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5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316" r:id="rId12"/>
    <p:sldId id="317" r:id="rId13"/>
    <p:sldId id="318" r:id="rId14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273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23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8ad504a_0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8ad504a_0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664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558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6749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e8ad504a_0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e8ad504a_0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82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8ad504a_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8ad504a_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1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8ad504a_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8ad504a_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30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8ad504a_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8ad504a_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75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8ad504a_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8ad504a_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25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8ad504a_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8ad504a_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07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8ad504a_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8ad504a_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78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8ad504a_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8ad504a_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11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8ad504a_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8ad504a_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70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cap="small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SzPts val="3000"/>
              <a:buFont typeface="Tahoma"/>
              <a:buNone/>
              <a:defRPr sz="2000"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Font typeface="Tahoma"/>
              <a:buNone/>
              <a:defRPr sz="1800"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400"/>
              <a:buFont typeface="Tahoma"/>
              <a:buNone/>
              <a:defRPr sz="1600"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Font typeface="Tahoma"/>
              <a:buNone/>
              <a:defRPr sz="1400"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Font typeface="Tahoma"/>
              <a:buNone/>
              <a:defRPr sz="1400"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800"/>
              <a:buFont typeface="Tahoma"/>
              <a:buNone/>
              <a:defRPr sz="1400"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Font typeface="Tahoma"/>
              <a:buNone/>
              <a:defRPr sz="1400"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Font typeface="Tahoma"/>
              <a:buNone/>
              <a:defRPr sz="1400"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Font typeface="Tahom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2900"/>
            <a:ext cx="9144000" cy="61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ctrTitle"/>
          </p:nvPr>
        </p:nvSpPr>
        <p:spPr>
          <a:xfrm>
            <a:off x="685800" y="382899"/>
            <a:ext cx="77724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</a:pPr>
            <a:r>
              <a:rPr lang="en-US" sz="3600">
                <a:solidFill>
                  <a:schemeClr val="accent2"/>
                </a:solidFill>
              </a:rPr>
              <a:t>Akupunktur ve Elektroakupunktur</a:t>
            </a:r>
            <a:endParaRPr sz="1800" i="0" u="none" strike="noStrike" cap="none">
              <a:solidFill>
                <a:schemeClr val="accent2"/>
              </a:solidFill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0" y="5847575"/>
            <a:ext cx="91440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Tahoma"/>
              <a:buNone/>
            </a:pPr>
            <a:r>
              <a:rPr lang="en-US" sz="2800" b="1">
                <a:solidFill>
                  <a:schemeClr val="accent2"/>
                </a:solidFill>
              </a:rPr>
              <a:t>Uzm. Fzt. Kağan Yücel Ufuk Üni. SHMYO Öğrt. Grv.</a:t>
            </a:r>
            <a:endParaRPr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9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000" cap="none">
                <a:solidFill>
                  <a:schemeClr val="accent2"/>
                </a:solidFill>
              </a:rPr>
              <a:t>FTR’da Uygulanan Bazı Noktalar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351" name="Google Shape;351;p69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</a:rPr>
              <a:t>Anatomik olarak yerleri sabittir ve net olarak tarif edilmiştir.</a:t>
            </a:r>
            <a:endParaRPr sz="1800" b="0" i="0" u="none" strike="noStrike" cap="none">
              <a:solidFill>
                <a:schemeClr val="dk1"/>
              </a:solidFill>
            </a:endParaRPr>
          </a:p>
          <a:p>
            <a:pPr marL="457200" marR="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n-US" sz="3200" b="1" i="0" u="none" strike="noStrike" cap="none">
                <a:solidFill>
                  <a:schemeClr val="accent6"/>
                </a:solidFill>
              </a:rPr>
              <a:t>Hegu (LI4):</a:t>
            </a:r>
            <a:r>
              <a:rPr lang="en-US" sz="3200" b="0" i="0" u="none" strike="noStrike" cap="none">
                <a:solidFill>
                  <a:schemeClr val="dk1"/>
                </a:solidFill>
              </a:rPr>
              <a:t> başparmak adduksiyon yaptığında kasılan dorsal interosöz kasın en çıkıntılı yerinde, 2. radyal metakarpın radyalindedir.</a:t>
            </a:r>
            <a:endParaRPr sz="1800" b="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0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70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i="0" u="none" strike="noStrike" cap="none">
                <a:solidFill>
                  <a:schemeClr val="accent6"/>
                </a:solidFill>
              </a:rPr>
              <a:t>Jianging (GB21):</a:t>
            </a:r>
            <a:r>
              <a:rPr lang="en-US" sz="2400" b="0" i="0" u="none" strike="noStrike" cap="none">
                <a:solidFill>
                  <a:schemeClr val="dk1"/>
                </a:solidFill>
              </a:rPr>
              <a:t> üst trapeziusda C7 ile T1 spinöz çıkıntıları orta hizası ile akromiyon ortasında.</a:t>
            </a:r>
            <a:endParaRPr sz="1800" b="0" i="0" u="none" strike="noStrike" cap="none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i="0" u="none" strike="noStrike" cap="none">
                <a:solidFill>
                  <a:schemeClr val="accent6"/>
                </a:solidFill>
              </a:rPr>
              <a:t>Jiache (ST 6):</a:t>
            </a:r>
            <a:r>
              <a:rPr lang="en-US" sz="2400" b="0" i="0" u="none" strike="noStrike" cap="none">
                <a:solidFill>
                  <a:schemeClr val="dk1"/>
                </a:solidFill>
              </a:rPr>
              <a:t> masseter kası kontraksiyon yaptığında tam tepe noktasında . Çene köşesinin 1,5cm kadar ön üstündedir.</a:t>
            </a:r>
            <a:endParaRPr sz="1800" b="0" i="0" u="none" strike="noStrike" cap="none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i="0" u="none" strike="noStrike" cap="none">
                <a:solidFill>
                  <a:schemeClr val="accent6"/>
                </a:solidFill>
              </a:rPr>
              <a:t>Ewizhong (UB 40):</a:t>
            </a:r>
            <a:r>
              <a:rPr lang="en-US" sz="2400" b="0" i="0" u="none" strike="noStrike" cap="none">
                <a:solidFill>
                  <a:schemeClr val="dk1"/>
                </a:solidFill>
              </a:rPr>
              <a:t> popliteal fossanın transvers çizgisinin ortasında. </a:t>
            </a:r>
            <a:endParaRPr sz="1800" b="0" i="0" u="none" strike="noStrike" cap="none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i="0" u="none" strike="noStrike" cap="none">
                <a:solidFill>
                  <a:schemeClr val="accent6"/>
                </a:solidFill>
              </a:rPr>
              <a:t>Tianzhong (SI11):</a:t>
            </a:r>
            <a:r>
              <a:rPr lang="en-US" sz="2400" b="0" i="0" u="none" strike="noStrike" cap="none">
                <a:solidFill>
                  <a:schemeClr val="dk1"/>
                </a:solidFill>
              </a:rPr>
              <a:t> skapulanın spinöz çıkıntısının1/3 medialinden aşağıya çizilen çizgi ile infraspinatus kasının tepe noktasının birleşme yeridir.</a:t>
            </a:r>
            <a:endParaRPr sz="1800" b="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1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accent2"/>
                </a:solidFill>
              </a:rPr>
              <a:t>teşekkür ederim...</a:t>
            </a:r>
            <a:endParaRPr i="1">
              <a:solidFill>
                <a:schemeClr val="accent2"/>
              </a:solidFill>
            </a:endParaRPr>
          </a:p>
        </p:txBody>
      </p:sp>
      <p:sp>
        <p:nvSpPr>
          <p:cNvPr id="363" name="Google Shape;363;p71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122</Words>
  <Application>Microsoft Office PowerPoint</Application>
  <PresentationFormat>On-screen Show (4:3)</PresentationFormat>
  <Paragraphs>10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Tahoma</vt:lpstr>
      <vt:lpstr>Light Gradient</vt:lpstr>
      <vt:lpstr>Akupunktur ve Elektroakupunktur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FTR’da Uygulanan Bazı Noktalar</vt:lpstr>
      <vt:lpstr>PowerPoint Presentation</vt:lpstr>
      <vt:lpstr>teşekkür ederim...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Akupunktur ve Elektroakupunktur</dc:title>
  <dc:creator>Ergun GOKTAS</dc:creator>
  <cp:lastModifiedBy>Ergun GOKTAS</cp:lastModifiedBy>
  <cp:revision>2</cp:revision>
  <dcterms:modified xsi:type="dcterms:W3CDTF">2019-04-16T20:03:53Z</dcterms:modified>
</cp:coreProperties>
</file>