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6" r:id="rId2"/>
    <p:sldId id="562" r:id="rId3"/>
    <p:sldId id="485" r:id="rId4"/>
    <p:sldId id="303" r:id="rId5"/>
    <p:sldId id="355" r:id="rId6"/>
    <p:sldId id="358" r:id="rId7"/>
    <p:sldId id="359" r:id="rId8"/>
    <p:sldId id="360" r:id="rId9"/>
    <p:sldId id="361" r:id="rId10"/>
    <p:sldId id="362" r:id="rId11"/>
    <p:sldId id="5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40" autoAdjust="0"/>
  </p:normalViewPr>
  <p:slideViewPr>
    <p:cSldViewPr>
      <p:cViewPr varScale="1">
        <p:scale>
          <a:sx n="97" d="100"/>
          <a:sy n="97" d="100"/>
        </p:scale>
        <p:origin x="1040" y="1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126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8BA125-6AC3-4008-A246-8407638D673D}" type="datetimeFigureOut">
              <a:rPr lang="en-US" smtClean="0"/>
              <a:pPr/>
              <a:t>12/9/19</a:t>
            </a:fld>
            <a:endParaRPr lang="en-US"/>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3F391E-D804-4CF2-9977-9C4D97983541}" type="slidenum">
              <a:rPr lang="en-US" smtClean="0"/>
              <a:pPr/>
              <a:t>‹#›</a:t>
            </a:fld>
            <a:endParaRPr lang="en-US"/>
          </a:p>
        </p:txBody>
      </p:sp>
    </p:spTree>
    <p:extLst>
      <p:ext uri="{BB962C8B-B14F-4D97-AF65-F5344CB8AC3E}">
        <p14:creationId xmlns:p14="http://schemas.microsoft.com/office/powerpoint/2010/main" val="1802387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5E519-0AFB-4587-909E-F02C2F1D1C69}" type="datetimeFigureOut">
              <a:rPr lang="en-US" smtClean="0"/>
              <a:pPr/>
              <a:t>12/9/19</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8" name="Slayt Numarası Yer Tutucusu 7"/>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ABC438-9245-4F72-A1AC-476AEB314484}" type="slidenum">
              <a:rPr lang="en-US" smtClean="0"/>
              <a:pPr/>
              <a:t>‹#›</a:t>
            </a:fld>
            <a:endParaRPr lang="en-US"/>
          </a:p>
        </p:txBody>
      </p:sp>
    </p:spTree>
    <p:extLst>
      <p:ext uri="{BB962C8B-B14F-4D97-AF65-F5344CB8AC3E}">
        <p14:creationId xmlns:p14="http://schemas.microsoft.com/office/powerpoint/2010/main" val="1325653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en-US"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Asıl alt başlık stilini düzenlemek için tıklatın</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73932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77382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en-US"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06101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İçerik Yer Tutucusu 2"/>
          <p:cNvSpPr>
            <a:spLocks noGrp="1"/>
          </p:cNvSpPr>
          <p:nvPr>
            <p:ph idx="1"/>
          </p:nvPr>
        </p:nvSpPr>
        <p:spPr/>
        <p:txBody>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849886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en-US"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Asıl metin stillerini düzenlemek için tıklatın</a:t>
            </a:r>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10636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835989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en-US"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7" name="Veri Yer Tutucusu 6"/>
          <p:cNvSpPr>
            <a:spLocks noGrp="1"/>
          </p:cNvSpPr>
          <p:nvPr>
            <p:ph type="dt" sz="half" idx="10"/>
          </p:nvPr>
        </p:nvSpPr>
        <p:spPr/>
        <p:txBody>
          <a:bodyPr/>
          <a:lstStyle/>
          <a:p>
            <a:fld id="{D62CB031-28ED-46C0-ABE8-43F0A608A252}" type="datetimeFigureOut">
              <a:rPr lang="tr-TR" smtClean="0"/>
              <a:pPr/>
              <a:t>9.12.2019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997719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Veri Yer Tutucusu 2"/>
          <p:cNvSpPr>
            <a:spLocks noGrp="1"/>
          </p:cNvSpPr>
          <p:nvPr>
            <p:ph type="dt" sz="half" idx="10"/>
          </p:nvPr>
        </p:nvSpPr>
        <p:spPr/>
        <p:txBody>
          <a:bodyPr/>
          <a:lstStyle/>
          <a:p>
            <a:fld id="{D62CB031-28ED-46C0-ABE8-43F0A608A252}" type="datetimeFigureOut">
              <a:rPr lang="tr-TR" smtClean="0"/>
              <a:pPr/>
              <a:t>9.12.2019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80838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62CB031-28ED-46C0-ABE8-43F0A608A252}" type="datetimeFigureOut">
              <a:rPr lang="tr-TR" smtClean="0"/>
              <a:pPr/>
              <a:t>9.12.2019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130105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en-US"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Asıl metin stillerini düzenlemek için tıklatın</a:t>
            </a:r>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71448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en-US"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Asıl metin stillerini düzenlemek için tıklatın</a:t>
            </a:r>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0400564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CB031-28ED-46C0-ABE8-43F0A608A252}" type="datetimeFigureOut">
              <a:rPr lang="tr-TR" smtClean="0"/>
              <a:pPr/>
              <a:t>9.12.2019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76C9-44A0-4483-B1A9-8E6CF27CF12C}" type="slidenum">
              <a:rPr lang="tr-TR" smtClean="0"/>
              <a:pPr/>
              <a:t>‹#›</a:t>
            </a:fld>
            <a:endParaRPr lang="tr-TR"/>
          </a:p>
        </p:txBody>
      </p:sp>
    </p:spTree>
    <p:extLst>
      <p:ext uri="{BB962C8B-B14F-4D97-AF65-F5344CB8AC3E}">
        <p14:creationId xmlns:p14="http://schemas.microsoft.com/office/powerpoint/2010/main" val="37525810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484785"/>
            <a:ext cx="7772400" cy="2115666"/>
          </a:xfrm>
          <a:noFill/>
        </p:spPr>
        <p:txBody>
          <a:bodyPr/>
          <a:lstStyle/>
          <a:p>
            <a:r>
              <a:rPr lang="tr-TR" dirty="0" smtClean="0"/>
              <a:t>EĞİTİMDE PROGRAM GELİŞTİRME</a:t>
            </a:r>
            <a:endParaRPr lang="tr-TR" dirty="0"/>
          </a:p>
        </p:txBody>
      </p:sp>
      <p:sp>
        <p:nvSpPr>
          <p:cNvPr id="3" name="Alt Başlık 2"/>
          <p:cNvSpPr>
            <a:spLocks noGrp="1"/>
          </p:cNvSpPr>
          <p:nvPr>
            <p:ph type="subTitle" idx="1"/>
          </p:nvPr>
        </p:nvSpPr>
        <p:spPr>
          <a:xfrm>
            <a:off x="899592" y="3789040"/>
            <a:ext cx="7704856" cy="2160240"/>
          </a:xfrm>
        </p:spPr>
        <p:txBody>
          <a:bodyPr>
            <a:normAutofit fontScale="70000" lnSpcReduction="20000"/>
          </a:bodyPr>
          <a:lstStyle/>
          <a:p>
            <a:r>
              <a:rPr lang="tr-TR" dirty="0" smtClean="0">
                <a:solidFill>
                  <a:schemeClr val="tx1"/>
                </a:solidFill>
              </a:rPr>
              <a:t>DERSİN KODU</a:t>
            </a:r>
            <a:r>
              <a:rPr lang="tr-TR" dirty="0">
                <a:solidFill>
                  <a:schemeClr val="tx1"/>
                </a:solidFill>
              </a:rPr>
              <a:t>: </a:t>
            </a:r>
            <a:r>
              <a:rPr lang="tr-TR" dirty="0" smtClean="0">
                <a:solidFill>
                  <a:schemeClr val="tx1"/>
                </a:solidFill>
              </a:rPr>
              <a:t>SMB006</a:t>
            </a:r>
          </a:p>
          <a:p>
            <a:r>
              <a:rPr lang="tr-TR" dirty="0" smtClean="0">
                <a:solidFill>
                  <a:schemeClr val="tx1"/>
                </a:solidFill>
              </a:rPr>
              <a:t>DERSİN KREDİSİ: 2</a:t>
            </a:r>
          </a:p>
          <a:p>
            <a:r>
              <a:rPr lang="tr-TR" dirty="0" smtClean="0">
                <a:solidFill>
                  <a:schemeClr val="tx1"/>
                </a:solidFill>
              </a:rPr>
              <a:t>SAAT: 2</a:t>
            </a:r>
          </a:p>
          <a:p>
            <a:r>
              <a:rPr lang="tr-TR" dirty="0" smtClean="0">
                <a:solidFill>
                  <a:schemeClr val="tx1"/>
                </a:solidFill>
              </a:rPr>
              <a:t>ANKARA ÜNİVERSİTESİ EĞİTİM BİLİMLERİ FAKÜLTESİ</a:t>
            </a:r>
          </a:p>
          <a:p>
            <a:r>
              <a:rPr lang="tr-TR" dirty="0" smtClean="0">
                <a:solidFill>
                  <a:schemeClr val="tx1"/>
                </a:solidFill>
              </a:rPr>
              <a:t>Doç. Dr. Fatma Mızıkacı</a:t>
            </a:r>
          </a:p>
          <a:p>
            <a:r>
              <a:rPr lang="tr-TR" dirty="0" smtClean="0">
                <a:solidFill>
                  <a:schemeClr val="tx1"/>
                </a:solidFill>
              </a:rPr>
              <a:t>2019-2020</a:t>
            </a:r>
          </a:p>
        </p:txBody>
      </p:sp>
    </p:spTree>
    <p:extLst>
      <p:ext uri="{BB962C8B-B14F-4D97-AF65-F5344CB8AC3E}">
        <p14:creationId xmlns:p14="http://schemas.microsoft.com/office/powerpoint/2010/main" val="200006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4" name="3 Başlık"/>
          <p:cNvSpPr>
            <a:spLocks noGrp="1"/>
          </p:cNvSpPr>
          <p:nvPr>
            <p:ph type="title"/>
          </p:nvPr>
        </p:nvSpPr>
        <p:spPr/>
        <p:txBody>
          <a:bodyPr>
            <a:noAutofit/>
          </a:bodyPr>
          <a:lstStyle/>
          <a:p>
            <a:r>
              <a:rPr lang="tr-TR" b="1" dirty="0" smtClean="0">
                <a:solidFill>
                  <a:srgbClr val="FF0000"/>
                </a:solidFill>
              </a:rPr>
              <a:t/>
            </a:r>
            <a:br>
              <a:rPr lang="tr-TR" b="1" dirty="0" smtClean="0">
                <a:solidFill>
                  <a:srgbClr val="FF0000"/>
                </a:solidFill>
              </a:rPr>
            </a:br>
            <a:r>
              <a:rPr lang="tr-TR" b="1" dirty="0" smtClean="0">
                <a:solidFill>
                  <a:srgbClr val="FF0000"/>
                </a:solidFill>
              </a:rPr>
              <a:t>ÖZET</a:t>
            </a:r>
            <a:br>
              <a:rPr lang="tr-TR" b="1" dirty="0" smtClean="0">
                <a:solidFill>
                  <a:srgbClr val="FF0000"/>
                </a:solidFill>
              </a:rPr>
            </a:br>
            <a:endParaRPr lang="tr-TR" dirty="0"/>
          </a:p>
        </p:txBody>
      </p:sp>
      <p:sp>
        <p:nvSpPr>
          <p:cNvPr id="3" name="İçerik Yer Tutucusu 2"/>
          <p:cNvSpPr>
            <a:spLocks noGrp="1"/>
          </p:cNvSpPr>
          <p:nvPr>
            <p:ph idx="1"/>
          </p:nvPr>
        </p:nvSpPr>
        <p:spPr>
          <a:prstGeom prst="rect">
            <a:avLst/>
          </a:prstGeom>
        </p:spPr>
        <p:txBody>
          <a:bodyPr>
            <a:normAutofit fontScale="77500" lnSpcReduction="20000"/>
          </a:bodyPr>
          <a:lstStyle/>
          <a:p>
            <a:endParaRPr lang="tr-TR" dirty="0">
              <a:solidFill>
                <a:srgbClr val="FF0000"/>
              </a:solidFill>
            </a:endParaRPr>
          </a:p>
          <a:p>
            <a:r>
              <a:rPr lang="tr-TR" dirty="0" smtClean="0"/>
              <a:t>Davranışçı yaklaşım ile bilişsel yaklaşıma göre öğrenci ve öğretmen rollerini karşılaştırınız.</a:t>
            </a:r>
          </a:p>
          <a:p>
            <a:r>
              <a:rPr lang="tr-TR" dirty="0" smtClean="0"/>
              <a:t>İnsancı yaklaşım ile </a:t>
            </a:r>
            <a:r>
              <a:rPr lang="tr-TR" dirty="0" err="1" smtClean="0"/>
              <a:t>yapılandırmacı</a:t>
            </a:r>
            <a:r>
              <a:rPr lang="tr-TR" dirty="0" smtClean="0"/>
              <a:t> yaklaşım arasındaki fark ve benzerlikleri açıklayın.</a:t>
            </a:r>
          </a:p>
          <a:p>
            <a:r>
              <a:rPr lang="tr-TR" dirty="0" smtClean="0"/>
              <a:t>Hangi öğrenme yaklaşımı kalabalık sınıflar için uygun olabilir?</a:t>
            </a:r>
          </a:p>
          <a:p>
            <a:r>
              <a:rPr lang="tr-TR" dirty="0" smtClean="0"/>
              <a:t>Hangi öğrenme yaklaşımı öğretmen açısından daha geliştiricidir?</a:t>
            </a:r>
          </a:p>
          <a:p>
            <a:r>
              <a:rPr lang="tr-TR" dirty="0" smtClean="0"/>
              <a:t>Yapılandırmacı yaklaşımı benimseyen bir program çocuklara ne gibi özellikler kazandırır?</a:t>
            </a:r>
          </a:p>
          <a:p>
            <a:r>
              <a:rPr lang="tr-TR" dirty="0" smtClean="0"/>
              <a:t>Alanınızda MEB tarafından geliştirilmiş bir programı inceleyerek hangi yaklaşıma göre yazıldığını belirleyin.</a:t>
            </a:r>
            <a:endParaRPr lang="tr-TR" dirty="0"/>
          </a:p>
        </p:txBody>
      </p:sp>
    </p:spTree>
    <p:extLst>
      <p:ext uri="{BB962C8B-B14F-4D97-AF65-F5344CB8AC3E}">
        <p14:creationId xmlns:p14="http://schemas.microsoft.com/office/powerpoint/2010/main" val="2391313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Kullanılan kaynaklar</a:t>
            </a:r>
            <a:endParaRPr lang="en-GB" dirty="0"/>
          </a:p>
        </p:txBody>
      </p:sp>
      <p:sp>
        <p:nvSpPr>
          <p:cNvPr id="3" name="İçerik Yer Tutucusu 2"/>
          <p:cNvSpPr>
            <a:spLocks noGrp="1"/>
          </p:cNvSpPr>
          <p:nvPr>
            <p:ph idx="1"/>
          </p:nvPr>
        </p:nvSpPr>
        <p:spPr/>
        <p:txBody>
          <a:bodyPr>
            <a:normAutofit fontScale="55000" lnSpcReduction="20000"/>
          </a:bodyPr>
          <a:lstStyle/>
          <a:p>
            <a:r>
              <a:rPr lang="tr-TR" dirty="0"/>
              <a:t>Demirel, Ö. (2007). Eğitimde program geliştirme (10. baskı). </a:t>
            </a:r>
            <a:r>
              <a:rPr lang="tr-TR" i="1" dirty="0"/>
              <a:t>Ankara: </a:t>
            </a:r>
            <a:r>
              <a:rPr lang="tr-TR" i="1" dirty="0" err="1"/>
              <a:t>Pegem</a:t>
            </a:r>
            <a:r>
              <a:rPr lang="tr-TR" i="1" dirty="0"/>
              <a:t> A Yayıncılık</a:t>
            </a:r>
            <a:r>
              <a:rPr lang="tr-TR" dirty="0"/>
              <a:t>.</a:t>
            </a:r>
            <a:endParaRPr lang="tr-TR" dirty="0" smtClean="0"/>
          </a:p>
          <a:p>
            <a:r>
              <a:rPr lang="tr-TR" dirty="0" smtClean="0"/>
              <a:t>Demirel</a:t>
            </a:r>
            <a:r>
              <a:rPr lang="tr-TR" dirty="0"/>
              <a:t>, Ö. (1992). Türkiye'de program geliştirme uygulamaları. </a:t>
            </a:r>
            <a:r>
              <a:rPr lang="tr-TR" i="1" dirty="0"/>
              <a:t>Hacettepe Üniversitesi Eğitim Fakültesi Dergisi</a:t>
            </a:r>
            <a:r>
              <a:rPr lang="tr-TR" dirty="0"/>
              <a:t>, </a:t>
            </a:r>
            <a:r>
              <a:rPr lang="tr-TR" i="1" dirty="0"/>
              <a:t>7</a:t>
            </a:r>
            <a:r>
              <a:rPr lang="tr-TR" dirty="0"/>
              <a:t>(7</a:t>
            </a:r>
            <a:r>
              <a:rPr lang="tr-TR" dirty="0" smtClean="0"/>
              <a:t>).</a:t>
            </a:r>
          </a:p>
          <a:p>
            <a:r>
              <a:rPr lang="en-US" dirty="0" err="1"/>
              <a:t>Hunkins</a:t>
            </a:r>
            <a:r>
              <a:rPr lang="en-US" dirty="0"/>
              <a:t>, F. P., &amp; Hammill, P. A. (1994). Beyond Tyler and </a:t>
            </a:r>
            <a:r>
              <a:rPr lang="en-US" dirty="0" err="1"/>
              <a:t>Taba</a:t>
            </a:r>
            <a:r>
              <a:rPr lang="en-US" dirty="0"/>
              <a:t>: </a:t>
            </a:r>
            <a:r>
              <a:rPr lang="en-US" dirty="0" err="1"/>
              <a:t>Reconceptualizing</a:t>
            </a:r>
            <a:r>
              <a:rPr lang="en-US" dirty="0"/>
              <a:t> the curriculum process. </a:t>
            </a:r>
            <a:r>
              <a:rPr lang="en-US" i="1" dirty="0"/>
              <a:t>Peabody Journal of Education</a:t>
            </a:r>
            <a:r>
              <a:rPr lang="en-US" dirty="0"/>
              <a:t>, </a:t>
            </a:r>
            <a:r>
              <a:rPr lang="en-US" i="1" dirty="0"/>
              <a:t>69</a:t>
            </a:r>
            <a:r>
              <a:rPr lang="en-US" dirty="0"/>
              <a:t>(3), 4-18</a:t>
            </a:r>
            <a:r>
              <a:rPr lang="en-US" dirty="0" smtClean="0"/>
              <a:t>.</a:t>
            </a:r>
            <a:endParaRPr lang="tr-TR" dirty="0" smtClean="0"/>
          </a:p>
          <a:p>
            <a:r>
              <a:rPr lang="en-US" dirty="0" err="1"/>
              <a:t>Läänemets</a:t>
            </a:r>
            <a:r>
              <a:rPr lang="en-US" dirty="0"/>
              <a:t>, U., &amp; </a:t>
            </a:r>
            <a:r>
              <a:rPr lang="en-US" dirty="0" err="1"/>
              <a:t>Kalamees-Ruubel</a:t>
            </a:r>
            <a:r>
              <a:rPr lang="en-US" dirty="0"/>
              <a:t>, K. (2013). The </a:t>
            </a:r>
            <a:r>
              <a:rPr lang="en-US" dirty="0" err="1"/>
              <a:t>taba-tyler</a:t>
            </a:r>
            <a:r>
              <a:rPr lang="en-US" dirty="0"/>
              <a:t> rationales. </a:t>
            </a:r>
            <a:r>
              <a:rPr lang="en-US" i="1" dirty="0"/>
              <a:t>Journal of the American Association for the Advancement of Curriculum Studies (JAAACS)</a:t>
            </a:r>
            <a:r>
              <a:rPr lang="en-US" dirty="0"/>
              <a:t>, </a:t>
            </a:r>
            <a:r>
              <a:rPr lang="en-US" i="1" dirty="0"/>
              <a:t>9</a:t>
            </a:r>
            <a:r>
              <a:rPr lang="en-US" dirty="0"/>
              <a:t>(2</a:t>
            </a:r>
            <a:r>
              <a:rPr lang="en-US" dirty="0" smtClean="0"/>
              <a:t>).</a:t>
            </a:r>
            <a:endParaRPr lang="tr-TR" dirty="0" smtClean="0"/>
          </a:p>
          <a:p>
            <a:r>
              <a:rPr lang="en-US" dirty="0"/>
              <a:t>Tanner, D., &amp; Tanner, L. N. (1980). </a:t>
            </a:r>
            <a:r>
              <a:rPr lang="en-US" i="1" dirty="0"/>
              <a:t>Curriculum development: Theory into practice</a:t>
            </a:r>
            <a:r>
              <a:rPr lang="en-US" dirty="0"/>
              <a:t> (p. 30). New York: Macmillan</a:t>
            </a:r>
            <a:r>
              <a:rPr lang="en-US" dirty="0" smtClean="0"/>
              <a:t>.</a:t>
            </a:r>
            <a:endParaRPr lang="tr-TR" dirty="0" smtClean="0"/>
          </a:p>
          <a:p>
            <a:r>
              <a:rPr lang="tr-TR" dirty="0" err="1"/>
              <a:t>Oliver</a:t>
            </a:r>
            <a:r>
              <a:rPr lang="tr-TR" dirty="0"/>
              <a:t>, R., </a:t>
            </a:r>
            <a:r>
              <a:rPr lang="tr-TR" dirty="0" err="1"/>
              <a:t>Kersten</a:t>
            </a:r>
            <a:r>
              <a:rPr lang="tr-TR" dirty="0"/>
              <a:t>, H., </a:t>
            </a:r>
            <a:r>
              <a:rPr lang="tr-TR" dirty="0" err="1"/>
              <a:t>Vinkka‐Puhakka</a:t>
            </a:r>
            <a:r>
              <a:rPr lang="tr-TR" dirty="0"/>
              <a:t>, H., </a:t>
            </a:r>
            <a:r>
              <a:rPr lang="tr-TR" dirty="0" err="1"/>
              <a:t>Alpasan</a:t>
            </a:r>
            <a:r>
              <a:rPr lang="tr-TR" dirty="0"/>
              <a:t>, G., </a:t>
            </a:r>
            <a:r>
              <a:rPr lang="tr-TR" dirty="0" err="1"/>
              <a:t>Bearn</a:t>
            </a:r>
            <a:r>
              <a:rPr lang="tr-TR" dirty="0"/>
              <a:t>, D., </a:t>
            </a:r>
            <a:r>
              <a:rPr lang="tr-TR" dirty="0" err="1"/>
              <a:t>Cema</a:t>
            </a:r>
            <a:r>
              <a:rPr lang="tr-TR" dirty="0"/>
              <a:t>, I., ... &amp; </a:t>
            </a:r>
            <a:r>
              <a:rPr lang="tr-TR" dirty="0" err="1"/>
              <a:t>Jeniati</a:t>
            </a:r>
            <a:r>
              <a:rPr lang="tr-TR" dirty="0"/>
              <a:t>, E. (2008). </a:t>
            </a:r>
            <a:r>
              <a:rPr lang="tr-TR" dirty="0" err="1"/>
              <a:t>Curriculum</a:t>
            </a:r>
            <a:r>
              <a:rPr lang="tr-TR" dirty="0"/>
              <a:t> </a:t>
            </a:r>
            <a:r>
              <a:rPr lang="tr-TR" dirty="0" err="1"/>
              <a:t>structure</a:t>
            </a:r>
            <a:r>
              <a:rPr lang="tr-TR" dirty="0"/>
              <a:t>: </a:t>
            </a:r>
            <a:r>
              <a:rPr lang="tr-TR" dirty="0" err="1"/>
              <a:t>principles</a:t>
            </a:r>
            <a:r>
              <a:rPr lang="tr-TR" dirty="0"/>
              <a:t> </a:t>
            </a:r>
            <a:r>
              <a:rPr lang="tr-TR" dirty="0" err="1"/>
              <a:t>and</a:t>
            </a:r>
            <a:r>
              <a:rPr lang="tr-TR" dirty="0"/>
              <a:t> </a:t>
            </a:r>
            <a:r>
              <a:rPr lang="tr-TR" dirty="0" err="1"/>
              <a:t>strategy</a:t>
            </a:r>
            <a:r>
              <a:rPr lang="tr-TR" dirty="0"/>
              <a:t>. </a:t>
            </a:r>
            <a:r>
              <a:rPr lang="tr-TR" i="1" dirty="0" err="1"/>
              <a:t>European</a:t>
            </a:r>
            <a:r>
              <a:rPr lang="tr-TR" i="1" dirty="0"/>
              <a:t> </a:t>
            </a:r>
            <a:r>
              <a:rPr lang="tr-TR" i="1" dirty="0" err="1"/>
              <a:t>Journal</a:t>
            </a:r>
            <a:r>
              <a:rPr lang="tr-TR" i="1" dirty="0"/>
              <a:t> of </a:t>
            </a:r>
            <a:r>
              <a:rPr lang="tr-TR" i="1" dirty="0" err="1"/>
              <a:t>Dental</a:t>
            </a:r>
            <a:r>
              <a:rPr lang="tr-TR" i="1" dirty="0"/>
              <a:t> </a:t>
            </a:r>
            <a:r>
              <a:rPr lang="tr-TR" i="1" dirty="0" err="1"/>
              <a:t>Education</a:t>
            </a:r>
            <a:r>
              <a:rPr lang="tr-TR" dirty="0"/>
              <a:t>, </a:t>
            </a:r>
            <a:r>
              <a:rPr lang="tr-TR" i="1" dirty="0"/>
              <a:t>12</a:t>
            </a:r>
            <a:r>
              <a:rPr lang="tr-TR" dirty="0"/>
              <a:t>, 74-84</a:t>
            </a:r>
            <a:r>
              <a:rPr lang="tr-TR" dirty="0" smtClean="0"/>
              <a:t>.</a:t>
            </a:r>
          </a:p>
          <a:p>
            <a:r>
              <a:rPr lang="en-US" dirty="0"/>
              <a:t>Caswell, H. L., &amp; Campbell, D. S. (1935). </a:t>
            </a:r>
            <a:r>
              <a:rPr lang="en-US" i="1" dirty="0"/>
              <a:t>Curriculum development</a:t>
            </a:r>
            <a:r>
              <a:rPr lang="en-US" dirty="0"/>
              <a:t>. American Book Company.</a:t>
            </a:r>
            <a:endParaRPr lang="tr-TR" dirty="0" smtClean="0"/>
          </a:p>
          <a:p>
            <a:r>
              <a:rPr lang="en-US" dirty="0"/>
              <a:t>Pinar, W. F. (2013). </a:t>
            </a:r>
            <a:r>
              <a:rPr lang="en-US" i="1" dirty="0"/>
              <a:t>International handbook of curriculum research</a:t>
            </a:r>
            <a:r>
              <a:rPr lang="en-US" dirty="0"/>
              <a:t>. Routledge</a:t>
            </a:r>
            <a:r>
              <a:rPr lang="en-US" dirty="0" smtClean="0"/>
              <a:t>.</a:t>
            </a:r>
            <a:endParaRPr lang="tr-TR" dirty="0" smtClean="0"/>
          </a:p>
          <a:p>
            <a:r>
              <a:rPr lang="tr-TR" dirty="0"/>
              <a:t>Gözütok, F. D. (2017). Öğretim ilke ve yöntemleri. </a:t>
            </a:r>
            <a:r>
              <a:rPr lang="tr-TR" i="1" dirty="0" err="1"/>
              <a:t>Pegem</a:t>
            </a:r>
            <a:r>
              <a:rPr lang="tr-TR" i="1" dirty="0"/>
              <a:t> Atıf İndeksi</a:t>
            </a:r>
            <a:r>
              <a:rPr lang="tr-TR" dirty="0"/>
              <a:t>, 1-386.</a:t>
            </a:r>
            <a:endParaRPr lang="en-GB" dirty="0"/>
          </a:p>
        </p:txBody>
      </p:sp>
    </p:spTree>
    <p:extLst>
      <p:ext uri="{BB962C8B-B14F-4D97-AF65-F5344CB8AC3E}">
        <p14:creationId xmlns:p14="http://schemas.microsoft.com/office/powerpoint/2010/main" val="1601423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4" name="Unvan 3"/>
          <p:cNvSpPr>
            <a:spLocks noGrp="1"/>
          </p:cNvSpPr>
          <p:nvPr>
            <p:ph type="ctrTitle"/>
          </p:nvPr>
        </p:nvSpPr>
        <p:spPr/>
        <p:txBody>
          <a:bodyPr>
            <a:normAutofit/>
          </a:bodyPr>
          <a:lstStyle/>
          <a:p>
            <a:r>
              <a:rPr lang="tr-TR" sz="8000" dirty="0" smtClean="0"/>
              <a:t>11. HAFTA</a:t>
            </a:r>
            <a:endParaRPr lang="en-GB" sz="8000" dirty="0"/>
          </a:p>
        </p:txBody>
      </p:sp>
      <p:sp>
        <p:nvSpPr>
          <p:cNvPr id="5" name="Alt Başlık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3976399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4" name="Başlık 3"/>
          <p:cNvSpPr>
            <a:spLocks noGrp="1"/>
          </p:cNvSpPr>
          <p:nvPr>
            <p:ph type="ctrTitle"/>
          </p:nvPr>
        </p:nvSpPr>
        <p:spPr/>
        <p:txBody>
          <a:bodyPr>
            <a:noAutofit/>
          </a:bodyPr>
          <a:lstStyle/>
          <a:p>
            <a:r>
              <a:rPr lang="tr-TR" sz="6000" b="1" dirty="0" smtClean="0">
                <a:solidFill>
                  <a:srgbClr val="FF0000"/>
                </a:solidFill>
              </a:rPr>
              <a:t>ÖĞRENME ÖĞRETME DURUMLARI</a:t>
            </a:r>
            <a:endParaRPr lang="en-GB" sz="6000" b="1" dirty="0">
              <a:solidFill>
                <a:srgbClr val="FF0000"/>
              </a:solidFill>
            </a:endParaRPr>
          </a:p>
        </p:txBody>
      </p:sp>
      <p:sp>
        <p:nvSpPr>
          <p:cNvPr id="5" name="Alt Başlık 4"/>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56651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smtClean="0"/>
              <a:t/>
            </a:r>
            <a:br>
              <a:rPr lang="tr-TR" b="1" dirty="0" smtClean="0"/>
            </a:br>
            <a:r>
              <a:rPr lang="tr-TR" b="1" dirty="0" smtClean="0"/>
              <a:t>3. ÖĞRENME-ÖĞRETME </a:t>
            </a:r>
            <a:r>
              <a:rPr lang="tr-TR" b="1" dirty="0"/>
              <a:t>DURUMLARI</a:t>
            </a:r>
            <a:r>
              <a:rPr lang="en-US" dirty="0"/>
              <a:t/>
            </a:r>
            <a:br>
              <a:rPr lang="en-US" dirty="0"/>
            </a:br>
            <a:endParaRPr lang="en-US" dirty="0"/>
          </a:p>
        </p:txBody>
      </p:sp>
      <p:sp>
        <p:nvSpPr>
          <p:cNvPr id="3" name="İçerik Yer Tutucusu 2"/>
          <p:cNvSpPr>
            <a:spLocks noGrp="1"/>
          </p:cNvSpPr>
          <p:nvPr>
            <p:ph idx="1"/>
          </p:nvPr>
        </p:nvSpPr>
        <p:spPr/>
        <p:txBody>
          <a:bodyPr/>
          <a:lstStyle/>
          <a:p>
            <a:endParaRPr lang="tr-TR" dirty="0" smtClean="0"/>
          </a:p>
          <a:p>
            <a:pPr algn="ctr"/>
            <a:r>
              <a:rPr lang="tr-TR" dirty="0" smtClean="0"/>
              <a:t>Öğrenme Kuramları, Öğretim Stratejileri, Yöntem </a:t>
            </a:r>
            <a:r>
              <a:rPr lang="tr-TR" dirty="0"/>
              <a:t>ve </a:t>
            </a:r>
            <a:r>
              <a:rPr lang="tr-TR" dirty="0" smtClean="0"/>
              <a:t>Tekniklerinin belirlenmesi, ders planlarının hazırlanması sürecidir.</a:t>
            </a:r>
            <a:endParaRPr lang="en-US" dirty="0"/>
          </a:p>
        </p:txBody>
      </p:sp>
    </p:spTree>
    <p:extLst>
      <p:ext uri="{BB962C8B-B14F-4D97-AF65-F5344CB8AC3E}">
        <p14:creationId xmlns:p14="http://schemas.microsoft.com/office/powerpoint/2010/main" val="3790935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0" indent="0">
              <a:buNone/>
            </a:pPr>
            <a:r>
              <a:rPr lang="tr-TR" dirty="0" smtClean="0"/>
              <a:t/>
            </a:r>
            <a:br>
              <a:rPr lang="tr-TR" dirty="0" smtClean="0"/>
            </a:br>
            <a:endParaRPr lang="tr-TR" dirty="0"/>
          </a:p>
        </p:txBody>
      </p:sp>
      <p:sp>
        <p:nvSpPr>
          <p:cNvPr id="3" name="Alt Başlık 2"/>
          <p:cNvSpPr>
            <a:spLocks noGrp="1"/>
          </p:cNvSpPr>
          <p:nvPr>
            <p:ph type="body" idx="1"/>
          </p:nvPr>
        </p:nvSpPr>
        <p:spPr>
          <a:xfrm>
            <a:off x="755575" y="2636913"/>
            <a:ext cx="7739137" cy="1769988"/>
          </a:xfrm>
        </p:spPr>
        <p:txBody>
          <a:bodyPr>
            <a:normAutofit/>
          </a:bodyPr>
          <a:lstStyle/>
          <a:p>
            <a:r>
              <a:rPr lang="tr-TR" sz="5400" b="1" dirty="0">
                <a:solidFill>
                  <a:schemeClr val="tx1"/>
                </a:solidFill>
              </a:rPr>
              <a:t>ÖĞRENME YAKLAŞIMLARI</a:t>
            </a:r>
            <a:r>
              <a:rPr lang="tr-TR" dirty="0"/>
              <a:t/>
            </a:r>
            <a:br>
              <a:rPr lang="tr-TR" dirty="0"/>
            </a:br>
            <a:endParaRPr lang="tr-TR" dirty="0"/>
          </a:p>
        </p:txBody>
      </p:sp>
    </p:spTree>
    <p:extLst>
      <p:ext uri="{BB962C8B-B14F-4D97-AF65-F5344CB8AC3E}">
        <p14:creationId xmlns:p14="http://schemas.microsoft.com/office/powerpoint/2010/main" val="382105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DAVRANIŞÇI YAKLAŞIM</a:t>
            </a:r>
            <a:endParaRPr lang="tr-TR" dirty="0">
              <a:solidFill>
                <a:srgbClr val="FF0000"/>
              </a:solidFill>
            </a:endParaRPr>
          </a:p>
        </p:txBody>
      </p:sp>
      <p:sp>
        <p:nvSpPr>
          <p:cNvPr id="3" name="İçerik Yer Tutucusu 2"/>
          <p:cNvSpPr>
            <a:spLocks noGrp="1"/>
          </p:cNvSpPr>
          <p:nvPr>
            <p:ph idx="1"/>
          </p:nvPr>
        </p:nvSpPr>
        <p:spPr>
          <a:xfrm>
            <a:off x="683568" y="476672"/>
            <a:ext cx="7560840" cy="6264696"/>
          </a:xfrm>
          <a:prstGeom prst="rect">
            <a:avLst/>
          </a:prstGeom>
        </p:spPr>
        <p:txBody>
          <a:bodyPr>
            <a:normAutofit fontScale="85000" lnSpcReduction="20000"/>
          </a:bodyPr>
          <a:lstStyle/>
          <a:p>
            <a:pPr marL="0" indent="0">
              <a:buNone/>
            </a:pPr>
            <a:r>
              <a:rPr lang="tr-TR" dirty="0"/>
              <a:t/>
            </a:r>
            <a:br>
              <a:rPr lang="tr-TR" dirty="0"/>
            </a:br>
            <a:endParaRPr lang="tr-TR" dirty="0" smtClean="0"/>
          </a:p>
          <a:p>
            <a:pPr marL="0" indent="0">
              <a:buNone/>
            </a:pPr>
            <a:endParaRPr lang="tr-TR" dirty="0">
              <a:solidFill>
                <a:srgbClr val="FF0000"/>
              </a:solidFill>
            </a:endParaRPr>
          </a:p>
          <a:p>
            <a:pPr marL="0" indent="0">
              <a:buNone/>
            </a:pPr>
            <a:endParaRPr lang="tr-TR" dirty="0" smtClean="0">
              <a:solidFill>
                <a:srgbClr val="FF0000"/>
              </a:solidFill>
            </a:endParaRPr>
          </a:p>
          <a:p>
            <a:pPr marL="0" indent="0">
              <a:buNone/>
            </a:pPr>
            <a:r>
              <a:rPr lang="tr-TR" dirty="0" smtClean="0">
                <a:solidFill>
                  <a:srgbClr val="FF0000"/>
                </a:solidFill>
              </a:rPr>
              <a:t>Öğrenme</a:t>
            </a:r>
            <a:r>
              <a:rPr lang="tr-TR" dirty="0">
                <a:solidFill>
                  <a:srgbClr val="FF0000"/>
                </a:solidFill>
              </a:rPr>
              <a:t>: </a:t>
            </a:r>
            <a:r>
              <a:rPr lang="tr-TR" dirty="0"/>
              <a:t>Deneyim sonucu organizmanın gözlenebilir davranışlarında oluşan kalıcı değişikliktir. Pasif bir süreçtir. </a:t>
            </a:r>
            <a:r>
              <a:rPr lang="tr-TR" dirty="0" smtClean="0"/>
              <a:t>Mekaniktir.</a:t>
            </a:r>
            <a:r>
              <a:rPr lang="tr-TR" dirty="0"/>
              <a:t/>
            </a:r>
            <a:br>
              <a:rPr lang="tr-TR" dirty="0"/>
            </a:br>
            <a:r>
              <a:rPr lang="tr-TR" dirty="0">
                <a:solidFill>
                  <a:srgbClr val="FF0000"/>
                </a:solidFill>
              </a:rPr>
              <a:t>Öğretme: </a:t>
            </a:r>
            <a:r>
              <a:rPr lang="tr-TR" dirty="0"/>
              <a:t>Bilgiyi transfer ederek davranışta kalıcı değişiklik </a:t>
            </a:r>
            <a:r>
              <a:rPr lang="tr-TR" dirty="0" smtClean="0"/>
              <a:t>oluşturmaktır. </a:t>
            </a:r>
            <a:r>
              <a:rPr lang="tr-TR" dirty="0"/>
              <a:t/>
            </a:r>
            <a:br>
              <a:rPr lang="tr-TR" dirty="0"/>
            </a:br>
            <a:r>
              <a:rPr lang="tr-TR" dirty="0">
                <a:solidFill>
                  <a:srgbClr val="FF0000"/>
                </a:solidFill>
              </a:rPr>
              <a:t>Öğrenci: </a:t>
            </a:r>
            <a:r>
              <a:rPr lang="tr-TR" dirty="0"/>
              <a:t>Pasif dinleyicidir, dönütlere ihtiyacı vardır. Etkilere doğru tepkiler vererek öğrenir. </a:t>
            </a:r>
            <a:br>
              <a:rPr lang="tr-TR" dirty="0"/>
            </a:br>
            <a:r>
              <a:rPr lang="tr-TR" dirty="0">
                <a:solidFill>
                  <a:srgbClr val="FF0000"/>
                </a:solidFill>
              </a:rPr>
              <a:t>Öğretmen: </a:t>
            </a:r>
            <a:r>
              <a:rPr lang="tr-TR" dirty="0"/>
              <a:t>Bilginin ilk kaynağıdır, öğrenme sürecinin yöneticisidir. Ödül ve ceza, klasik ve edimsel koşullanmalar, olumlu olumsuz pekiştiriciler kullanarak davranış değişikliğini oluşturur. </a:t>
            </a:r>
            <a:br>
              <a:rPr lang="tr-TR" dirty="0"/>
            </a:br>
            <a:r>
              <a:rPr lang="tr-TR" dirty="0">
                <a:solidFill>
                  <a:srgbClr val="FF0000"/>
                </a:solidFill>
              </a:rPr>
              <a:t>Kuramcılar: </a:t>
            </a:r>
            <a:r>
              <a:rPr lang="tr-TR" dirty="0" err="1"/>
              <a:t>Pavlov</a:t>
            </a:r>
            <a:r>
              <a:rPr lang="tr-TR" dirty="0"/>
              <a:t>, </a:t>
            </a:r>
            <a:r>
              <a:rPr lang="tr-TR" dirty="0" err="1"/>
              <a:t>Skinner</a:t>
            </a:r>
            <a:r>
              <a:rPr lang="tr-TR" dirty="0"/>
              <a:t>, </a:t>
            </a:r>
            <a:r>
              <a:rPr lang="tr-TR" dirty="0" err="1"/>
              <a:t>Thorndike</a:t>
            </a:r>
            <a:r>
              <a:rPr lang="tr-TR" dirty="0"/>
              <a:t>, Watson, </a:t>
            </a:r>
            <a:r>
              <a:rPr lang="tr-TR" dirty="0" err="1"/>
              <a:t>Bandura</a:t>
            </a:r>
            <a:r>
              <a:rPr lang="tr-TR" dirty="0"/>
              <a:t> </a:t>
            </a:r>
            <a:br>
              <a:rPr lang="tr-TR" dirty="0"/>
            </a:br>
            <a:endParaRPr lang="tr-TR" dirty="0"/>
          </a:p>
        </p:txBody>
      </p:sp>
    </p:spTree>
    <p:extLst>
      <p:ext uri="{BB962C8B-B14F-4D97-AF65-F5344CB8AC3E}">
        <p14:creationId xmlns:p14="http://schemas.microsoft.com/office/powerpoint/2010/main" val="4173155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b="1" dirty="0" smtClean="0">
                <a:solidFill>
                  <a:srgbClr val="FF0000"/>
                </a:solidFill>
              </a:rPr>
              <a:t>BİLİŞSEL YAKLAŞIM</a:t>
            </a:r>
            <a:endParaRPr lang="tr-TR" dirty="0"/>
          </a:p>
        </p:txBody>
      </p:sp>
      <p:sp>
        <p:nvSpPr>
          <p:cNvPr id="3" name="İçerik Yer Tutucusu 2"/>
          <p:cNvSpPr>
            <a:spLocks noGrp="1"/>
          </p:cNvSpPr>
          <p:nvPr>
            <p:ph idx="1"/>
          </p:nvPr>
        </p:nvSpPr>
        <p:spPr>
          <a:xfrm>
            <a:off x="683568" y="1268760"/>
            <a:ext cx="8003232" cy="4857403"/>
          </a:xfrm>
          <a:prstGeom prst="rect">
            <a:avLst/>
          </a:prstGeom>
        </p:spPr>
        <p:txBody>
          <a:bodyPr>
            <a:normAutofit fontScale="25000" lnSpcReduction="20000"/>
          </a:bodyPr>
          <a:lstStyle/>
          <a:p>
            <a:pPr marL="0" indent="0">
              <a:buNone/>
            </a:pPr>
            <a:r>
              <a:rPr lang="tr-TR" dirty="0"/>
              <a:t/>
            </a:r>
            <a:br>
              <a:rPr lang="tr-TR" dirty="0"/>
            </a:br>
            <a:r>
              <a:rPr lang="tr-TR" sz="9600" dirty="0" smtClean="0">
                <a:solidFill>
                  <a:srgbClr val="FF0000"/>
                </a:solidFill>
              </a:rPr>
              <a:t>Öğrenme</a:t>
            </a:r>
            <a:r>
              <a:rPr lang="tr-TR" sz="9600" dirty="0">
                <a:solidFill>
                  <a:srgbClr val="FF0000"/>
                </a:solidFill>
              </a:rPr>
              <a:t>: </a:t>
            </a:r>
            <a:r>
              <a:rPr lang="tr-TR" sz="9600" dirty="0"/>
              <a:t>Bilginin algılanması, işlenmesi, kodlanması ve gerektiğinde geri getirilerek kullanılmasıdır. Aktif ve sosyal bir süreçtir, bu süreçte önceki öğrenmelerin üzerine yeni bilgiler öğrenilir ve daha önce öğrenilen bilgi ile yeni bilgi ilişkilendirilerek bilgi örgütlenir. </a:t>
            </a:r>
            <a:br>
              <a:rPr lang="tr-TR" sz="9600" dirty="0"/>
            </a:br>
            <a:r>
              <a:rPr lang="tr-TR" sz="9600" dirty="0">
                <a:solidFill>
                  <a:srgbClr val="FF0000"/>
                </a:solidFill>
              </a:rPr>
              <a:t>Öğretme: </a:t>
            </a:r>
            <a:r>
              <a:rPr lang="tr-TR" sz="9600" dirty="0"/>
              <a:t>Öğrencilerin bilişsel yapılandırma aracılığıyla yeni bilgi öğrenmelerine yardımcı olmaktır. </a:t>
            </a:r>
            <a:br>
              <a:rPr lang="tr-TR" sz="9600" dirty="0"/>
            </a:br>
            <a:r>
              <a:rPr lang="tr-TR" sz="9600" dirty="0">
                <a:solidFill>
                  <a:srgbClr val="FF0000"/>
                </a:solidFill>
              </a:rPr>
              <a:t>Öğrenci: </a:t>
            </a:r>
            <a:r>
              <a:rPr lang="tr-TR" sz="9600" dirty="0"/>
              <a:t>Ne tam bağımsız ne de tam bağımlıdır. Zaman zaman aktif, problem çözücü, düşünür, zaman zaman ise pasif alıcıdır. </a:t>
            </a:r>
            <a:br>
              <a:rPr lang="tr-TR" sz="9600" dirty="0"/>
            </a:br>
            <a:r>
              <a:rPr lang="tr-TR" sz="9600" dirty="0">
                <a:solidFill>
                  <a:srgbClr val="FF0000"/>
                </a:solidFill>
              </a:rPr>
              <a:t>Öğretmen: </a:t>
            </a:r>
            <a:r>
              <a:rPr lang="tr-TR" sz="9600" dirty="0"/>
              <a:t>Aktif bir rehber rolünde öğrencilerin kendi öğrenme stratejilerini kullanmalarına yardımcı olur. </a:t>
            </a:r>
            <a:br>
              <a:rPr lang="tr-TR" sz="9600" dirty="0"/>
            </a:br>
            <a:r>
              <a:rPr lang="tr-TR" sz="9600" dirty="0">
                <a:solidFill>
                  <a:srgbClr val="FF0000"/>
                </a:solidFill>
              </a:rPr>
              <a:t>Kuramcılar: </a:t>
            </a:r>
            <a:r>
              <a:rPr lang="tr-TR" sz="9600" dirty="0" err="1"/>
              <a:t>Piaget</a:t>
            </a:r>
            <a:r>
              <a:rPr lang="tr-TR" sz="9600" dirty="0"/>
              <a:t>, </a:t>
            </a:r>
            <a:r>
              <a:rPr lang="tr-TR" sz="9600" dirty="0" err="1"/>
              <a:t>Bruner</a:t>
            </a:r>
            <a:r>
              <a:rPr lang="tr-TR" sz="9600" dirty="0"/>
              <a:t>, </a:t>
            </a:r>
            <a:r>
              <a:rPr lang="tr-TR" sz="9600" dirty="0" err="1"/>
              <a:t>Ausubel</a:t>
            </a:r>
            <a:r>
              <a:rPr lang="tr-TR" sz="9600" dirty="0"/>
              <a:t>. </a:t>
            </a:r>
            <a:br>
              <a:rPr lang="tr-TR" sz="9600" dirty="0"/>
            </a:br>
            <a:r>
              <a:rPr lang="tr-TR" sz="6000" dirty="0"/>
              <a:t/>
            </a:r>
            <a:br>
              <a:rPr lang="tr-TR" sz="6000" dirty="0"/>
            </a:br>
            <a:endParaRPr lang="tr-TR" sz="6000" dirty="0"/>
          </a:p>
        </p:txBody>
      </p:sp>
    </p:spTree>
    <p:extLst>
      <p:ext uri="{BB962C8B-B14F-4D97-AF65-F5344CB8AC3E}">
        <p14:creationId xmlns:p14="http://schemas.microsoft.com/office/powerpoint/2010/main" val="1025142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YAPILANDIRMACI YAKLAŞIM</a:t>
            </a:r>
            <a:endParaRPr lang="tr-TR" dirty="0">
              <a:solidFill>
                <a:srgbClr val="FF0000"/>
              </a:solidFill>
            </a:endParaRPr>
          </a:p>
        </p:txBody>
      </p:sp>
      <p:sp>
        <p:nvSpPr>
          <p:cNvPr id="3" name="İçerik Yer Tutucusu 2"/>
          <p:cNvSpPr>
            <a:spLocks noGrp="1"/>
          </p:cNvSpPr>
          <p:nvPr>
            <p:ph idx="1"/>
          </p:nvPr>
        </p:nvSpPr>
        <p:spPr>
          <a:xfrm>
            <a:off x="827584" y="476672"/>
            <a:ext cx="7488832" cy="5544616"/>
          </a:xfrm>
          <a:prstGeom prst="rect">
            <a:avLst/>
          </a:prstGeom>
        </p:spPr>
        <p:txBody>
          <a:bodyPr>
            <a:normAutofit fontScale="77500" lnSpcReduction="20000"/>
          </a:bodyPr>
          <a:lstStyle/>
          <a:p>
            <a:pPr marL="0" indent="0">
              <a:buNone/>
            </a:pPr>
            <a:r>
              <a:rPr lang="tr-TR" dirty="0"/>
              <a:t/>
            </a:r>
            <a:br>
              <a:rPr lang="tr-TR" dirty="0"/>
            </a:br>
            <a:r>
              <a:rPr lang="tr-TR" dirty="0"/>
              <a:t/>
            </a:r>
            <a:br>
              <a:rPr lang="tr-TR" dirty="0"/>
            </a:br>
            <a:endParaRPr lang="tr-TR" dirty="0" smtClean="0"/>
          </a:p>
          <a:p>
            <a:pPr marL="0" indent="0">
              <a:buNone/>
            </a:pPr>
            <a:r>
              <a:rPr lang="tr-TR" sz="3400" dirty="0" smtClean="0">
                <a:solidFill>
                  <a:srgbClr val="FF0000"/>
                </a:solidFill>
              </a:rPr>
              <a:t>Öğrenme</a:t>
            </a:r>
            <a:r>
              <a:rPr lang="tr-TR" sz="3400" dirty="0">
                <a:solidFill>
                  <a:srgbClr val="FF0000"/>
                </a:solidFill>
              </a:rPr>
              <a:t>: </a:t>
            </a:r>
            <a:r>
              <a:rPr lang="tr-TR" sz="3400" dirty="0"/>
              <a:t>Kaynakları kullanarak ve çevre ile etkileşime girerek yeni bilgileri önceki bilgiler üzerine yapılandırmadır. </a:t>
            </a:r>
            <a:br>
              <a:rPr lang="tr-TR" sz="3400" dirty="0"/>
            </a:br>
            <a:r>
              <a:rPr lang="tr-TR" sz="3400" dirty="0">
                <a:solidFill>
                  <a:srgbClr val="FF0000"/>
                </a:solidFill>
              </a:rPr>
              <a:t>Öğretme</a:t>
            </a:r>
            <a:r>
              <a:rPr lang="tr-TR" sz="3400" dirty="0" smtClean="0">
                <a:solidFill>
                  <a:srgbClr val="FF0000"/>
                </a:solidFill>
              </a:rPr>
              <a:t>: </a:t>
            </a:r>
            <a:r>
              <a:rPr lang="tr-TR" sz="3400" dirty="0" smtClean="0"/>
              <a:t>Öğrenme </a:t>
            </a:r>
            <a:r>
              <a:rPr lang="tr-TR" sz="3400" dirty="0"/>
              <a:t>için fırsatlar yaratmak ve öğrencilere rehberlik ederek onların grup içindeki çalışmalarını kolaylaştırmaktır. </a:t>
            </a:r>
            <a:br>
              <a:rPr lang="tr-TR" sz="3400" dirty="0"/>
            </a:br>
            <a:r>
              <a:rPr lang="tr-TR" sz="3400" dirty="0">
                <a:solidFill>
                  <a:srgbClr val="FF0000"/>
                </a:solidFill>
              </a:rPr>
              <a:t>Öğrenci: </a:t>
            </a:r>
            <a:r>
              <a:rPr lang="tr-TR" sz="3400" dirty="0"/>
              <a:t>Aktif ve özerk bir role sahiptir, kendi bilgisini yapılandırmakla sorumludur grup içinde çalışır. Bilgiyi keşfetmez uygun ortamlarda bilgi oluşturur. </a:t>
            </a:r>
            <a:br>
              <a:rPr lang="tr-TR" sz="3400" dirty="0"/>
            </a:br>
            <a:r>
              <a:rPr lang="tr-TR" sz="3400" dirty="0">
                <a:solidFill>
                  <a:srgbClr val="FF0000"/>
                </a:solidFill>
              </a:rPr>
              <a:t>Öğretmen: </a:t>
            </a:r>
            <a:r>
              <a:rPr lang="tr-TR" sz="3400" dirty="0"/>
              <a:t>Kaynak bakımından zengin bir öğrenme ortamı hazırlar, öğrencileri katılım için, yaratıcılık ve bağımsız düşünmeleri için cesaretlendirir. </a:t>
            </a:r>
            <a:br>
              <a:rPr lang="tr-TR" sz="3400" dirty="0"/>
            </a:br>
            <a:r>
              <a:rPr lang="tr-TR" sz="3400" dirty="0">
                <a:solidFill>
                  <a:srgbClr val="FF0000"/>
                </a:solidFill>
              </a:rPr>
              <a:t>Kuramcılar: </a:t>
            </a:r>
            <a:r>
              <a:rPr lang="tr-TR" sz="3400" dirty="0" err="1"/>
              <a:t>Vygotsky</a:t>
            </a:r>
            <a:r>
              <a:rPr lang="tr-TR" sz="3400" dirty="0"/>
              <a:t>, </a:t>
            </a:r>
            <a:r>
              <a:rPr lang="tr-TR" sz="3400" dirty="0" err="1"/>
              <a:t>Piaget</a:t>
            </a:r>
            <a:r>
              <a:rPr lang="tr-TR" sz="3400" dirty="0"/>
              <a:t> ve </a:t>
            </a:r>
            <a:r>
              <a:rPr lang="tr-TR" sz="3400" dirty="0" err="1"/>
              <a:t>Bruner</a:t>
            </a:r>
            <a:r>
              <a:rPr lang="tr-TR" sz="3400" dirty="0"/>
              <a:t>. </a:t>
            </a:r>
            <a:br>
              <a:rPr lang="tr-TR" sz="3400" dirty="0"/>
            </a:br>
            <a:endParaRPr lang="tr-TR" sz="3400" dirty="0"/>
          </a:p>
        </p:txBody>
      </p:sp>
    </p:spTree>
    <p:extLst>
      <p:ext uri="{BB962C8B-B14F-4D97-AF65-F5344CB8AC3E}">
        <p14:creationId xmlns:p14="http://schemas.microsoft.com/office/powerpoint/2010/main" val="1607437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solidFill>
                  <a:srgbClr val="FF0000"/>
                </a:solidFill>
              </a:rPr>
              <a:t>İNSANCI YAKLAŞIM</a:t>
            </a:r>
            <a:endParaRPr lang="tr-TR" dirty="0"/>
          </a:p>
        </p:txBody>
      </p:sp>
      <p:sp>
        <p:nvSpPr>
          <p:cNvPr id="3" name="İçerik Yer Tutucusu 2"/>
          <p:cNvSpPr>
            <a:spLocks noGrp="1"/>
          </p:cNvSpPr>
          <p:nvPr>
            <p:ph idx="1"/>
          </p:nvPr>
        </p:nvSpPr>
        <p:spPr>
          <a:prstGeom prst="rect">
            <a:avLst/>
          </a:prstGeom>
        </p:spPr>
        <p:txBody>
          <a:bodyPr>
            <a:normAutofit fontScale="47500" lnSpcReduction="20000"/>
          </a:bodyPr>
          <a:lstStyle/>
          <a:p>
            <a:pPr marL="0" indent="0">
              <a:buNone/>
            </a:pPr>
            <a:r>
              <a:rPr lang="tr-TR" sz="5000" dirty="0" smtClean="0">
                <a:solidFill>
                  <a:srgbClr val="FF0000"/>
                </a:solidFill>
              </a:rPr>
              <a:t>Öğrenme</a:t>
            </a:r>
            <a:r>
              <a:rPr lang="tr-TR" sz="5000" dirty="0">
                <a:solidFill>
                  <a:srgbClr val="FF0000"/>
                </a:solidFill>
              </a:rPr>
              <a:t>: </a:t>
            </a:r>
            <a:r>
              <a:rPr lang="tr-TR" sz="5000" dirty="0"/>
              <a:t>Kendini gerçekleştirme süreci içindeki ihtiyaçların karşılanması ve öğrenmeyi öğrenmedir. </a:t>
            </a:r>
            <a:br>
              <a:rPr lang="tr-TR" sz="5000" dirty="0"/>
            </a:br>
            <a:r>
              <a:rPr lang="tr-TR" sz="5000" dirty="0">
                <a:solidFill>
                  <a:srgbClr val="FF0000"/>
                </a:solidFill>
              </a:rPr>
              <a:t>Öğretme: </a:t>
            </a:r>
            <a:r>
              <a:rPr lang="tr-TR" sz="5000" dirty="0"/>
              <a:t>Rehberlik etmek, yardım etmek ve ortamı öğrenme için düzenlemek ve öğrenci merkezli etkinlikler hazırlamaktır. </a:t>
            </a:r>
            <a:br>
              <a:rPr lang="tr-TR" sz="5000" dirty="0"/>
            </a:br>
            <a:r>
              <a:rPr lang="tr-TR" sz="5000" dirty="0">
                <a:solidFill>
                  <a:srgbClr val="FF0000"/>
                </a:solidFill>
              </a:rPr>
              <a:t>Öğrenci: </a:t>
            </a:r>
            <a:r>
              <a:rPr lang="tr-TR" sz="5000" dirty="0"/>
              <a:t>Aktif katılımcıdır ve kendi öğrenmelerinden sorumludur. Öğrenme sürecinde özgürdür. </a:t>
            </a:r>
            <a:br>
              <a:rPr lang="tr-TR" sz="5000" dirty="0"/>
            </a:br>
            <a:r>
              <a:rPr lang="tr-TR" sz="5000" dirty="0">
                <a:solidFill>
                  <a:srgbClr val="FF0000"/>
                </a:solidFill>
              </a:rPr>
              <a:t>Öğretmen: </a:t>
            </a:r>
            <a:r>
              <a:rPr lang="tr-TR" sz="5000" dirty="0"/>
              <a:t>Kolaylaştırıcı, demokratik, rehber özellikleri yanında öğrencilerden biridir. Öğrencilerinin ihtiyaçlarını bilir ve buna göre öğrenme programını geliştirir. Öğretmenin özerkliği vardır, otomatik kurallara bağlı kalmak zorunda değildir. </a:t>
            </a:r>
            <a:br>
              <a:rPr lang="tr-TR" sz="5000" dirty="0"/>
            </a:br>
            <a:r>
              <a:rPr lang="tr-TR" sz="5000" dirty="0">
                <a:solidFill>
                  <a:srgbClr val="FF0000"/>
                </a:solidFill>
              </a:rPr>
              <a:t>Kuramcılar: </a:t>
            </a:r>
            <a:r>
              <a:rPr lang="tr-TR" sz="5000" dirty="0" err="1"/>
              <a:t>Roger</a:t>
            </a:r>
            <a:r>
              <a:rPr lang="tr-TR" sz="5000" dirty="0"/>
              <a:t>, </a:t>
            </a:r>
            <a:r>
              <a:rPr lang="tr-TR" sz="5000" dirty="0" err="1"/>
              <a:t>Maslow</a:t>
            </a:r>
            <a:r>
              <a:rPr lang="tr-TR" sz="5000" dirty="0"/>
              <a:t>. </a:t>
            </a:r>
            <a:br>
              <a:rPr lang="tr-TR" sz="5000" dirty="0"/>
            </a:br>
            <a:r>
              <a:rPr lang="tr-TR" sz="3600" dirty="0"/>
              <a:t/>
            </a:r>
            <a:br>
              <a:rPr lang="tr-TR" sz="3600" dirty="0"/>
            </a:br>
            <a:endParaRPr lang="tr-TR" sz="3600" dirty="0"/>
          </a:p>
          <a:p>
            <a:endParaRPr lang="tr-TR" dirty="0"/>
          </a:p>
        </p:txBody>
      </p:sp>
    </p:spTree>
    <p:extLst>
      <p:ext uri="{BB962C8B-B14F-4D97-AF65-F5344CB8AC3E}">
        <p14:creationId xmlns:p14="http://schemas.microsoft.com/office/powerpoint/2010/main" val="1273865856"/>
      </p:ext>
    </p:extLst>
  </p:cSld>
  <p:clrMapOvr>
    <a:masterClrMapping/>
  </p:clrMapOvr>
</p:sld>
</file>

<file path=ppt/theme/theme1.xml><?xml version="1.0" encoding="utf-8"?>
<a:theme xmlns:a="http://schemas.openxmlformats.org/drawingml/2006/main" name="Office Theme">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4682</TotalTime>
  <Words>151</Words>
  <Application>Microsoft Macintosh PowerPoint</Application>
  <PresentationFormat>On-screen Show (4:3)</PresentationFormat>
  <Paragraphs>44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Arial</vt:lpstr>
      <vt:lpstr>Office Theme</vt:lpstr>
      <vt:lpstr>EĞİTİMDE PROGRAM GELİŞTİRME</vt:lpstr>
      <vt:lpstr>11. HAFTA</vt:lpstr>
      <vt:lpstr>ÖĞRENME ÖĞRETME DURUMLARI</vt:lpstr>
      <vt:lpstr> 3. ÖĞRENME-ÖĞRETME DURUMLARI </vt:lpstr>
      <vt:lpstr> </vt:lpstr>
      <vt:lpstr>DAVRANIŞÇI YAKLAŞIM</vt:lpstr>
      <vt:lpstr>BİLİŞSEL YAKLAŞIM</vt:lpstr>
      <vt:lpstr>YAPILANDIRMACI YAKLAŞIM</vt:lpstr>
      <vt:lpstr>İNSANCI YAKLAŞIM</vt:lpstr>
      <vt:lpstr> ÖZET </vt:lpstr>
      <vt:lpstr>Kullanılan kaynaklar</vt:lpstr>
    </vt:vector>
  </TitlesOfParts>
  <Company>2010</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PROGRAMLARI</dc:title>
  <dc:creator>EGITMEN</dc:creator>
  <cp:lastModifiedBy>Microsoft Office User</cp:lastModifiedBy>
  <cp:revision>309</cp:revision>
  <dcterms:created xsi:type="dcterms:W3CDTF">2012-02-14T14:40:33Z</dcterms:created>
  <dcterms:modified xsi:type="dcterms:W3CDTF">2019-12-09T13:14:01Z</dcterms:modified>
</cp:coreProperties>
</file>