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4. Ceza Hukuku: </a:t>
            </a:r>
            <a:endParaRPr lang="tr-TR" dirty="0"/>
          </a:p>
        </p:txBody>
      </p:sp>
      <p:sp>
        <p:nvSpPr>
          <p:cNvPr id="3" name="İçerik Yer Tutucusu 2"/>
          <p:cNvSpPr>
            <a:spLocks noGrp="1"/>
          </p:cNvSpPr>
          <p:nvPr>
            <p:ph idx="1"/>
          </p:nvPr>
        </p:nvSpPr>
        <p:spPr/>
        <p:txBody>
          <a:bodyPr/>
          <a:lstStyle/>
          <a:p>
            <a:r>
              <a:rPr lang="tr-TR" dirty="0" smtClean="0"/>
              <a:t>Kamu </a:t>
            </a:r>
            <a:r>
              <a:rPr lang="tr-TR" dirty="0"/>
              <a:t>hukukunun bu dalı toplumun düzenini bozan davranışlar (suçlar) ve bunlara verilen cezaları kapsamaktadır. Ceza Hukuku </a:t>
            </a:r>
            <a:r>
              <a:rPr lang="tr-TR" b="1" dirty="0"/>
              <a:t>“Kanunsuz suç ve ceza olmaz”</a:t>
            </a:r>
            <a:r>
              <a:rPr lang="tr-TR" dirty="0"/>
              <a:t> ilkesinin sonucu olarak ortaya çıkmıştır. Bu ilkenin anlamı eylemi suç sayan düzenlemenin yasa ya da yasa gücünde kararname olması gerektiğidir.</a:t>
            </a:r>
          </a:p>
          <a:p>
            <a:endParaRPr lang="tr-TR" dirty="0"/>
          </a:p>
        </p:txBody>
      </p:sp>
    </p:spTree>
    <p:extLst>
      <p:ext uri="{BB962C8B-B14F-4D97-AF65-F5344CB8AC3E}">
        <p14:creationId xmlns:p14="http://schemas.microsoft.com/office/powerpoint/2010/main" val="1266834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de-DE" altLang="tr-TR" b="1" dirty="0" smtClean="0"/>
              <a:t>a)</a:t>
            </a:r>
            <a:r>
              <a:rPr lang="de-DE" altLang="tr-TR" b="1" dirty="0" err="1" smtClean="0"/>
              <a:t>Kanunsuz</a:t>
            </a:r>
            <a:r>
              <a:rPr lang="de-DE" altLang="tr-TR" b="1" dirty="0" smtClean="0"/>
              <a:t> </a:t>
            </a:r>
            <a:r>
              <a:rPr lang="de-DE" altLang="tr-TR" b="1" dirty="0" err="1" smtClean="0"/>
              <a:t>suç</a:t>
            </a:r>
            <a:r>
              <a:rPr lang="de-DE" altLang="tr-TR" b="1" dirty="0" smtClean="0"/>
              <a:t> </a:t>
            </a:r>
            <a:r>
              <a:rPr lang="de-DE" altLang="tr-TR" b="1" dirty="0" err="1" smtClean="0"/>
              <a:t>ve</a:t>
            </a:r>
            <a:r>
              <a:rPr lang="de-DE" altLang="tr-TR" b="1" dirty="0" smtClean="0"/>
              <a:t> </a:t>
            </a:r>
            <a:r>
              <a:rPr lang="de-DE" altLang="tr-TR" b="1" dirty="0" err="1" smtClean="0"/>
              <a:t>ceza</a:t>
            </a:r>
            <a:r>
              <a:rPr lang="de-DE" altLang="tr-TR" b="1" dirty="0" smtClean="0"/>
              <a:t> </a:t>
            </a:r>
            <a:r>
              <a:rPr lang="de-DE" altLang="tr-TR" b="1" dirty="0" err="1" smtClean="0"/>
              <a:t>olmaz</a:t>
            </a:r>
            <a:r>
              <a:rPr lang="de-DE" altLang="tr-TR" b="1" dirty="0" smtClean="0"/>
              <a:t> </a:t>
            </a:r>
            <a:r>
              <a:rPr lang="de-DE" altLang="tr-TR" b="1" dirty="0" err="1" smtClean="0"/>
              <a:t>ilkesi</a:t>
            </a:r>
            <a:endParaRPr lang="tr-TR" altLang="tr-TR" b="1" dirty="0" smtClean="0"/>
          </a:p>
          <a:p>
            <a:r>
              <a:rPr lang="tr-TR" dirty="0" smtClean="0"/>
              <a:t>Suçta kanunilik ilkesi: Bu ilkeye göre yasada suç olarak tanımlanmamış bir eylem için ceza </a:t>
            </a:r>
            <a:r>
              <a:rPr lang="tr-TR" dirty="0" err="1" smtClean="0"/>
              <a:t>verilemez.hakim</a:t>
            </a:r>
            <a:r>
              <a:rPr lang="tr-TR" dirty="0" smtClean="0"/>
              <a:t> yasada sayılmayan eylemleri suç kapsamında değerlendirerek kimseye ceza veremez.</a:t>
            </a:r>
          </a:p>
          <a:p>
            <a:endParaRPr lang="tr-TR" dirty="0" smtClean="0"/>
          </a:p>
          <a:p>
            <a:r>
              <a:rPr lang="tr-TR" dirty="0" smtClean="0"/>
              <a:t>Cezada kanunilik ilkesi: Kanunun suç saydığı eylemlere ancak kanunda yazılı ceza </a:t>
            </a:r>
            <a:r>
              <a:rPr lang="tr-TR" dirty="0" err="1" smtClean="0"/>
              <a:t>verilebilir.Bir</a:t>
            </a:r>
            <a:r>
              <a:rPr lang="tr-TR" dirty="0" smtClean="0"/>
              <a:t> eylem için yasada ceza verilmemiş ise o eylem suç olarak </a:t>
            </a:r>
            <a:r>
              <a:rPr lang="tr-TR" dirty="0" err="1" smtClean="0"/>
              <a:t>nitelendirilemez.Türk</a:t>
            </a:r>
            <a:r>
              <a:rPr lang="tr-TR" dirty="0" smtClean="0"/>
              <a:t> Ceza Kanunun 1.maddesi bu konuyu açık olarak </a:t>
            </a:r>
            <a:r>
              <a:rPr lang="tr-TR" dirty="0" err="1" smtClean="0"/>
              <a:t>belirtmiţtir</a:t>
            </a:r>
            <a:r>
              <a:rPr lang="tr-TR" dirty="0" smtClean="0"/>
              <a:t>.</a:t>
            </a:r>
          </a:p>
          <a:p>
            <a:endParaRPr lang="tr-TR" dirty="0"/>
          </a:p>
        </p:txBody>
      </p:sp>
    </p:spTree>
    <p:extLst>
      <p:ext uri="{BB962C8B-B14F-4D97-AF65-F5344CB8AC3E}">
        <p14:creationId xmlns:p14="http://schemas.microsoft.com/office/powerpoint/2010/main" val="4273330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de-DE" altLang="tr-TR" b="1" dirty="0" smtClean="0"/>
              <a:t>b)</a:t>
            </a:r>
            <a:r>
              <a:rPr lang="de-DE" altLang="tr-TR" b="1" dirty="0" err="1" smtClean="0"/>
              <a:t>Ceza</a:t>
            </a:r>
            <a:r>
              <a:rPr lang="de-DE" altLang="tr-TR" b="1" dirty="0" smtClean="0"/>
              <a:t> </a:t>
            </a:r>
            <a:r>
              <a:rPr lang="de-DE" altLang="tr-TR" b="1" dirty="0" err="1" smtClean="0"/>
              <a:t>Hukuku</a:t>
            </a:r>
            <a:r>
              <a:rPr lang="de-DE" altLang="tr-TR" b="1" dirty="0" smtClean="0"/>
              <a:t> </a:t>
            </a:r>
            <a:r>
              <a:rPr lang="de-DE" altLang="tr-TR" b="1" dirty="0" err="1" smtClean="0"/>
              <a:t>kuralları</a:t>
            </a:r>
            <a:r>
              <a:rPr lang="de-DE" altLang="tr-TR" b="1" dirty="0" smtClean="0"/>
              <a:t> </a:t>
            </a:r>
            <a:r>
              <a:rPr lang="de-DE" altLang="tr-TR" b="1" dirty="0" err="1" smtClean="0"/>
              <a:t>geçmişe</a:t>
            </a:r>
            <a:r>
              <a:rPr lang="de-DE" altLang="tr-TR" b="1" dirty="0" smtClean="0"/>
              <a:t> </a:t>
            </a:r>
            <a:r>
              <a:rPr lang="de-DE" altLang="tr-TR" b="1" dirty="0" err="1" smtClean="0"/>
              <a:t>etkili</a:t>
            </a:r>
            <a:r>
              <a:rPr lang="de-DE" altLang="tr-TR" b="1" dirty="0" smtClean="0"/>
              <a:t> </a:t>
            </a:r>
            <a:r>
              <a:rPr lang="de-DE" altLang="tr-TR" b="1" dirty="0" err="1" smtClean="0"/>
              <a:t>değildir</a:t>
            </a:r>
            <a:r>
              <a:rPr lang="tr-TR" altLang="tr-TR" b="1" dirty="0" smtClean="0"/>
              <a:t>.</a:t>
            </a:r>
          </a:p>
          <a:p>
            <a:endParaRPr lang="tr-TR" altLang="tr-TR" b="1" dirty="0" smtClean="0"/>
          </a:p>
          <a:p>
            <a:r>
              <a:rPr lang="de-DE" altLang="tr-TR" b="1" dirty="0" smtClean="0"/>
              <a:t>c)</a:t>
            </a:r>
            <a:r>
              <a:rPr lang="de-DE" altLang="tr-TR" b="1" dirty="0" err="1" smtClean="0"/>
              <a:t>Yasayı</a:t>
            </a:r>
            <a:r>
              <a:rPr lang="de-DE" altLang="tr-TR" b="1" dirty="0" smtClean="0"/>
              <a:t> </a:t>
            </a:r>
            <a:r>
              <a:rPr lang="de-DE" altLang="tr-TR" b="1" dirty="0" err="1" smtClean="0"/>
              <a:t>bilmemek</a:t>
            </a:r>
            <a:r>
              <a:rPr lang="de-DE" altLang="tr-TR" b="1" dirty="0" smtClean="0"/>
              <a:t> </a:t>
            </a:r>
            <a:r>
              <a:rPr lang="de-DE" altLang="tr-TR" b="1" dirty="0" err="1" smtClean="0"/>
              <a:t>mazeret</a:t>
            </a:r>
            <a:r>
              <a:rPr lang="de-DE" altLang="tr-TR" b="1" dirty="0" smtClean="0"/>
              <a:t> </a:t>
            </a:r>
            <a:r>
              <a:rPr lang="de-DE" altLang="tr-TR" b="1" dirty="0" err="1" smtClean="0"/>
              <a:t>sayılmaz</a:t>
            </a:r>
            <a:endParaRPr lang="tr-TR" altLang="tr-TR" b="1" dirty="0" smtClean="0"/>
          </a:p>
          <a:p>
            <a:endParaRPr lang="tr-TR" altLang="tr-TR" b="1" dirty="0" smtClean="0"/>
          </a:p>
          <a:p>
            <a:endParaRPr lang="tr-TR" dirty="0"/>
          </a:p>
        </p:txBody>
      </p:sp>
    </p:spTree>
    <p:extLst>
      <p:ext uri="{BB962C8B-B14F-4D97-AF65-F5344CB8AC3E}">
        <p14:creationId xmlns:p14="http://schemas.microsoft.com/office/powerpoint/2010/main" val="3323354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Yargılama Hukuku: </a:t>
            </a:r>
            <a:endParaRPr lang="tr-TR" dirty="0"/>
          </a:p>
        </p:txBody>
      </p:sp>
      <p:sp>
        <p:nvSpPr>
          <p:cNvPr id="3" name="İçerik Yer Tutucusu 2"/>
          <p:cNvSpPr>
            <a:spLocks noGrp="1"/>
          </p:cNvSpPr>
          <p:nvPr>
            <p:ph idx="1"/>
          </p:nvPr>
        </p:nvSpPr>
        <p:spPr/>
        <p:txBody>
          <a:bodyPr/>
          <a:lstStyle/>
          <a:p>
            <a:r>
              <a:rPr lang="tr-TR" dirty="0" smtClean="0"/>
              <a:t>Mahkemelerin </a:t>
            </a:r>
            <a:r>
              <a:rPr lang="tr-TR" dirty="0"/>
              <a:t>yargı görevini yerine getirirken</a:t>
            </a:r>
            <a:r>
              <a:rPr lang="tr-TR" b="1" dirty="0"/>
              <a:t> </a:t>
            </a:r>
            <a:r>
              <a:rPr lang="tr-TR" dirty="0"/>
              <a:t>uyguladıkları yol ve yöntemlerle ilgili hukuk kuralları yargılama hukuku  içinde yer alır. </a:t>
            </a:r>
          </a:p>
        </p:txBody>
      </p:sp>
    </p:spTree>
    <p:extLst>
      <p:ext uri="{BB962C8B-B14F-4D97-AF65-F5344CB8AC3E}">
        <p14:creationId xmlns:p14="http://schemas.microsoft.com/office/powerpoint/2010/main" val="469714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İcra ve İflâs Hukuku: </a:t>
            </a:r>
            <a:endParaRPr lang="tr-TR" dirty="0"/>
          </a:p>
        </p:txBody>
      </p:sp>
      <p:sp>
        <p:nvSpPr>
          <p:cNvPr id="3" name="İçerik Yer Tutucusu 2"/>
          <p:cNvSpPr>
            <a:spLocks noGrp="1"/>
          </p:cNvSpPr>
          <p:nvPr>
            <p:ph idx="1"/>
          </p:nvPr>
        </p:nvSpPr>
        <p:spPr/>
        <p:txBody>
          <a:bodyPr/>
          <a:lstStyle/>
          <a:p>
            <a:r>
              <a:rPr lang="tr-TR" dirty="0" smtClean="0"/>
              <a:t>“</a:t>
            </a:r>
            <a:r>
              <a:rPr lang="tr-TR" dirty="0"/>
              <a:t>Cebri İcra Hukuku” da denilen İcra ve İflas Hukuku borçlunun borcunu kamu gücü aracılığı ile yerine getirmesidir. Kendi istekleri ile borçlarını ve yükümlülüklerini yerine getirmeyen gerçek ve tüzel kişilere karşı, İcra veya İflas Dairelerine başvurulur.</a:t>
            </a:r>
          </a:p>
          <a:p>
            <a:endParaRPr lang="tr-TR" dirty="0"/>
          </a:p>
        </p:txBody>
      </p:sp>
    </p:spTree>
    <p:extLst>
      <p:ext uri="{BB962C8B-B14F-4D97-AF65-F5344CB8AC3E}">
        <p14:creationId xmlns:p14="http://schemas.microsoft.com/office/powerpoint/2010/main" val="847042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fontAlgn="auto" hangingPunct="1">
              <a:spcAft>
                <a:spcPts val="0"/>
              </a:spcAft>
              <a:defRPr/>
            </a:pPr>
            <a:r>
              <a:rPr lang="tr-TR" altLang="tr-TR" smtClean="0">
                <a:solidFill>
                  <a:schemeClr val="tx1"/>
                </a:solidFill>
              </a:rPr>
              <a:t>HUKUKUN AMAÇLARI</a:t>
            </a:r>
            <a:endParaRPr lang="tr-TR" altLang="tr-TR" b="1" smtClean="0">
              <a:solidFill>
                <a:schemeClr val="tx1"/>
              </a:solidFill>
            </a:endParaRPr>
          </a:p>
        </p:txBody>
      </p:sp>
      <p:sp>
        <p:nvSpPr>
          <p:cNvPr id="47107" name="Rectangle 3"/>
          <p:cNvSpPr>
            <a:spLocks noGrp="1" noChangeArrowheads="1"/>
          </p:cNvSpPr>
          <p:nvPr>
            <p:ph idx="1"/>
          </p:nvPr>
        </p:nvSpPr>
        <p:spPr/>
        <p:txBody>
          <a:bodyPr/>
          <a:lstStyle/>
          <a:p>
            <a:pPr eaLnBrk="1" hangingPunct="1">
              <a:buFont typeface="Wingdings" panose="05000000000000000000" pitchFamily="2" charset="2"/>
              <a:buNone/>
            </a:pPr>
            <a:endParaRPr lang="tr-TR" altLang="tr-TR" smtClean="0"/>
          </a:p>
          <a:p>
            <a:pPr eaLnBrk="1" hangingPunct="1"/>
            <a:endParaRPr lang="tr-TR" altLang="tr-TR" smtClean="0"/>
          </a:p>
          <a:p>
            <a:pPr eaLnBrk="1" hangingPunct="1"/>
            <a:r>
              <a:rPr lang="tr-TR" altLang="tr-TR" smtClean="0"/>
              <a:t>Özgürlük</a:t>
            </a:r>
          </a:p>
          <a:p>
            <a:pPr eaLnBrk="1" hangingPunct="1"/>
            <a:r>
              <a:rPr lang="tr-TR" altLang="tr-TR" smtClean="0"/>
              <a:t>Barış</a:t>
            </a:r>
          </a:p>
          <a:p>
            <a:pPr eaLnBrk="1" hangingPunct="1"/>
            <a:r>
              <a:rPr lang="tr-TR" altLang="tr-TR" smtClean="0"/>
              <a:t>Adalet</a:t>
            </a:r>
          </a:p>
          <a:p>
            <a:pPr eaLnBrk="1" hangingPunct="1"/>
            <a:r>
              <a:rPr lang="tr-TR" altLang="tr-TR" smtClean="0"/>
              <a:t>Eşitlik</a:t>
            </a:r>
          </a:p>
          <a:p>
            <a:pPr eaLnBrk="1" hangingPunct="1"/>
            <a:endParaRPr lang="tr-TR" altLang="tr-TR" smtClean="0"/>
          </a:p>
        </p:txBody>
      </p:sp>
    </p:spTree>
    <p:extLst>
      <p:ext uri="{BB962C8B-B14F-4D97-AF65-F5344CB8AC3E}">
        <p14:creationId xmlns:p14="http://schemas.microsoft.com/office/powerpoint/2010/main" val="9404715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205</Words>
  <Application>Microsoft Office PowerPoint</Application>
  <PresentationFormat>Geniş ekran</PresentationFormat>
  <Paragraphs>23</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Rockwell</vt:lpstr>
      <vt:lpstr>Rockwell Condensed</vt:lpstr>
      <vt:lpstr>Wingdings</vt:lpstr>
      <vt:lpstr>Wood Type Yazı Tipi</vt:lpstr>
      <vt:lpstr>Hukukun TEMEL kavamları </vt:lpstr>
      <vt:lpstr>4. Ceza Hukuku: </vt:lpstr>
      <vt:lpstr>PowerPoint Sunusu</vt:lpstr>
      <vt:lpstr>PowerPoint Sunusu</vt:lpstr>
      <vt:lpstr>Yargılama Hukuku: </vt:lpstr>
      <vt:lpstr>İcra ve İflâs Hukuku: </vt:lpstr>
      <vt:lpstr>HUKUKUN AMAÇLARI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10</cp:revision>
  <dcterms:created xsi:type="dcterms:W3CDTF">2017-10-29T11:28:51Z</dcterms:created>
  <dcterms:modified xsi:type="dcterms:W3CDTF">2017-10-29T11:35:52Z</dcterms:modified>
</cp:coreProperties>
</file>