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6" r:id="rId3"/>
  </p:sldMasterIdLst>
  <p:sldIdLst>
    <p:sldId id="257" r:id="rId4"/>
    <p:sldId id="268" r:id="rId5"/>
    <p:sldId id="269" r:id="rId6"/>
    <p:sldId id="271" r:id="rId7"/>
    <p:sldId id="256" r:id="rId8"/>
    <p:sldId id="259" r:id="rId9"/>
    <p:sldId id="260" r:id="rId10"/>
    <p:sldId id="270" r:id="rId11"/>
    <p:sldId id="261" r:id="rId12"/>
    <p:sldId id="262" r:id="rId13"/>
    <p:sldId id="272" r:id="rId14"/>
    <p:sldId id="263" r:id="rId15"/>
    <p:sldId id="264" r:id="rId16"/>
    <p:sldId id="265" r:id="rId17"/>
    <p:sldId id="266" r:id="rId18"/>
    <p:sldId id="274" r:id="rId19"/>
    <p:sldId id="267" r:id="rId20"/>
    <p:sldId id="273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-2064" y="-8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58828AC1-1791-45A8-9078-5B5A0E8617D7}" type="datetimeFigureOut">
              <a:rPr lang="tr-TR" smtClean="0"/>
              <a:pPr/>
              <a:t>01.04.21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22D46309-82F4-480E-8C8C-B7706FF551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32 Dikdörtgen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21 Dikdörtgen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31 Dikdörtgen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0734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8AC1-1791-45A8-9078-5B5A0E8617D7}" type="datetimeFigureOut">
              <a:rPr lang="tr-TR" smtClean="0"/>
              <a:pPr/>
              <a:t>01.04.21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6309-82F4-480E-8C8C-B7706FF5516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414682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8AC1-1791-45A8-9078-5B5A0E8617D7}" type="datetimeFigureOut">
              <a:rPr lang="tr-TR" smtClean="0"/>
              <a:pPr/>
              <a:t>01.04.21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6309-82F4-480E-8C8C-B7706FF551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590611" y="6447423"/>
            <a:ext cx="190849" cy="16042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4911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A8EAD-DAE1-4CD7-8BFF-8DCD3A2F060B}" type="datetimeFigureOut">
              <a:rPr lang="tr-TR" smtClean="0">
                <a:solidFill>
                  <a:srgbClr val="464653"/>
                </a:solidFill>
              </a:rPr>
              <a:pPr/>
              <a:t>01.04.21</a:t>
            </a:fld>
            <a:endParaRPr lang="tr-TR">
              <a:solidFill>
                <a:srgbClr val="464653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64653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AE66-40B2-4059-81A0-427EF325D7EA}" type="slidenum">
              <a:rPr lang="tr-TR" smtClean="0">
                <a:solidFill>
                  <a:srgbClr val="464653"/>
                </a:solidFill>
              </a:rPr>
              <a:pPr/>
              <a:t>‹#›</a:t>
            </a:fld>
            <a:endParaRPr lang="tr-TR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4688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A8EAD-DAE1-4CD7-8BFF-8DCD3A2F060B}" type="datetimeFigureOut">
              <a:rPr lang="tr-TR" smtClean="0">
                <a:solidFill>
                  <a:srgbClr val="464653"/>
                </a:solidFill>
              </a:rPr>
              <a:pPr/>
              <a:t>01.04.21</a:t>
            </a:fld>
            <a:endParaRPr lang="tr-TR">
              <a:solidFill>
                <a:srgbClr val="464653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64653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AE66-40B2-4059-81A0-427EF325D7EA}" type="slidenum">
              <a:rPr lang="tr-TR" smtClean="0">
                <a:solidFill>
                  <a:srgbClr val="464653"/>
                </a:solidFill>
              </a:rPr>
              <a:pPr/>
              <a:t>‹#›</a:t>
            </a:fld>
            <a:endParaRPr lang="tr-TR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685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A8EAD-DAE1-4CD7-8BFF-8DCD3A2F060B}" type="datetimeFigureOut">
              <a:rPr lang="tr-TR" smtClean="0">
                <a:solidFill>
                  <a:srgbClr val="DDE9EC"/>
                </a:solidFill>
              </a:rPr>
              <a:pPr/>
              <a:t>01.04.21</a:t>
            </a:fld>
            <a:endParaRPr lang="tr-TR">
              <a:solidFill>
                <a:srgbClr val="DDE9EC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DE9EC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AE66-40B2-4059-81A0-427EF325D7EA}" type="slidenum">
              <a:rPr lang="tr-TR" smtClean="0">
                <a:solidFill>
                  <a:srgbClr val="DDE9EC"/>
                </a:solidFill>
              </a:rPr>
              <a:pPr/>
              <a:t>‹#›</a:t>
            </a:fld>
            <a:endParaRPr lang="tr-TR">
              <a:solidFill>
                <a:srgbClr val="DDE9E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4264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A8EAD-DAE1-4CD7-8BFF-8DCD3A2F060B}" type="datetimeFigureOut">
              <a:rPr lang="tr-TR" smtClean="0">
                <a:solidFill>
                  <a:srgbClr val="464653"/>
                </a:solidFill>
              </a:rPr>
              <a:pPr/>
              <a:t>01.04.21</a:t>
            </a:fld>
            <a:endParaRPr lang="tr-TR">
              <a:solidFill>
                <a:srgbClr val="464653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64653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AE66-40B2-4059-81A0-427EF325D7EA}" type="slidenum">
              <a:rPr lang="tr-TR" smtClean="0">
                <a:solidFill>
                  <a:srgbClr val="464653"/>
                </a:solidFill>
              </a:rPr>
              <a:pPr/>
              <a:t>‹#›</a:t>
            </a:fld>
            <a:endParaRPr lang="tr-TR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9989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A8EAD-DAE1-4CD7-8BFF-8DCD3A2F060B}" type="datetimeFigureOut">
              <a:rPr lang="tr-TR" smtClean="0">
                <a:solidFill>
                  <a:srgbClr val="464653"/>
                </a:solidFill>
              </a:rPr>
              <a:pPr/>
              <a:t>01.04.21</a:t>
            </a:fld>
            <a:endParaRPr lang="tr-TR">
              <a:solidFill>
                <a:srgbClr val="464653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64653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AE66-40B2-4059-81A0-427EF325D7EA}" type="slidenum">
              <a:rPr lang="tr-TR" smtClean="0">
                <a:solidFill>
                  <a:srgbClr val="464653"/>
                </a:solidFill>
              </a:rPr>
              <a:pPr/>
              <a:t>‹#›</a:t>
            </a:fld>
            <a:endParaRPr lang="tr-TR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74518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A8EAD-DAE1-4CD7-8BFF-8DCD3A2F060B}" type="datetimeFigureOut">
              <a:rPr lang="tr-TR" smtClean="0">
                <a:solidFill>
                  <a:srgbClr val="464653"/>
                </a:solidFill>
              </a:rPr>
              <a:pPr/>
              <a:t>01.04.21</a:t>
            </a:fld>
            <a:endParaRPr lang="tr-TR">
              <a:solidFill>
                <a:srgbClr val="464653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64653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AE66-40B2-4059-81A0-427EF325D7EA}" type="slidenum">
              <a:rPr lang="tr-TR" smtClean="0">
                <a:solidFill>
                  <a:srgbClr val="464653"/>
                </a:solidFill>
              </a:rPr>
              <a:pPr/>
              <a:t>‹#›</a:t>
            </a:fld>
            <a:endParaRPr lang="tr-TR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26634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A8EAD-DAE1-4CD7-8BFF-8DCD3A2F060B}" type="datetimeFigureOut">
              <a:rPr lang="tr-TR" smtClean="0">
                <a:solidFill>
                  <a:srgbClr val="464653"/>
                </a:solidFill>
              </a:rPr>
              <a:pPr/>
              <a:t>01.04.21</a:t>
            </a:fld>
            <a:endParaRPr lang="tr-TR">
              <a:solidFill>
                <a:srgbClr val="464653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64653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AE66-40B2-4059-81A0-427EF325D7EA}" type="slidenum">
              <a:rPr lang="tr-TR" smtClean="0">
                <a:solidFill>
                  <a:srgbClr val="464653"/>
                </a:solidFill>
              </a:rPr>
              <a:pPr/>
              <a:t>‹#›</a:t>
            </a:fld>
            <a:endParaRPr lang="tr-TR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99501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A8EAD-DAE1-4CD7-8BFF-8DCD3A2F060B}" type="datetimeFigureOut">
              <a:rPr lang="tr-TR" smtClean="0">
                <a:solidFill>
                  <a:srgbClr val="464653"/>
                </a:solidFill>
              </a:rPr>
              <a:pPr/>
              <a:t>01.04.21</a:t>
            </a:fld>
            <a:endParaRPr lang="tr-TR">
              <a:solidFill>
                <a:srgbClr val="464653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64653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AE66-40B2-4059-81A0-427EF325D7EA}" type="slidenum">
              <a:rPr lang="tr-TR" smtClean="0">
                <a:solidFill>
                  <a:srgbClr val="464653"/>
                </a:solidFill>
              </a:rPr>
              <a:pPr/>
              <a:t>‹#›</a:t>
            </a:fld>
            <a:endParaRPr lang="tr-TR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7922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8AC1-1791-45A8-9078-5B5A0E8617D7}" type="datetimeFigureOut">
              <a:rPr lang="tr-TR" smtClean="0"/>
              <a:pPr/>
              <a:t>01.04.21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6309-82F4-480E-8C8C-B7706FF551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24511364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A8EAD-DAE1-4CD7-8BFF-8DCD3A2F060B}" type="datetimeFigureOut">
              <a:rPr lang="tr-TR" smtClean="0">
                <a:solidFill>
                  <a:srgbClr val="DDE9EC"/>
                </a:solidFill>
              </a:rPr>
              <a:pPr/>
              <a:t>01.04.21</a:t>
            </a:fld>
            <a:endParaRPr lang="tr-TR">
              <a:solidFill>
                <a:srgbClr val="DDE9EC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DE9EC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AE66-40B2-4059-81A0-427EF325D7EA}" type="slidenum">
              <a:rPr lang="tr-TR" smtClean="0">
                <a:solidFill>
                  <a:srgbClr val="DDE9EC"/>
                </a:solidFill>
              </a:rPr>
              <a:pPr/>
              <a:t>‹#›</a:t>
            </a:fld>
            <a:endParaRPr lang="tr-TR">
              <a:solidFill>
                <a:srgbClr val="DDE9E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59999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A8EAD-DAE1-4CD7-8BFF-8DCD3A2F060B}" type="datetimeFigureOut">
              <a:rPr lang="tr-TR" smtClean="0">
                <a:solidFill>
                  <a:srgbClr val="464653"/>
                </a:solidFill>
              </a:rPr>
              <a:pPr/>
              <a:t>01.04.21</a:t>
            </a:fld>
            <a:endParaRPr lang="tr-TR">
              <a:solidFill>
                <a:srgbClr val="464653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64653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AE66-40B2-4059-81A0-427EF325D7EA}" type="slidenum">
              <a:rPr lang="tr-TR" smtClean="0">
                <a:solidFill>
                  <a:srgbClr val="464653"/>
                </a:solidFill>
              </a:rPr>
              <a:pPr/>
              <a:t>‹#›</a:t>
            </a:fld>
            <a:endParaRPr lang="tr-TR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54037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A8EAD-DAE1-4CD7-8BFF-8DCD3A2F060B}" type="datetimeFigureOut">
              <a:rPr lang="tr-TR" smtClean="0">
                <a:solidFill>
                  <a:srgbClr val="464653"/>
                </a:solidFill>
              </a:rPr>
              <a:pPr/>
              <a:t>01.04.21</a:t>
            </a:fld>
            <a:endParaRPr lang="tr-TR">
              <a:solidFill>
                <a:srgbClr val="464653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64653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AE66-40B2-4059-81A0-427EF325D7EA}" type="slidenum">
              <a:rPr lang="tr-TR" smtClean="0">
                <a:solidFill>
                  <a:srgbClr val="464653"/>
                </a:solidFill>
              </a:rPr>
              <a:pPr/>
              <a:t>‹#›</a:t>
            </a:fld>
            <a:endParaRPr lang="tr-TR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23936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Dikdörtgen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Dikdörtgen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8AC1-1791-45A8-9078-5B5A0E8617D7}" type="datetimeFigureOut">
              <a:rPr lang="tr-TR" smtClean="0"/>
              <a:pPr/>
              <a:t>01.04.21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Dikdörtgen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Oval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2D46309-82F4-480E-8C8C-B7706FF551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8AC1-1791-45A8-9078-5B5A0E8617D7}" type="datetimeFigureOut">
              <a:rPr lang="tr-TR" smtClean="0"/>
              <a:pPr/>
              <a:t>01.04.21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fld id="{22D46309-82F4-480E-8C8C-B7706FF551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Dikdörtgen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Dikdörtgen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Dikdörtgen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Dikdörtgen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Dikdörtgen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8AC1-1791-45A8-9078-5B5A0E8617D7}" type="datetimeFigureOut">
              <a:rPr lang="tr-TR" smtClean="0"/>
              <a:pPr/>
              <a:t>01.04.21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Oval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Oval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2D46309-82F4-480E-8C8C-B7706FF551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58828AC1-1791-45A8-9078-5B5A0E8617D7}" type="datetimeFigureOut">
              <a:rPr lang="tr-TR" smtClean="0"/>
              <a:pPr/>
              <a:t>01.04.21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6309-82F4-480E-8C8C-B7706FF551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İçerik Yer Tutucusu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Dikdörtgen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Dikdörtgen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Dikdörtgen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8AC1-1791-45A8-9078-5B5A0E8617D7}" type="datetimeFigureOut">
              <a:rPr lang="tr-TR" smtClean="0"/>
              <a:pPr/>
              <a:t>01.04.21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İçerik Yer Tutucusu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25 İçerik Yer Tutucusu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Oval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Oval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22D46309-82F4-480E-8C8C-B7706FF551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8AC1-1791-45A8-9078-5B5A0E8617D7}" type="datetimeFigureOut">
              <a:rPr lang="tr-TR" smtClean="0"/>
              <a:pPr/>
              <a:t>01.04.21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22D46309-82F4-480E-8C8C-B7706FF551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Dikdörtgen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Dikdörtgen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Dikdörtgen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Dikdörtgen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Dikdörtgen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8AC1-1791-45A8-9078-5B5A0E8617D7}" type="datetimeFigureOut">
              <a:rPr lang="tr-TR" smtClean="0"/>
              <a:pPr/>
              <a:t>01.04.21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2D46309-82F4-480E-8C8C-B7706FF551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fld id="{58828AC1-1791-45A8-9078-5B5A0E8617D7}" type="datetimeFigureOut">
              <a:rPr lang="tr-TR" smtClean="0"/>
              <a:pPr/>
              <a:t>01.04.21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22D46309-82F4-480E-8C8C-B7706FF551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22156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Dikdörtgen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Dikdörtgen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Dikdörtgen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ikdörtgen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İçerik Yer Tutucusu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Oval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Oval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2D46309-82F4-480E-8C8C-B7706FF551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8AC1-1791-45A8-9078-5B5A0E8617D7}" type="datetimeFigureOut">
              <a:rPr lang="tr-TR" smtClean="0"/>
              <a:pPr/>
              <a:t>01.04.21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Düz Bağlayıcı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Dikdörtgen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Dikdörtgen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Dikdörtgen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Oval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22D46309-82F4-480E-8C8C-B7706FF551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2" name="21 Dikdörtgen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58828AC1-1791-45A8-9078-5B5A0E8617D7}" type="datetimeFigureOut">
              <a:rPr lang="tr-TR" smtClean="0"/>
              <a:pPr/>
              <a:t>01.04.21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8AC1-1791-45A8-9078-5B5A0E8617D7}" type="datetimeFigureOut">
              <a:rPr lang="tr-TR" smtClean="0"/>
              <a:pPr/>
              <a:t>01.04.21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6309-82F4-480E-8C8C-B7706FF551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Dikdörtgen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Dikdörtgen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Dikdörtgen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Dikdörtgen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Dikdörtgen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Oval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22D46309-82F4-480E-8C8C-B7706FF551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8AC1-1791-45A8-9078-5B5A0E8617D7}" type="datetimeFigureOut">
              <a:rPr lang="tr-TR" smtClean="0"/>
              <a:pPr/>
              <a:t>01.04.21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8AC1-1791-45A8-9078-5B5A0E8617D7}" type="datetimeFigureOut">
              <a:rPr lang="tr-TR" smtClean="0"/>
              <a:pPr/>
              <a:t>01.04.21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6309-82F4-480E-8C8C-B7706FF551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176265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1967022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1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7603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8AC1-1791-45A8-9078-5B5A0E8617D7}" type="datetimeFigureOut">
              <a:rPr lang="tr-TR" smtClean="0"/>
              <a:pPr/>
              <a:t>01.04.21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6309-82F4-480E-8C8C-B7706FF551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1776692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8AC1-1791-45A8-9078-5B5A0E8617D7}" type="datetimeFigureOut">
              <a:rPr lang="tr-TR" smtClean="0"/>
              <a:pPr/>
              <a:t>01.04.21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6309-82F4-480E-8C8C-B7706FF551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590611" y="6447423"/>
            <a:ext cx="190849" cy="16042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2769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8AC1-1791-45A8-9078-5B5A0E8617D7}" type="datetimeFigureOut">
              <a:rPr lang="tr-TR" smtClean="0"/>
              <a:pPr/>
              <a:t>01.04.21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6309-82F4-480E-8C8C-B7706FF551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590611" y="6447423"/>
            <a:ext cx="190849" cy="16042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9165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8432800" y="1219202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8AC1-1791-45A8-9078-5B5A0E8617D7}" type="datetimeFigureOut">
              <a:rPr lang="tr-TR" smtClean="0"/>
              <a:pPr/>
              <a:t>01.04.21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6309-82F4-480E-8C8C-B7706FF551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5220034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590611" y="6447423"/>
            <a:ext cx="190849" cy="16042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1574689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1219201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8AC1-1791-45A8-9078-5B5A0E8617D7}" type="datetimeFigureOut">
              <a:rPr lang="tr-TR" smtClean="0"/>
              <a:pPr/>
              <a:t>01.04.21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6309-82F4-480E-8C8C-B7706FF551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590611" y="6447423"/>
            <a:ext cx="190849" cy="16042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52761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8828AC1-1791-45A8-9078-5B5A0E8617D7}" type="datetimeFigureOut">
              <a:rPr lang="tr-TR" smtClean="0"/>
              <a:pPr/>
              <a:t>01.04.21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2D46309-82F4-480E-8C8C-B7706FF551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590611" y="6447423"/>
            <a:ext cx="190849" cy="16042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3754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A8EAD-DAE1-4CD7-8BFF-8DCD3A2F060B}" type="datetimeFigureOut">
              <a:rPr lang="tr-TR" smtClean="0">
                <a:solidFill>
                  <a:srgbClr val="464653"/>
                </a:solidFill>
              </a:rPr>
              <a:pPr/>
              <a:t>01.04.21</a:t>
            </a:fld>
            <a:endParaRPr lang="tr-TR">
              <a:solidFill>
                <a:srgbClr val="464653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srgbClr val="464653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1AE66-40B2-4059-81A0-427EF325D7EA}" type="slidenum">
              <a:rPr lang="tr-TR" smtClean="0">
                <a:solidFill>
                  <a:srgbClr val="464653"/>
                </a:solidFill>
              </a:rPr>
              <a:pPr/>
              <a:t>‹#›</a:t>
            </a:fld>
            <a:endParaRPr lang="tr-TR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9079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Dikdörtgen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Dikdörtgen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8828AC1-1791-45A8-9078-5B5A0E8617D7}" type="datetimeFigureOut">
              <a:rPr lang="tr-TR" smtClean="0"/>
              <a:pPr/>
              <a:t>01.04.21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8" name="7 Dikdörtgen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Oval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2D46309-82F4-480E-8C8C-B7706FF551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352302" y="882331"/>
            <a:ext cx="9144000" cy="9906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  Advanced </a:t>
            </a:r>
            <a:r>
              <a:rPr lang="tr-TR" dirty="0" err="1" smtClean="0"/>
              <a:t>cellular</a:t>
            </a:r>
            <a:r>
              <a:rPr lang="tr-TR" dirty="0" smtClean="0"/>
              <a:t> </a:t>
            </a:r>
            <a:r>
              <a:rPr lang="tr-TR" dirty="0" err="1" smtClean="0"/>
              <a:t>biology</a:t>
            </a:r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3054993" y="3445035"/>
            <a:ext cx="7985738" cy="990600"/>
          </a:xfrm>
          <a:prstGeom prst="rect">
            <a:avLst/>
          </a:prstGeom>
        </p:spPr>
        <p:txBody>
          <a:bodyPr vert="horz" anchor="t" anchorCtr="0">
            <a:normAutofit fontScale="97500"/>
          </a:bodyPr>
          <a:lstStyle/>
          <a:p>
            <a:pPr algn="r">
              <a:spcBef>
                <a:spcPct val="0"/>
              </a:spcBef>
              <a:defRPr/>
            </a:pPr>
            <a:r>
              <a:rPr lang="tr-TR" sz="3200" dirty="0" err="1" smtClean="0">
                <a:solidFill>
                  <a:prstClr val="black"/>
                </a:solidFill>
                <a:latin typeface="Bookman Old Style"/>
                <a:ea typeface="+mj-ea"/>
                <a:cs typeface="+mj-cs"/>
              </a:rPr>
              <a:t>Week</a:t>
            </a:r>
            <a:r>
              <a:rPr lang="tr-TR" sz="3200" dirty="0" smtClean="0">
                <a:solidFill>
                  <a:prstClr val="black"/>
                </a:solidFill>
                <a:latin typeface="Bookman Old Style"/>
                <a:ea typeface="+mj-ea"/>
                <a:cs typeface="+mj-cs"/>
              </a:rPr>
              <a:t> 4- </a:t>
            </a:r>
            <a:r>
              <a:rPr lang="tr-TR" sz="3200" dirty="0" err="1" smtClean="0">
                <a:solidFill>
                  <a:prstClr val="black"/>
                </a:solidFill>
                <a:latin typeface="Bookman Old Style"/>
                <a:ea typeface="+mj-ea"/>
                <a:cs typeface="+mj-cs"/>
              </a:rPr>
              <a:t>Circadian</a:t>
            </a:r>
            <a:r>
              <a:rPr lang="tr-TR" sz="3200" dirty="0" smtClean="0">
                <a:solidFill>
                  <a:prstClr val="black"/>
                </a:solidFill>
                <a:latin typeface="Bookman Old Style"/>
                <a:ea typeface="+mj-ea"/>
                <a:cs typeface="+mj-cs"/>
              </a:rPr>
              <a:t> </a:t>
            </a:r>
            <a:r>
              <a:rPr lang="tr-TR" sz="3200" dirty="0" err="1" smtClean="0">
                <a:solidFill>
                  <a:prstClr val="black"/>
                </a:solidFill>
                <a:latin typeface="Bookman Old Style"/>
                <a:ea typeface="+mj-ea"/>
                <a:cs typeface="+mj-cs"/>
              </a:rPr>
              <a:t>clock</a:t>
            </a:r>
            <a:endParaRPr lang="tr-TR" sz="3200" dirty="0">
              <a:solidFill>
                <a:prstClr val="black"/>
              </a:solidFill>
              <a:latin typeface="Bookman Old Style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229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1" y="1444806"/>
            <a:ext cx="6858000" cy="4987960"/>
          </a:xfrm>
          <a:prstGeom prst="rect">
            <a:avLst/>
          </a:prstGeom>
        </p:spPr>
      </p:pic>
      <p:sp>
        <p:nvSpPr>
          <p:cNvPr id="3" name="2 Metin kutusu"/>
          <p:cNvSpPr txBox="1"/>
          <p:nvPr/>
        </p:nvSpPr>
        <p:spPr>
          <a:xfrm>
            <a:off x="571500" y="247650"/>
            <a:ext cx="8972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/>
              <a:t>Coupling</a:t>
            </a:r>
            <a:r>
              <a:rPr lang="tr-TR" sz="2800" dirty="0" smtClean="0"/>
              <a:t> of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Circadian</a:t>
            </a:r>
            <a:r>
              <a:rPr lang="tr-TR" sz="2800" dirty="0" smtClean="0"/>
              <a:t> </a:t>
            </a:r>
            <a:r>
              <a:rPr lang="tr-TR" sz="2800" dirty="0" err="1" smtClean="0"/>
              <a:t>clock</a:t>
            </a:r>
            <a:r>
              <a:rPr lang="tr-TR" sz="2800" dirty="0" smtClean="0"/>
              <a:t> </a:t>
            </a:r>
            <a:r>
              <a:rPr lang="tr-TR" sz="2800" dirty="0" err="1" smtClean="0"/>
              <a:t>with</a:t>
            </a:r>
            <a:r>
              <a:rPr lang="tr-TR" sz="2800" dirty="0" smtClean="0"/>
              <a:t> ATM-</a:t>
            </a:r>
            <a:r>
              <a:rPr lang="tr-TR" sz="2800" dirty="0" err="1" smtClean="0"/>
              <a:t>Chk</a:t>
            </a:r>
            <a:r>
              <a:rPr lang="tr-TR" sz="2800" dirty="0" smtClean="0"/>
              <a:t>-2 </a:t>
            </a:r>
            <a:r>
              <a:rPr lang="tr-TR" sz="2800" dirty="0" err="1" smtClean="0"/>
              <a:t>damage</a:t>
            </a:r>
            <a:r>
              <a:rPr lang="tr-TR" sz="2800" dirty="0" smtClean="0"/>
              <a:t> </a:t>
            </a:r>
            <a:r>
              <a:rPr lang="tr-TR" sz="2800" dirty="0" err="1" smtClean="0"/>
              <a:t>signaling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3255916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/>
          <a:srcRect l="18875" t="38889" r="42375" b="41111"/>
          <a:stretch>
            <a:fillRect/>
          </a:stretch>
        </p:blipFill>
        <p:spPr bwMode="auto">
          <a:xfrm>
            <a:off x="1238250" y="2362200"/>
            <a:ext cx="5905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Dikdörtgen"/>
          <p:cNvSpPr/>
          <p:nvPr/>
        </p:nvSpPr>
        <p:spPr>
          <a:xfrm>
            <a:off x="1257300" y="430083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Effect of sh-RNA-per1 on ATM, TP53 and C-MYC mRNA and Protein Expression in U343 Human </a:t>
            </a:r>
            <a:r>
              <a:rPr lang="en-US" dirty="0" err="1" smtClean="0"/>
              <a:t>Glioma</a:t>
            </a:r>
            <a:r>
              <a:rPr lang="en-US" dirty="0" smtClean="0"/>
              <a:t> Tumor Cell Lines Following Irradiation. </a:t>
            </a: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3257550" y="2305050"/>
            <a:ext cx="590550" cy="16954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962" y="1880551"/>
            <a:ext cx="6491367" cy="3701100"/>
          </a:xfrm>
          <a:prstGeom prst="rect">
            <a:avLst/>
          </a:prstGeom>
        </p:spPr>
      </p:pic>
      <p:pic>
        <p:nvPicPr>
          <p:cNvPr id="4098" name="Picture 2" descr="An external file that holds a picture, illustration, etc.&#10;Object name is nihms-187671-f00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650" y="463137"/>
            <a:ext cx="5359688" cy="57805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etin kutusu"/>
          <p:cNvSpPr txBox="1"/>
          <p:nvPr/>
        </p:nvSpPr>
        <p:spPr>
          <a:xfrm>
            <a:off x="838200" y="457200"/>
            <a:ext cx="4286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/>
              <a:t>Clock</a:t>
            </a:r>
            <a:r>
              <a:rPr lang="tr-TR" sz="2800" dirty="0" smtClean="0"/>
              <a:t> </a:t>
            </a:r>
            <a:r>
              <a:rPr lang="tr-TR" sz="2800" dirty="0" err="1" smtClean="0"/>
              <a:t>control</a:t>
            </a:r>
            <a:r>
              <a:rPr lang="tr-TR" sz="2800" dirty="0" smtClean="0"/>
              <a:t> of </a:t>
            </a:r>
            <a:r>
              <a:rPr lang="tr-TR" sz="2800" dirty="0" err="1" smtClean="0"/>
              <a:t>apoptosis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53409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5401" y="422245"/>
            <a:ext cx="3662200" cy="56883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73253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330" y="952500"/>
            <a:ext cx="4331967" cy="5238750"/>
          </a:xfrm>
          <a:prstGeom prst="rect">
            <a:avLst/>
          </a:prstGeom>
        </p:spPr>
      </p:pic>
      <p:sp>
        <p:nvSpPr>
          <p:cNvPr id="3" name="2 Metin kutusu"/>
          <p:cNvSpPr txBox="1"/>
          <p:nvPr/>
        </p:nvSpPr>
        <p:spPr>
          <a:xfrm>
            <a:off x="247650" y="323850"/>
            <a:ext cx="60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/>
              <a:t>Circadian</a:t>
            </a:r>
            <a:r>
              <a:rPr lang="tr-TR" sz="2800" dirty="0" smtClean="0"/>
              <a:t> </a:t>
            </a:r>
            <a:r>
              <a:rPr lang="tr-TR" sz="2800" dirty="0" err="1" smtClean="0"/>
              <a:t>control</a:t>
            </a:r>
            <a:r>
              <a:rPr lang="tr-TR" sz="2800" dirty="0" smtClean="0"/>
              <a:t> of </a:t>
            </a:r>
            <a:r>
              <a:rPr lang="tr-TR" sz="2800" dirty="0" err="1" smtClean="0"/>
              <a:t>carcinogenesis</a:t>
            </a:r>
            <a:endParaRPr lang="tr-TR" sz="28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5619750" y="1771650"/>
            <a:ext cx="5143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capacity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excision</a:t>
            </a:r>
            <a:r>
              <a:rPr lang="tr-TR" dirty="0" smtClean="0"/>
              <a:t> </a:t>
            </a:r>
            <a:r>
              <a:rPr lang="tr-TR" dirty="0" err="1" smtClean="0"/>
              <a:t>repair</a:t>
            </a:r>
            <a:r>
              <a:rPr lang="tr-TR" dirty="0" smtClean="0"/>
              <a:t> in </a:t>
            </a:r>
            <a:r>
              <a:rPr lang="tr-TR" dirty="0" err="1" smtClean="0"/>
              <a:t>mouse</a:t>
            </a:r>
            <a:r>
              <a:rPr lang="tr-TR" dirty="0" smtClean="0"/>
              <a:t> skin </a:t>
            </a:r>
            <a:r>
              <a:rPr lang="tr-TR" dirty="0" err="1" smtClean="0"/>
              <a:t>oscillates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circadian</a:t>
            </a:r>
            <a:r>
              <a:rPr lang="tr-TR" dirty="0" smtClean="0"/>
              <a:t> </a:t>
            </a:r>
            <a:r>
              <a:rPr lang="tr-TR" dirty="0" err="1" smtClean="0"/>
              <a:t>rhythm</a:t>
            </a: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4933950" y="3152686"/>
            <a:ext cx="72580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control was not irradiated;</a:t>
            </a:r>
          </a:p>
          <a:p>
            <a:r>
              <a:rPr lang="en-US" dirty="0" smtClean="0"/>
              <a:t>the AM group was irradiated at 4 a.m. (XPA minimum), and the PM</a:t>
            </a:r>
          </a:p>
          <a:p>
            <a:r>
              <a:rPr lang="en-US" dirty="0" smtClean="0"/>
              <a:t>group was irradiated at 4 p.m. (XPA maximum). </a:t>
            </a: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4991100" y="4685437"/>
            <a:ext cx="6781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Effect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circadian </a:t>
            </a:r>
            <a:r>
              <a:rPr lang="en-US" dirty="0" smtClean="0"/>
              <a:t>clock on repair and cancer. XPA protein </a:t>
            </a:r>
            <a:endParaRPr lang="tr-TR" dirty="0" smtClean="0"/>
          </a:p>
          <a:p>
            <a:r>
              <a:rPr lang="en-US" dirty="0" smtClean="0"/>
              <a:t>levels </a:t>
            </a:r>
            <a:r>
              <a:rPr lang="en-US" dirty="0" smtClean="0"/>
              <a:t>in epidermis</a:t>
            </a:r>
          </a:p>
          <a:p>
            <a:r>
              <a:rPr lang="en-US" dirty="0" smtClean="0"/>
              <a:t>(line plot) over the entire cycle and invasive cancer caused by UV at </a:t>
            </a:r>
            <a:r>
              <a:rPr lang="en-US" dirty="0" smtClean="0"/>
              <a:t>4</a:t>
            </a:r>
            <a:r>
              <a:rPr lang="tr-TR" dirty="0" smtClean="0"/>
              <a:t> </a:t>
            </a:r>
            <a:r>
              <a:rPr lang="en-US" dirty="0" smtClean="0"/>
              <a:t>a.m</a:t>
            </a:r>
            <a:r>
              <a:rPr lang="en-US" dirty="0" smtClean="0"/>
              <a:t>. and 4 p.m. (bar graph) are shown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700125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2334" y="0"/>
            <a:ext cx="9396248" cy="33010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602899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99" y="1282589"/>
            <a:ext cx="5687289" cy="2870311"/>
          </a:xfrm>
          <a:prstGeom prst="rect">
            <a:avLst/>
          </a:prstGeom>
        </p:spPr>
      </p:pic>
      <p:sp>
        <p:nvSpPr>
          <p:cNvPr id="3" name="2 Metin kutusu"/>
          <p:cNvSpPr txBox="1"/>
          <p:nvPr/>
        </p:nvSpPr>
        <p:spPr>
          <a:xfrm>
            <a:off x="342900" y="495300"/>
            <a:ext cx="8477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/>
              <a:t>Circadian</a:t>
            </a:r>
            <a:r>
              <a:rPr lang="tr-TR" sz="2800" dirty="0" smtClean="0"/>
              <a:t> </a:t>
            </a:r>
            <a:r>
              <a:rPr lang="tr-TR" sz="2800" dirty="0" err="1" smtClean="0"/>
              <a:t>control</a:t>
            </a:r>
            <a:r>
              <a:rPr lang="tr-TR" sz="2800" dirty="0" smtClean="0"/>
              <a:t> of </a:t>
            </a:r>
            <a:r>
              <a:rPr lang="tr-TR" sz="2800" dirty="0" err="1" smtClean="0"/>
              <a:t>apoptosis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cancer</a:t>
            </a:r>
            <a:r>
              <a:rPr lang="tr-TR" sz="2800" dirty="0" smtClean="0"/>
              <a:t> </a:t>
            </a:r>
            <a:r>
              <a:rPr lang="tr-TR" sz="2800" dirty="0" err="1" smtClean="0"/>
              <a:t>treatment</a:t>
            </a:r>
            <a:endParaRPr lang="tr-TR" sz="2800" dirty="0"/>
          </a:p>
        </p:txBody>
      </p:sp>
      <p:sp>
        <p:nvSpPr>
          <p:cNvPr id="4" name="3 Dikdörtgen"/>
          <p:cNvSpPr/>
          <p:nvPr/>
        </p:nvSpPr>
        <p:spPr>
          <a:xfrm>
            <a:off x="6096000" y="1308438"/>
            <a:ext cx="57721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Preferential killing of cancer cells relative to normal cells is </a:t>
            </a:r>
            <a:r>
              <a:rPr lang="en-US" dirty="0" smtClean="0"/>
              <a:t>the</a:t>
            </a:r>
            <a:r>
              <a:rPr lang="tr-TR" dirty="0" smtClean="0"/>
              <a:t>  </a:t>
            </a:r>
            <a:r>
              <a:rPr lang="en-US" dirty="0" smtClean="0"/>
              <a:t>predominant </a:t>
            </a:r>
            <a:r>
              <a:rPr lang="en-US" dirty="0" smtClean="0"/>
              <a:t>rationale in all therapeutic </a:t>
            </a:r>
            <a:r>
              <a:rPr lang="en-US" dirty="0" smtClean="0"/>
              <a:t>approaches.</a:t>
            </a:r>
            <a:endParaRPr lang="tr-TR" dirty="0" smtClean="0"/>
          </a:p>
          <a:p>
            <a:r>
              <a:rPr lang="en-US" dirty="0" smtClean="0"/>
              <a:t>A </a:t>
            </a:r>
            <a:r>
              <a:rPr lang="tr-TR" dirty="0" smtClean="0"/>
              <a:t> </a:t>
            </a:r>
            <a:r>
              <a:rPr lang="en-US" dirty="0" smtClean="0"/>
              <a:t>major</a:t>
            </a:r>
            <a:r>
              <a:rPr lang="tr-TR" dirty="0" smtClean="0"/>
              <a:t>  </a:t>
            </a:r>
            <a:r>
              <a:rPr lang="en-US" dirty="0" smtClean="0"/>
              <a:t>mechanism </a:t>
            </a:r>
            <a:r>
              <a:rPr lang="en-US" dirty="0" smtClean="0"/>
              <a:t>of drug-induced cell killing is programmed </a:t>
            </a:r>
            <a:r>
              <a:rPr lang="en-US" dirty="0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death</a:t>
            </a:r>
            <a:r>
              <a:rPr lang="tr-TR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apoptosis</a:t>
            </a:r>
            <a:r>
              <a:rPr lang="tr-TR" dirty="0" smtClean="0"/>
              <a:t>).</a:t>
            </a: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342900" y="4543336"/>
            <a:ext cx="4038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Contrary to expectation, the p53−/−Cry1/2−/− mice</a:t>
            </a:r>
          </a:p>
          <a:p>
            <a:r>
              <a:rPr lang="en-US" dirty="0" smtClean="0"/>
              <a:t>had a reduced age-adjusted incidence of cancer and lived </a:t>
            </a:r>
            <a:r>
              <a:rPr lang="en-US" dirty="0" smtClean="0"/>
              <a:t>1.5-</a:t>
            </a:r>
            <a:r>
              <a:rPr lang="tr-TR" dirty="0" smtClean="0"/>
              <a:t>  </a:t>
            </a:r>
            <a:r>
              <a:rPr lang="en-US" dirty="0" smtClean="0"/>
              <a:t>fold </a:t>
            </a:r>
            <a:r>
              <a:rPr lang="en-US" dirty="0" smtClean="0"/>
              <a:t>longer than the p53−/− mice</a:t>
            </a: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5353050" y="4617988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The combination of Cry mutation with</a:t>
            </a:r>
          </a:p>
          <a:p>
            <a:r>
              <a:rPr lang="en-US" dirty="0" smtClean="0"/>
              <a:t>the ink4a−/−;</a:t>
            </a:r>
            <a:r>
              <a:rPr lang="en-US" dirty="0" err="1" smtClean="0"/>
              <a:t>ras</a:t>
            </a:r>
            <a:r>
              <a:rPr lang="en-US" dirty="0" smtClean="0"/>
              <a:t>(V12G) mutation did not affect the </a:t>
            </a:r>
            <a:r>
              <a:rPr lang="en-US" dirty="0" smtClean="0"/>
              <a:t>melanoma</a:t>
            </a:r>
            <a:r>
              <a:rPr lang="tr-TR" dirty="0" smtClean="0"/>
              <a:t> </a:t>
            </a:r>
            <a:r>
              <a:rPr lang="en-US" dirty="0" smtClean="0"/>
              <a:t>incidence  </a:t>
            </a:r>
            <a:r>
              <a:rPr lang="en-US" dirty="0" smtClean="0"/>
              <a:t>and hence, it was concluded that in </a:t>
            </a:r>
            <a:r>
              <a:rPr lang="en-US" dirty="0" smtClean="0"/>
              <a:t>this</a:t>
            </a:r>
            <a:r>
              <a:rPr lang="tr-TR" dirty="0" smtClean="0"/>
              <a:t>  </a:t>
            </a:r>
            <a:r>
              <a:rPr lang="en-US" dirty="0" smtClean="0"/>
              <a:t>genetic </a:t>
            </a:r>
            <a:r>
              <a:rPr lang="en-US" dirty="0" smtClean="0"/>
              <a:t>background, Cry mutation has no moderating effect </a:t>
            </a:r>
            <a:r>
              <a:rPr lang="en-US" dirty="0" smtClean="0"/>
              <a:t>on</a:t>
            </a:r>
            <a:r>
              <a:rPr lang="tr-TR" dirty="0" smtClean="0"/>
              <a:t>  </a:t>
            </a:r>
            <a:r>
              <a:rPr lang="tr-TR" dirty="0" err="1" smtClean="0"/>
              <a:t>cancer</a:t>
            </a:r>
            <a:r>
              <a:rPr lang="tr-TR" dirty="0" smtClean="0"/>
              <a:t> </a:t>
            </a:r>
            <a:r>
              <a:rPr lang="tr-TR" dirty="0" err="1" smtClean="0"/>
              <a:t>incidence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progression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991" y="729330"/>
            <a:ext cx="7220607" cy="5134359"/>
          </a:xfrm>
          <a:prstGeom prst="rect">
            <a:avLst/>
          </a:prstGeom>
        </p:spPr>
      </p:pic>
      <p:sp>
        <p:nvSpPr>
          <p:cNvPr id="3" name="2 Metin kutusu"/>
          <p:cNvSpPr txBox="1"/>
          <p:nvPr/>
        </p:nvSpPr>
        <p:spPr>
          <a:xfrm>
            <a:off x="742950" y="342900"/>
            <a:ext cx="6267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/>
              <a:t>Circadian</a:t>
            </a:r>
            <a:r>
              <a:rPr lang="tr-TR" sz="2400" dirty="0" smtClean="0"/>
              <a:t> </a:t>
            </a:r>
            <a:r>
              <a:rPr lang="tr-TR" sz="2400" dirty="0" err="1" smtClean="0"/>
              <a:t>clock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chemothreapy</a:t>
            </a:r>
            <a:endParaRPr lang="tr-TR" sz="2400" dirty="0" smtClean="0"/>
          </a:p>
          <a:p>
            <a:endParaRPr lang="tr-TR" sz="2400" dirty="0"/>
          </a:p>
        </p:txBody>
      </p:sp>
      <p:sp>
        <p:nvSpPr>
          <p:cNvPr id="4" name="3 Dikdörtgen"/>
          <p:cNvSpPr/>
          <p:nvPr/>
        </p:nvSpPr>
        <p:spPr>
          <a:xfrm>
            <a:off x="7886700" y="1840290"/>
            <a:ext cx="3886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oxaliplatin</a:t>
            </a:r>
            <a:r>
              <a:rPr lang="en-US" dirty="0" smtClean="0"/>
              <a:t> had only marginal </a:t>
            </a:r>
            <a:r>
              <a:rPr lang="en-US" dirty="0" smtClean="0"/>
              <a:t>effects</a:t>
            </a:r>
            <a:r>
              <a:rPr lang="tr-TR" dirty="0" smtClean="0"/>
              <a:t> </a:t>
            </a:r>
            <a:r>
              <a:rPr lang="en-US" dirty="0" smtClean="0"/>
              <a:t>on </a:t>
            </a:r>
            <a:r>
              <a:rPr lang="en-US" dirty="0" smtClean="0"/>
              <a:t>p53−/− tumors but caused massive apoptosis and tumor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regression in p53−/−;Cry1/2−/− tumors. </a:t>
            </a:r>
            <a:endParaRPr lang="tr-TR" dirty="0" smtClean="0"/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</a:t>
            </a:r>
            <a:r>
              <a:rPr lang="en-US" dirty="0" smtClean="0"/>
              <a:t>absence of p53, p73 (of</a:t>
            </a:r>
          </a:p>
          <a:p>
            <a:r>
              <a:rPr lang="en-US" dirty="0" smtClean="0"/>
              <a:t>the p53, p63, p73 family) becomes the major driver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apoptosis </a:t>
            </a:r>
            <a:r>
              <a:rPr lang="en-US" dirty="0" smtClean="0"/>
              <a:t>and p73 is highly </a:t>
            </a:r>
            <a:r>
              <a:rPr lang="en-US" dirty="0" err="1" smtClean="0"/>
              <a:t>upregulated</a:t>
            </a:r>
            <a:r>
              <a:rPr lang="en-US" dirty="0" smtClean="0"/>
              <a:t> after DNA damage as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tr-TR" dirty="0" err="1" smtClean="0"/>
              <a:t>second</a:t>
            </a:r>
            <a:r>
              <a:rPr lang="tr-TR" dirty="0" smtClean="0"/>
              <a:t>-</a:t>
            </a:r>
            <a:r>
              <a:rPr lang="tr-TR" dirty="0" err="1" smtClean="0"/>
              <a:t>order</a:t>
            </a:r>
            <a:r>
              <a:rPr lang="tr-TR" dirty="0" smtClean="0"/>
              <a:t> </a:t>
            </a:r>
            <a:r>
              <a:rPr lang="tr-TR" dirty="0" err="1" smtClean="0"/>
              <a:t>clock</a:t>
            </a:r>
            <a:r>
              <a:rPr lang="tr-TR" dirty="0" smtClean="0"/>
              <a:t>-</a:t>
            </a:r>
            <a:r>
              <a:rPr lang="tr-TR" dirty="0" err="1" smtClean="0"/>
              <a:t>controlled</a:t>
            </a:r>
            <a:r>
              <a:rPr lang="tr-TR" dirty="0" smtClean="0"/>
              <a:t> gene.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184998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/>
          <a:srcRect l="10625" t="30889" r="28875" b="37778"/>
          <a:stretch>
            <a:fillRect/>
          </a:stretch>
        </p:blipFill>
        <p:spPr bwMode="auto">
          <a:xfrm>
            <a:off x="361950" y="209550"/>
            <a:ext cx="92202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3"/>
          <a:srcRect l="21125" t="18444" r="43750" b="42667"/>
          <a:stretch>
            <a:fillRect/>
          </a:stretch>
        </p:blipFill>
        <p:spPr bwMode="auto">
          <a:xfrm>
            <a:off x="5295900" y="2584292"/>
            <a:ext cx="6067044" cy="3778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47011" t="24635" r="3334" b="32452"/>
          <a:stretch/>
        </p:blipFill>
        <p:spPr>
          <a:xfrm>
            <a:off x="285750" y="1950324"/>
            <a:ext cx="9080938" cy="4414345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99394" y="747788"/>
            <a:ext cx="77040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smtClean="0">
                <a:solidFill>
                  <a:srgbClr val="666666"/>
                </a:solidFill>
                <a:effectLst/>
                <a:latin typeface="Times New Roman" panose="02020603050405020304" pitchFamily="18" charset="0"/>
              </a:rPr>
              <a:t>Circadian gating of DNA damage responses. Major cellular response pathways to DNA damage including DNA repair, DNA damage checkpoints, apoptosis, and transcriptional reprogramming are gated by the circadian clock.</a:t>
            </a:r>
            <a:endParaRPr lang="tr-TR" dirty="0"/>
          </a:p>
        </p:txBody>
      </p:sp>
      <p:sp>
        <p:nvSpPr>
          <p:cNvPr id="15362" name="AutoShape 2" descr="View an illustration of alignment of circadian rhythms to the 24-hour light-dark cycle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349376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n external file that holds a picture, illustration, etc.&#10;Object name is nihms-187671-f0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2" y="591808"/>
            <a:ext cx="7859843" cy="49386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51282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Physiology of Non-2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28" name="AutoShape 4" descr="Physiology of Non-2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0" name="AutoShape 6" descr="Physiology of Non-2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2" name="AutoShape 8" descr="Physiology of Non-2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4" name="AutoShape 10" descr="Physiology of Non-2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476250" y="438150"/>
            <a:ext cx="6457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SCN: </a:t>
            </a:r>
            <a:r>
              <a:rPr lang="tr-TR" dirty="0" err="1" smtClean="0"/>
              <a:t>suprachiasmatic</a:t>
            </a:r>
            <a:r>
              <a:rPr lang="tr-TR" dirty="0" smtClean="0"/>
              <a:t> </a:t>
            </a:r>
            <a:r>
              <a:rPr lang="tr-TR" dirty="0" err="1" smtClean="0"/>
              <a:t>nucleus</a:t>
            </a:r>
            <a:r>
              <a:rPr lang="tr-TR" dirty="0" smtClean="0"/>
              <a:t> is in </a:t>
            </a:r>
            <a:r>
              <a:rPr lang="tr-TR" dirty="0" err="1" smtClean="0"/>
              <a:t>anterior</a:t>
            </a:r>
            <a:r>
              <a:rPr lang="tr-TR" dirty="0" smtClean="0"/>
              <a:t> of </a:t>
            </a:r>
            <a:r>
              <a:rPr lang="tr-TR" dirty="0" err="1" smtClean="0"/>
              <a:t>hypothalamus</a:t>
            </a:r>
            <a:r>
              <a:rPr lang="tr-TR" dirty="0" smtClean="0"/>
              <a:t> </a:t>
            </a:r>
          </a:p>
          <a:p>
            <a:endParaRPr lang="tr-TR" dirty="0"/>
          </a:p>
        </p:txBody>
      </p:sp>
      <p:sp>
        <p:nvSpPr>
          <p:cNvPr id="1036" name="AutoShape 12" descr="View an illustration of alignment of circadian rhythms to the 24-hour light-dark cycle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37" name="Picture 13" descr="C:\Users\z27 5\Desktop\physiology-of-non-2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67388" y="1981200"/>
            <a:ext cx="2995612" cy="2223344"/>
          </a:xfrm>
          <a:prstGeom prst="rect">
            <a:avLst/>
          </a:prstGeom>
          <a:noFill/>
        </p:spPr>
      </p:pic>
      <p:sp>
        <p:nvSpPr>
          <p:cNvPr id="11" name="10 Dikdörtgen"/>
          <p:cNvSpPr/>
          <p:nvPr/>
        </p:nvSpPr>
        <p:spPr>
          <a:xfrm>
            <a:off x="476250" y="4860489"/>
            <a:ext cx="108394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 conserved network motif of circadian clocks involves a transcription–translation negative-feedback loop with delay. </a:t>
            </a:r>
            <a:r>
              <a:rPr lang="en-US" b="1" dirty="0" smtClean="0"/>
              <a:t> </a:t>
            </a:r>
            <a:r>
              <a:rPr lang="en-US" b="1" dirty="0" smtClean="0"/>
              <a:t>In mammals, circadian clocks are cell autonomous and are found in all major organ systems and tissues of the body. A hierarchical organization exists in which the hypothalamic </a:t>
            </a:r>
            <a:r>
              <a:rPr lang="en-US" b="1" dirty="0" err="1" smtClean="0"/>
              <a:t>suprachiasmatic</a:t>
            </a:r>
            <a:r>
              <a:rPr lang="en-US" b="1" dirty="0" smtClean="0"/>
              <a:t> nucleus (SCN) acts as a master pacemaker to synchronize </a:t>
            </a:r>
            <a:r>
              <a:rPr lang="en-US" b="1" dirty="0" err="1" smtClean="0"/>
              <a:t>behavioural</a:t>
            </a:r>
            <a:r>
              <a:rPr lang="en-US" b="1" dirty="0" smtClean="0"/>
              <a:t> and physiological rhythms throughout the body. </a:t>
            </a:r>
            <a:endParaRPr lang="tr-TR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/>
          <a:srcRect l="34125" t="18000" r="25125" b="10667"/>
          <a:stretch>
            <a:fillRect/>
          </a:stretch>
        </p:blipFill>
        <p:spPr bwMode="auto">
          <a:xfrm>
            <a:off x="895350" y="857250"/>
            <a:ext cx="4120853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016" y="1499937"/>
            <a:ext cx="5580822" cy="3605463"/>
          </a:xfrm>
          <a:prstGeom prst="rect">
            <a:avLst/>
          </a:prstGeom>
        </p:spPr>
      </p:pic>
      <p:sp>
        <p:nvSpPr>
          <p:cNvPr id="4" name="3 Metin kutusu"/>
          <p:cNvSpPr txBox="1"/>
          <p:nvPr/>
        </p:nvSpPr>
        <p:spPr>
          <a:xfrm>
            <a:off x="971550" y="476250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/>
              <a:t>Circadian</a:t>
            </a:r>
            <a:r>
              <a:rPr lang="tr-TR" sz="2800" dirty="0" smtClean="0"/>
              <a:t> </a:t>
            </a:r>
            <a:r>
              <a:rPr lang="tr-TR" sz="2800" dirty="0" err="1" smtClean="0"/>
              <a:t>clock</a:t>
            </a:r>
            <a:r>
              <a:rPr lang="tr-TR" sz="2800" dirty="0" smtClean="0"/>
              <a:t> </a:t>
            </a:r>
            <a:r>
              <a:rPr lang="tr-TR" sz="2800" dirty="0" err="1" smtClean="0"/>
              <a:t>regulation</a:t>
            </a:r>
            <a:r>
              <a:rPr lang="tr-TR" sz="2800" dirty="0" smtClean="0"/>
              <a:t> of DNA </a:t>
            </a:r>
            <a:r>
              <a:rPr lang="tr-TR" sz="2800" dirty="0" err="1" smtClean="0"/>
              <a:t>repair</a:t>
            </a:r>
            <a:endParaRPr lang="tr-TR" sz="2800" dirty="0"/>
          </a:p>
        </p:txBody>
      </p:sp>
      <p:pic>
        <p:nvPicPr>
          <p:cNvPr id="5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1408371"/>
            <a:ext cx="5465051" cy="3859819"/>
          </a:xfrm>
          <a:prstGeom prst="rect">
            <a:avLst/>
          </a:prstGeom>
        </p:spPr>
      </p:pic>
      <p:sp>
        <p:nvSpPr>
          <p:cNvPr id="6" name="5 Dikdörtgen"/>
          <p:cNvSpPr/>
          <p:nvPr/>
        </p:nvSpPr>
        <p:spPr>
          <a:xfrm>
            <a:off x="5695950" y="541088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Model for the circadian regulation of XPA and excision</a:t>
            </a:r>
          </a:p>
          <a:p>
            <a:r>
              <a:rPr lang="en-US" dirty="0" smtClean="0"/>
              <a:t>repair by the clock and the </a:t>
            </a:r>
            <a:r>
              <a:rPr lang="en-US" dirty="0" err="1" smtClean="0"/>
              <a:t>ubiquitin−proteasome</a:t>
            </a:r>
            <a:r>
              <a:rPr lang="en-US" dirty="0" smtClean="0"/>
              <a:t> system.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422066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502" y="0"/>
            <a:ext cx="5795856" cy="62387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25875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868" y="1466850"/>
            <a:ext cx="5701141" cy="4542796"/>
          </a:xfrm>
          <a:prstGeom prst="rect">
            <a:avLst/>
          </a:prstGeom>
        </p:spPr>
      </p:pic>
      <p:sp>
        <p:nvSpPr>
          <p:cNvPr id="3" name="2 Metin kutusu"/>
          <p:cNvSpPr txBox="1"/>
          <p:nvPr/>
        </p:nvSpPr>
        <p:spPr>
          <a:xfrm>
            <a:off x="571500" y="247650"/>
            <a:ext cx="8362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/>
              <a:t>Coupling</a:t>
            </a:r>
            <a:r>
              <a:rPr lang="tr-TR" sz="2800" dirty="0" smtClean="0"/>
              <a:t> of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Circadian</a:t>
            </a:r>
            <a:r>
              <a:rPr lang="tr-TR" sz="2800" dirty="0" smtClean="0"/>
              <a:t> </a:t>
            </a:r>
            <a:r>
              <a:rPr lang="tr-TR" sz="2800" dirty="0" err="1" smtClean="0"/>
              <a:t>clock</a:t>
            </a:r>
            <a:r>
              <a:rPr lang="tr-TR" sz="2800" dirty="0" smtClean="0"/>
              <a:t> </a:t>
            </a:r>
            <a:r>
              <a:rPr lang="tr-TR" sz="2800" dirty="0" err="1" smtClean="0"/>
              <a:t>with</a:t>
            </a:r>
            <a:r>
              <a:rPr lang="tr-TR" sz="2800" dirty="0" smtClean="0"/>
              <a:t> DNA </a:t>
            </a:r>
            <a:r>
              <a:rPr lang="tr-TR" sz="2800" dirty="0" err="1" smtClean="0"/>
              <a:t>damage</a:t>
            </a:r>
            <a:r>
              <a:rPr lang="tr-TR" sz="2800" dirty="0" smtClean="0"/>
              <a:t> </a:t>
            </a:r>
            <a:r>
              <a:rPr lang="tr-TR" sz="2800" dirty="0" err="1" smtClean="0"/>
              <a:t>signaling</a:t>
            </a:r>
            <a:r>
              <a:rPr lang="tr-TR" sz="2800" dirty="0" smtClean="0"/>
              <a:t> </a:t>
            </a:r>
            <a:r>
              <a:rPr lang="tr-TR" sz="2800" dirty="0" err="1" smtClean="0"/>
              <a:t>pathways</a:t>
            </a:r>
            <a:endParaRPr lang="tr-TR" sz="28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7372350" y="2647950"/>
            <a:ext cx="4495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DNA </a:t>
            </a:r>
            <a:r>
              <a:rPr lang="tr-TR" dirty="0" err="1" smtClean="0"/>
              <a:t>damage</a:t>
            </a:r>
            <a:r>
              <a:rPr lang="tr-TR" dirty="0" smtClean="0"/>
              <a:t> is </a:t>
            </a:r>
            <a:r>
              <a:rPr lang="tr-TR" dirty="0" err="1" smtClean="0"/>
              <a:t>detected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ATR </a:t>
            </a:r>
            <a:r>
              <a:rPr lang="tr-TR" dirty="0" err="1" smtClean="0"/>
              <a:t>and</a:t>
            </a:r>
            <a:r>
              <a:rPr lang="tr-TR" dirty="0" smtClean="0"/>
              <a:t> ATM sensor </a:t>
            </a:r>
            <a:r>
              <a:rPr lang="tr-TR" dirty="0" err="1" smtClean="0"/>
              <a:t>kinases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is </a:t>
            </a:r>
            <a:r>
              <a:rPr lang="tr-TR" dirty="0" err="1" smtClean="0"/>
              <a:t>transmitted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signal</a:t>
            </a:r>
            <a:r>
              <a:rPr lang="tr-TR" dirty="0" smtClean="0"/>
              <a:t> </a:t>
            </a:r>
            <a:r>
              <a:rPr lang="tr-TR" dirty="0" err="1" smtClean="0"/>
              <a:t>transducing</a:t>
            </a:r>
            <a:r>
              <a:rPr lang="tr-TR" dirty="0" smtClean="0"/>
              <a:t> </a:t>
            </a:r>
            <a:r>
              <a:rPr lang="tr-TR" dirty="0" err="1" smtClean="0"/>
              <a:t>kinases</a:t>
            </a:r>
            <a:r>
              <a:rPr lang="tr-TR" dirty="0" smtClean="0"/>
              <a:t> ; Chk1 </a:t>
            </a:r>
            <a:r>
              <a:rPr lang="tr-TR" dirty="0" err="1" smtClean="0"/>
              <a:t>and</a:t>
            </a:r>
            <a:r>
              <a:rPr lang="tr-TR" dirty="0" smtClean="0"/>
              <a:t> Chk2</a:t>
            </a:r>
          </a:p>
          <a:p>
            <a:endParaRPr lang="tr-TR" dirty="0" smtClean="0"/>
          </a:p>
          <a:p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kinases</a:t>
            </a:r>
            <a:r>
              <a:rPr lang="tr-TR" dirty="0" smtClean="0"/>
              <a:t> </a:t>
            </a:r>
            <a:r>
              <a:rPr lang="tr-TR" dirty="0" err="1" smtClean="0"/>
              <a:t>phosphorylates</a:t>
            </a:r>
            <a:r>
              <a:rPr lang="tr-TR" dirty="0" smtClean="0"/>
              <a:t> </a:t>
            </a:r>
            <a:r>
              <a:rPr lang="tr-TR" dirty="0" err="1" smtClean="0"/>
              <a:t>effector</a:t>
            </a:r>
            <a:r>
              <a:rPr lang="tr-TR" dirty="0" smtClean="0"/>
              <a:t> </a:t>
            </a:r>
            <a:r>
              <a:rPr lang="tr-TR" dirty="0" err="1" smtClean="0"/>
              <a:t>proteins</a:t>
            </a:r>
            <a:r>
              <a:rPr lang="tr-TR" dirty="0" smtClean="0"/>
              <a:t> </a:t>
            </a:r>
            <a:r>
              <a:rPr lang="tr-TR" dirty="0" smtClean="0"/>
              <a:t> </a:t>
            </a:r>
            <a:r>
              <a:rPr lang="tr-TR" dirty="0" err="1" smtClean="0"/>
              <a:t>leading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inhibition</a:t>
            </a:r>
            <a:r>
              <a:rPr lang="tr-TR" dirty="0" smtClean="0"/>
              <a:t> of Cdc2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Cdc</a:t>
            </a:r>
            <a:r>
              <a:rPr lang="tr-TR" dirty="0" smtClean="0"/>
              <a:t> 1 </a:t>
            </a:r>
            <a:r>
              <a:rPr lang="tr-TR" dirty="0" err="1" smtClean="0"/>
              <a:t>and</a:t>
            </a:r>
            <a:r>
              <a:rPr lang="tr-TR" dirty="0" smtClean="0"/>
              <a:t> Cdk2</a:t>
            </a:r>
          </a:p>
        </p:txBody>
      </p:sp>
    </p:spTree>
    <p:extLst>
      <p:ext uri="{BB962C8B-B14F-4D97-AF65-F5344CB8AC3E}">
        <p14:creationId xmlns="" xmlns:p14="http://schemas.microsoft.com/office/powerpoint/2010/main" val="3732366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n external file that holds a picture, illustration, etc.&#10;Object name is nihms-187671-f0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748" y="637190"/>
            <a:ext cx="7620000" cy="37433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80950" y="4181396"/>
            <a:ext cx="68199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smtClean="0">
                <a:solidFill>
                  <a:srgbClr val="666666"/>
                </a:solidFill>
                <a:effectLst/>
                <a:latin typeface="Times New Roman" panose="02020603050405020304" pitchFamily="18" charset="0"/>
              </a:rPr>
              <a:t>Two models for coupling the circadian clock to the cell cycle/checkpoint response. </a:t>
            </a:r>
            <a:r>
              <a:rPr lang="en-US" b="1" i="0" dirty="0" smtClean="0">
                <a:solidFill>
                  <a:srgbClr val="666666"/>
                </a:solidFill>
                <a:effectLst/>
                <a:latin typeface="Times New Roman" panose="02020603050405020304" pitchFamily="18" charset="0"/>
              </a:rPr>
              <a:t>(A)</a:t>
            </a:r>
            <a:r>
              <a:rPr lang="en-US" b="0" i="0" dirty="0" smtClean="0">
                <a:solidFill>
                  <a:srgbClr val="666666"/>
                </a:solidFill>
                <a:effectLst/>
                <a:latin typeface="Times New Roman" panose="02020603050405020304" pitchFamily="18" charset="0"/>
              </a:rPr>
              <a:t> Serial coupling. DNA repair, checkpoint activation, cell cycle regulation, and cellular proliferation are gated by the clock</a:t>
            </a:r>
            <a:r>
              <a:rPr lang="tr-TR" b="0" i="0" dirty="0" smtClean="0">
                <a:solidFill>
                  <a:srgbClr val="666666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en-US" b="0" i="0" dirty="0" smtClean="0">
                <a:solidFill>
                  <a:srgbClr val="666666"/>
                </a:solidFill>
                <a:effectLst/>
                <a:latin typeface="Times New Roman" panose="02020603050405020304" pitchFamily="18" charset="0"/>
              </a:rPr>
              <a:t>Conversely, the cell cycle influences the circadian cycle </a:t>
            </a:r>
            <a:r>
              <a:rPr lang="en-US" b="1" i="0" dirty="0" smtClean="0">
                <a:solidFill>
                  <a:srgbClr val="666666"/>
                </a:solidFill>
                <a:effectLst/>
                <a:latin typeface="Times New Roman" panose="02020603050405020304" pitchFamily="18" charset="0"/>
              </a:rPr>
              <a:t>(B)</a:t>
            </a:r>
            <a:r>
              <a:rPr lang="en-US" b="0" i="0" dirty="0" smtClean="0">
                <a:solidFill>
                  <a:srgbClr val="666666"/>
                </a:solidFill>
                <a:effectLst/>
                <a:latin typeface="Times New Roman" panose="02020603050405020304" pitchFamily="18" charset="0"/>
              </a:rPr>
              <a:t> Direct coupling. The core circadian clock protein</a:t>
            </a:r>
            <a:r>
              <a:rPr lang="tr-TR" b="0" i="0" dirty="0" smtClean="0">
                <a:solidFill>
                  <a:srgbClr val="666666"/>
                </a:solidFill>
                <a:effectLst/>
                <a:latin typeface="Times New Roman" panose="02020603050405020304" pitchFamily="18" charset="0"/>
              </a:rPr>
              <a:t>s</a:t>
            </a:r>
            <a:r>
              <a:rPr lang="en-US" b="0" i="0" dirty="0" smtClean="0">
                <a:solidFill>
                  <a:srgbClr val="6666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tr-TR" b="0" i="0" dirty="0" err="1" smtClean="0">
                <a:solidFill>
                  <a:srgbClr val="666666"/>
                </a:solidFill>
                <a:effectLst/>
                <a:latin typeface="Times New Roman" panose="02020603050405020304" pitchFamily="18" charset="0"/>
              </a:rPr>
              <a:t>participate</a:t>
            </a:r>
            <a:r>
              <a:rPr lang="tr-TR" b="0" i="0" dirty="0" smtClean="0">
                <a:solidFill>
                  <a:srgbClr val="666666"/>
                </a:solidFill>
                <a:effectLst/>
                <a:latin typeface="Times New Roman" panose="02020603050405020304" pitchFamily="18" charset="0"/>
              </a:rPr>
              <a:t> in </a:t>
            </a:r>
            <a:r>
              <a:rPr lang="tr-TR" b="0" i="0" dirty="0" err="1" smtClean="0">
                <a:solidFill>
                  <a:srgbClr val="666666"/>
                </a:solidFill>
                <a:effectLst/>
                <a:latin typeface="Times New Roman" panose="02020603050405020304" pitchFamily="18" charset="0"/>
              </a:rPr>
              <a:t>the</a:t>
            </a:r>
            <a:r>
              <a:rPr lang="tr-TR" b="0" i="0" dirty="0" smtClean="0">
                <a:solidFill>
                  <a:srgbClr val="6666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b="0" i="0" dirty="0" smtClean="0">
                <a:solidFill>
                  <a:srgbClr val="666666"/>
                </a:solidFill>
                <a:effectLst/>
                <a:latin typeface="Times New Roman" panose="02020603050405020304" pitchFamily="18" charset="0"/>
              </a:rPr>
              <a:t>signaling pathway</a:t>
            </a:r>
            <a:r>
              <a:rPr lang="tr-TR" b="0" i="0" dirty="0" smtClean="0">
                <a:solidFill>
                  <a:srgbClr val="666666"/>
                </a:solidFill>
                <a:effectLst/>
                <a:latin typeface="Times New Roman" panose="02020603050405020304" pitchFamily="18" charset="0"/>
              </a:rPr>
              <a:t>s</a:t>
            </a:r>
            <a:r>
              <a:rPr lang="en-US" b="0" i="0" dirty="0" smtClean="0">
                <a:solidFill>
                  <a:srgbClr val="666666"/>
                </a:solidFill>
                <a:effectLst/>
                <a:latin typeface="Times New Roman" panose="02020603050405020304" pitchFamily="18" charset="0"/>
              </a:rPr>
              <a:t> in response to UV </a:t>
            </a:r>
            <a:r>
              <a:rPr lang="tr-TR" b="0" i="0" dirty="0" err="1" smtClean="0">
                <a:solidFill>
                  <a:srgbClr val="666666"/>
                </a:solidFill>
                <a:effectLst/>
                <a:latin typeface="Times New Roman" panose="02020603050405020304" pitchFamily="18" charset="0"/>
              </a:rPr>
              <a:t>and</a:t>
            </a:r>
            <a:r>
              <a:rPr lang="tr-TR" b="0" i="0" dirty="0" smtClean="0">
                <a:solidFill>
                  <a:srgbClr val="6666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b="0" i="0" dirty="0" smtClean="0">
                <a:solidFill>
                  <a:srgbClr val="666666"/>
                </a:solidFill>
                <a:effectLst/>
                <a:latin typeface="Times New Roman" panose="02020603050405020304" pitchFamily="18" charset="0"/>
              </a:rPr>
              <a:t>IR.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849887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490" y="1290845"/>
            <a:ext cx="9881251" cy="3650667"/>
          </a:xfrm>
          <a:prstGeom prst="rect">
            <a:avLst/>
          </a:prstGeom>
        </p:spPr>
      </p:pic>
      <p:sp>
        <p:nvSpPr>
          <p:cNvPr id="3" name="2 Metin kutusu"/>
          <p:cNvSpPr txBox="1"/>
          <p:nvPr/>
        </p:nvSpPr>
        <p:spPr>
          <a:xfrm>
            <a:off x="571500" y="247650"/>
            <a:ext cx="8362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/>
              <a:t>Coupling</a:t>
            </a:r>
            <a:r>
              <a:rPr lang="tr-TR" sz="2800" dirty="0" smtClean="0"/>
              <a:t> of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Circadian</a:t>
            </a:r>
            <a:r>
              <a:rPr lang="tr-TR" sz="2800" dirty="0" smtClean="0"/>
              <a:t> </a:t>
            </a:r>
            <a:r>
              <a:rPr lang="tr-TR" sz="2800" dirty="0" err="1" smtClean="0"/>
              <a:t>clock</a:t>
            </a:r>
            <a:r>
              <a:rPr lang="tr-TR" sz="2800" dirty="0" smtClean="0"/>
              <a:t> </a:t>
            </a:r>
            <a:r>
              <a:rPr lang="tr-TR" sz="2800" dirty="0" err="1" smtClean="0"/>
              <a:t>with</a:t>
            </a:r>
            <a:r>
              <a:rPr lang="tr-TR" sz="2800" dirty="0" smtClean="0"/>
              <a:t> ATR-</a:t>
            </a:r>
            <a:r>
              <a:rPr lang="tr-TR" sz="2800" dirty="0" err="1" smtClean="0"/>
              <a:t>Chk</a:t>
            </a:r>
            <a:r>
              <a:rPr lang="tr-TR" sz="2800" dirty="0" smtClean="0"/>
              <a:t>-1 </a:t>
            </a:r>
            <a:r>
              <a:rPr lang="tr-TR" sz="2800" dirty="0" err="1" smtClean="0"/>
              <a:t>damage</a:t>
            </a:r>
            <a:r>
              <a:rPr lang="tr-TR" sz="2800" dirty="0" smtClean="0"/>
              <a:t> </a:t>
            </a:r>
            <a:r>
              <a:rPr lang="tr-TR" sz="2800" dirty="0" err="1" smtClean="0"/>
              <a:t>signaling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5167924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Tema1">
  <a:themeElements>
    <a:clrScheme name="Kaynak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ema1" id="{720B0524-4E02-4E90-96CD-5C9CA993B3A1}" vid="{0B6ABA05-936B-4270-98E9-1D38D9DD4E51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ent">
  <a:themeElements>
    <a:clrScheme name="Kent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Kent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ent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224</TotalTime>
  <Words>522</Words>
  <Application>Microsoft Office PowerPoint</Application>
  <PresentationFormat>Özel</PresentationFormat>
  <Paragraphs>38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Slayt Başlıkları</vt:lpstr>
      </vt:variant>
      <vt:variant>
        <vt:i4>18</vt:i4>
      </vt:variant>
    </vt:vector>
  </HeadingPairs>
  <TitlesOfParts>
    <vt:vector size="21" baseType="lpstr">
      <vt:lpstr>Tema1</vt:lpstr>
      <vt:lpstr>Office Teması</vt:lpstr>
      <vt:lpstr>Kent</vt:lpstr>
      <vt:lpstr>     Advanced cellular biology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</vt:vector>
  </TitlesOfParts>
  <Company>User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cellular                       biology</dc:title>
  <dc:creator>Verda bitirim</dc:creator>
  <cp:lastModifiedBy>z27 5</cp:lastModifiedBy>
  <cp:revision>25</cp:revision>
  <dcterms:created xsi:type="dcterms:W3CDTF">2021-03-31T16:36:55Z</dcterms:created>
  <dcterms:modified xsi:type="dcterms:W3CDTF">2021-04-01T12:18:04Z</dcterms:modified>
</cp:coreProperties>
</file>