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7" r:id="rId4"/>
    <p:sldId id="268" r:id="rId5"/>
    <p:sldId id="269" r:id="rId6"/>
    <p:sldId id="271" r:id="rId7"/>
    <p:sldId id="256" r:id="rId8"/>
    <p:sldId id="259" r:id="rId9"/>
    <p:sldId id="260" r:id="rId10"/>
    <p:sldId id="270" r:id="rId11"/>
    <p:sldId id="261" r:id="rId12"/>
    <p:sldId id="262" r:id="rId13"/>
    <p:sldId id="272" r:id="rId14"/>
    <p:sldId id="263" r:id="rId15"/>
    <p:sldId id="264" r:id="rId16"/>
    <p:sldId id="265" r:id="rId17"/>
    <p:sldId id="266" r:id="rId18"/>
    <p:sldId id="274" r:id="rId19"/>
    <p:sldId id="267" r:id="rId20"/>
    <p:sldId id="27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064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73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1468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590611" y="6447423"/>
            <a:ext cx="190849" cy="1604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91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68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8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DDE9EC"/>
                </a:solidFill>
              </a:rPr>
              <a:pPr/>
              <a:t>01.04.21</a:t>
            </a:fld>
            <a:endParaRPr lang="tr-TR">
              <a:solidFill>
                <a:srgbClr val="DDE9EC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DE9EC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DDE9EC"/>
                </a:solidFill>
              </a:rPr>
              <a:pPr/>
              <a:t>‹#›</a:t>
            </a:fld>
            <a:endParaRPr lang="tr-TR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26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98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451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663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95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9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451136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DDE9EC"/>
                </a:solidFill>
              </a:rPr>
              <a:pPr/>
              <a:t>01.04.21</a:t>
            </a:fld>
            <a:endParaRPr lang="tr-TR">
              <a:solidFill>
                <a:srgbClr val="DDE9EC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DE9EC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DDE9EC"/>
                </a:solidFill>
              </a:rPr>
              <a:pPr/>
              <a:t>‹#›</a:t>
            </a:fld>
            <a:endParaRPr lang="tr-TR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999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403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39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215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176265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6702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1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7603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7669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590611" y="6447423"/>
            <a:ext cx="190849" cy="1604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76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590611" y="6447423"/>
            <a:ext cx="190849" cy="1604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16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8432800" y="1219202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5220034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590611" y="6447423"/>
            <a:ext cx="190849" cy="1604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746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219201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590611" y="6447423"/>
            <a:ext cx="190849" cy="1604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276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590611" y="6447423"/>
            <a:ext cx="190849" cy="1604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7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8EAD-DAE1-4CD7-8BFF-8DCD3A2F060B}" type="datetimeFigureOut">
              <a:rPr lang="tr-TR" smtClean="0">
                <a:solidFill>
                  <a:srgbClr val="464653"/>
                </a:solidFill>
              </a:rPr>
              <a:pPr/>
              <a:t>01.04.21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1AE66-40B2-4059-81A0-427EF325D7EA}" type="slidenum">
              <a:rPr lang="tr-TR" smtClean="0">
                <a:solidFill>
                  <a:srgbClr val="464653"/>
                </a:solidFill>
              </a:rPr>
              <a:pPr/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07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8828AC1-1791-45A8-9078-5B5A0E8617D7}" type="datetimeFigureOut">
              <a:rPr lang="tr-TR" smtClean="0"/>
              <a:pPr/>
              <a:t>01.04.21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D46309-82F4-480E-8C8C-B7706FF551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52302" y="882331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Advanced </a:t>
            </a:r>
            <a:r>
              <a:rPr lang="tr-TR" dirty="0" err="1" smtClean="0"/>
              <a:t>cellular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4993" y="3445035"/>
            <a:ext cx="7985738" cy="990600"/>
          </a:xfrm>
          <a:prstGeom prst="rect">
            <a:avLst/>
          </a:prstGeom>
        </p:spPr>
        <p:txBody>
          <a:bodyPr vert="horz" anchor="t" anchorCtr="0">
            <a:normAutofit fontScale="97500"/>
          </a:bodyPr>
          <a:lstStyle/>
          <a:p>
            <a:pPr algn="r">
              <a:spcBef>
                <a:spcPct val="0"/>
              </a:spcBef>
              <a:defRPr/>
            </a:pPr>
            <a:r>
              <a:rPr lang="tr-TR" sz="3200" dirty="0" err="1" smtClean="0">
                <a:solidFill>
                  <a:prstClr val="black"/>
                </a:solidFill>
                <a:latin typeface="Bookman Old Style"/>
                <a:ea typeface="+mj-ea"/>
                <a:cs typeface="+mj-cs"/>
              </a:rPr>
              <a:t>Week</a:t>
            </a:r>
            <a:r>
              <a:rPr lang="tr-TR" sz="3200" dirty="0" smtClean="0">
                <a:solidFill>
                  <a:prstClr val="black"/>
                </a:solidFill>
                <a:latin typeface="Bookman Old Style"/>
                <a:ea typeface="+mj-ea"/>
                <a:cs typeface="+mj-cs"/>
              </a:rPr>
              <a:t> 4- </a:t>
            </a:r>
            <a:r>
              <a:rPr lang="tr-TR" sz="3200" dirty="0" err="1" smtClean="0">
                <a:solidFill>
                  <a:prstClr val="black"/>
                </a:solidFill>
                <a:latin typeface="Bookman Old Style"/>
                <a:ea typeface="+mj-ea"/>
                <a:cs typeface="+mj-cs"/>
              </a:rPr>
              <a:t>Circadian</a:t>
            </a:r>
            <a:r>
              <a:rPr lang="tr-TR" sz="3200" dirty="0" smtClean="0">
                <a:solidFill>
                  <a:prstClr val="black"/>
                </a:solidFill>
                <a:latin typeface="Bookman Old Style"/>
                <a:ea typeface="+mj-ea"/>
                <a:cs typeface="+mj-cs"/>
              </a:rPr>
              <a:t> </a:t>
            </a:r>
            <a:r>
              <a:rPr lang="tr-TR" sz="3200" dirty="0" err="1" smtClean="0">
                <a:solidFill>
                  <a:prstClr val="black"/>
                </a:solidFill>
                <a:latin typeface="Bookman Old Style"/>
                <a:ea typeface="+mj-ea"/>
                <a:cs typeface="+mj-cs"/>
              </a:rPr>
              <a:t>clock</a:t>
            </a:r>
            <a:endParaRPr lang="tr-TR" sz="3200" dirty="0">
              <a:solidFill>
                <a:prstClr val="black"/>
              </a:solidFill>
              <a:latin typeface="Bookman Old Styl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2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444806"/>
            <a:ext cx="6858000" cy="498796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571500" y="247650"/>
            <a:ext cx="897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Coupling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Circadian</a:t>
            </a:r>
            <a:r>
              <a:rPr lang="tr-TR" sz="2800" dirty="0" smtClean="0"/>
              <a:t> </a:t>
            </a:r>
            <a:r>
              <a:rPr lang="tr-TR" sz="2800" dirty="0" err="1" smtClean="0"/>
              <a:t>clock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ATM-</a:t>
            </a:r>
            <a:r>
              <a:rPr lang="tr-TR" sz="2800" dirty="0" err="1" smtClean="0"/>
              <a:t>Chk</a:t>
            </a:r>
            <a:r>
              <a:rPr lang="tr-TR" sz="2800" dirty="0" smtClean="0"/>
              <a:t>-2 </a:t>
            </a:r>
            <a:r>
              <a:rPr lang="tr-TR" sz="2800" dirty="0" err="1" smtClean="0"/>
              <a:t>damage</a:t>
            </a:r>
            <a:r>
              <a:rPr lang="tr-TR" sz="2800" dirty="0" smtClean="0"/>
              <a:t> </a:t>
            </a:r>
            <a:r>
              <a:rPr lang="tr-TR" sz="2800" dirty="0" err="1" smtClean="0"/>
              <a:t>signaling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325591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18875" t="38889" r="42375" b="41111"/>
          <a:stretch>
            <a:fillRect/>
          </a:stretch>
        </p:blipFill>
        <p:spPr bwMode="auto">
          <a:xfrm>
            <a:off x="1238250" y="2362200"/>
            <a:ext cx="590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1257300" y="4300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Effect of sh-RNA-per1 on ATM, TP53 and C-MYC mRNA and Protein Expression in U343 Human </a:t>
            </a:r>
            <a:r>
              <a:rPr lang="en-US" dirty="0" err="1" smtClean="0"/>
              <a:t>Glioma</a:t>
            </a:r>
            <a:r>
              <a:rPr lang="en-US" dirty="0" smtClean="0"/>
              <a:t> Tumor Cell Lines Following Irradiation. 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257550" y="2305050"/>
            <a:ext cx="590550" cy="1695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2" y="1880551"/>
            <a:ext cx="6491367" cy="3701100"/>
          </a:xfrm>
          <a:prstGeom prst="rect">
            <a:avLst/>
          </a:prstGeom>
        </p:spPr>
      </p:pic>
      <p:pic>
        <p:nvPicPr>
          <p:cNvPr id="4098" name="Picture 2" descr="An external file that holds a picture, illustration, etc.&#10;Object name is nihms-187671-f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63137"/>
            <a:ext cx="5359688" cy="5780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etin kutusu"/>
          <p:cNvSpPr txBox="1"/>
          <p:nvPr/>
        </p:nvSpPr>
        <p:spPr>
          <a:xfrm>
            <a:off x="838200" y="45720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Clock</a:t>
            </a:r>
            <a:r>
              <a:rPr lang="tr-TR" sz="2800" dirty="0" smtClean="0"/>
              <a:t> </a:t>
            </a:r>
            <a:r>
              <a:rPr lang="tr-TR" sz="2800" dirty="0" err="1" smtClean="0"/>
              <a:t>control</a:t>
            </a:r>
            <a:r>
              <a:rPr lang="tr-TR" sz="2800" dirty="0" smtClean="0"/>
              <a:t> of </a:t>
            </a:r>
            <a:r>
              <a:rPr lang="tr-TR" sz="2800" dirty="0" err="1" smtClean="0"/>
              <a:t>apoptosis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5340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401" y="422245"/>
            <a:ext cx="3662200" cy="5688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325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0" y="952500"/>
            <a:ext cx="4331967" cy="523875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47650" y="3238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Circadian</a:t>
            </a:r>
            <a:r>
              <a:rPr lang="tr-TR" sz="2800" dirty="0" smtClean="0"/>
              <a:t> </a:t>
            </a:r>
            <a:r>
              <a:rPr lang="tr-TR" sz="2800" dirty="0" err="1" smtClean="0"/>
              <a:t>control</a:t>
            </a:r>
            <a:r>
              <a:rPr lang="tr-TR" sz="2800" dirty="0" smtClean="0"/>
              <a:t> of </a:t>
            </a:r>
            <a:r>
              <a:rPr lang="tr-TR" sz="2800" dirty="0" err="1" smtClean="0"/>
              <a:t>carcinogenesis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5619750" y="1771650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capacity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excision</a:t>
            </a:r>
            <a:r>
              <a:rPr lang="tr-TR" dirty="0" smtClean="0"/>
              <a:t> </a:t>
            </a:r>
            <a:r>
              <a:rPr lang="tr-TR" dirty="0" err="1" smtClean="0"/>
              <a:t>repair</a:t>
            </a:r>
            <a:r>
              <a:rPr lang="tr-TR" dirty="0" smtClean="0"/>
              <a:t> in </a:t>
            </a:r>
            <a:r>
              <a:rPr lang="tr-TR" dirty="0" err="1" smtClean="0"/>
              <a:t>mouse</a:t>
            </a:r>
            <a:r>
              <a:rPr lang="tr-TR" dirty="0" smtClean="0"/>
              <a:t> skin </a:t>
            </a:r>
            <a:r>
              <a:rPr lang="tr-TR" dirty="0" err="1" smtClean="0"/>
              <a:t>oscillates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circadian</a:t>
            </a:r>
            <a:r>
              <a:rPr lang="tr-TR" dirty="0" smtClean="0"/>
              <a:t> </a:t>
            </a:r>
            <a:r>
              <a:rPr lang="tr-TR" dirty="0" err="1" smtClean="0"/>
              <a:t>rhythm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4933950" y="3152686"/>
            <a:ext cx="7258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control was not irradiated;</a:t>
            </a:r>
          </a:p>
          <a:p>
            <a:r>
              <a:rPr lang="en-US" dirty="0" smtClean="0"/>
              <a:t>the AM group was irradiated at 4 a.m. (XPA minimum), and the PM</a:t>
            </a:r>
          </a:p>
          <a:p>
            <a:r>
              <a:rPr lang="en-US" dirty="0" smtClean="0"/>
              <a:t>group was irradiated at 4 p.m. (XPA maximum). 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4991100" y="4685437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Effect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circadian </a:t>
            </a:r>
            <a:r>
              <a:rPr lang="en-US" dirty="0" smtClean="0"/>
              <a:t>clock on repair and cancer. XPA protein </a:t>
            </a:r>
            <a:endParaRPr lang="tr-TR" dirty="0" smtClean="0"/>
          </a:p>
          <a:p>
            <a:r>
              <a:rPr lang="en-US" dirty="0" smtClean="0"/>
              <a:t>levels </a:t>
            </a:r>
            <a:r>
              <a:rPr lang="en-US" dirty="0" smtClean="0"/>
              <a:t>in epidermis</a:t>
            </a:r>
          </a:p>
          <a:p>
            <a:r>
              <a:rPr lang="en-US" dirty="0" smtClean="0"/>
              <a:t>(line plot) over the entire cycle and invasive cancer caused by UV at </a:t>
            </a:r>
            <a:r>
              <a:rPr lang="en-US" dirty="0" smtClean="0"/>
              <a:t>4</a:t>
            </a:r>
            <a:r>
              <a:rPr lang="tr-TR" dirty="0" smtClean="0"/>
              <a:t> </a:t>
            </a:r>
            <a:r>
              <a:rPr lang="en-US" dirty="0" smtClean="0"/>
              <a:t>a.m</a:t>
            </a:r>
            <a:r>
              <a:rPr lang="en-US" dirty="0" smtClean="0"/>
              <a:t>. and 4 p.m. (bar graph) are shown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0012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34" y="0"/>
            <a:ext cx="9396248" cy="3301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028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282589"/>
            <a:ext cx="5687289" cy="2870311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342900" y="495300"/>
            <a:ext cx="847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Circadian</a:t>
            </a:r>
            <a:r>
              <a:rPr lang="tr-TR" sz="2800" dirty="0" smtClean="0"/>
              <a:t> </a:t>
            </a:r>
            <a:r>
              <a:rPr lang="tr-TR" sz="2800" dirty="0" err="1" smtClean="0"/>
              <a:t>control</a:t>
            </a:r>
            <a:r>
              <a:rPr lang="tr-TR" sz="2800" dirty="0" smtClean="0"/>
              <a:t> of </a:t>
            </a:r>
            <a:r>
              <a:rPr lang="tr-TR" sz="2800" dirty="0" err="1" smtClean="0"/>
              <a:t>apoptosis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cancer</a:t>
            </a:r>
            <a:r>
              <a:rPr lang="tr-TR" sz="2800" dirty="0" smtClean="0"/>
              <a:t> </a:t>
            </a:r>
            <a:r>
              <a:rPr lang="tr-TR" sz="2800" dirty="0" err="1" smtClean="0"/>
              <a:t>treatment</a:t>
            </a:r>
            <a:endParaRPr lang="tr-TR" sz="2800" dirty="0"/>
          </a:p>
        </p:txBody>
      </p:sp>
      <p:sp>
        <p:nvSpPr>
          <p:cNvPr id="4" name="3 Dikdörtgen"/>
          <p:cNvSpPr/>
          <p:nvPr/>
        </p:nvSpPr>
        <p:spPr>
          <a:xfrm>
            <a:off x="6096000" y="1308438"/>
            <a:ext cx="5772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Preferential killing of cancer cells relative to normal cells is </a:t>
            </a:r>
            <a:r>
              <a:rPr lang="en-US" dirty="0" smtClean="0"/>
              <a:t>the</a:t>
            </a:r>
            <a:r>
              <a:rPr lang="tr-TR" dirty="0" smtClean="0"/>
              <a:t>  </a:t>
            </a:r>
            <a:r>
              <a:rPr lang="en-US" dirty="0" smtClean="0"/>
              <a:t>predominant </a:t>
            </a:r>
            <a:r>
              <a:rPr lang="en-US" dirty="0" smtClean="0"/>
              <a:t>rationale in all therapeutic </a:t>
            </a:r>
            <a:r>
              <a:rPr lang="en-US" dirty="0" smtClean="0"/>
              <a:t>approaches.</a:t>
            </a:r>
            <a:endParaRPr lang="tr-TR" dirty="0" smtClean="0"/>
          </a:p>
          <a:p>
            <a:r>
              <a:rPr lang="en-US" dirty="0" smtClean="0"/>
              <a:t>A </a:t>
            </a:r>
            <a:r>
              <a:rPr lang="tr-TR" dirty="0" smtClean="0"/>
              <a:t> </a:t>
            </a:r>
            <a:r>
              <a:rPr lang="en-US" dirty="0" smtClean="0"/>
              <a:t>major</a:t>
            </a:r>
            <a:r>
              <a:rPr lang="tr-TR" dirty="0" smtClean="0"/>
              <a:t>  </a:t>
            </a:r>
            <a:r>
              <a:rPr lang="en-US" dirty="0" smtClean="0"/>
              <a:t>mechanism </a:t>
            </a:r>
            <a:r>
              <a:rPr lang="en-US" dirty="0" smtClean="0"/>
              <a:t>of drug-induced cell killing is programmed </a:t>
            </a:r>
            <a:r>
              <a:rPr lang="en-US" dirty="0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death</a:t>
            </a:r>
            <a:r>
              <a:rPr lang="tr-TR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apoptosis</a:t>
            </a:r>
            <a:r>
              <a:rPr lang="tr-TR" dirty="0" smtClean="0"/>
              <a:t>).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42900" y="4543336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Contrary to expectation, the p53−/−Cry1/2−/− mice</a:t>
            </a:r>
          </a:p>
          <a:p>
            <a:r>
              <a:rPr lang="en-US" dirty="0" smtClean="0"/>
              <a:t>had a reduced age-adjusted incidence of cancer and lived </a:t>
            </a:r>
            <a:r>
              <a:rPr lang="en-US" dirty="0" smtClean="0"/>
              <a:t>1.5-</a:t>
            </a:r>
            <a:r>
              <a:rPr lang="tr-TR" dirty="0" smtClean="0"/>
              <a:t>  </a:t>
            </a:r>
            <a:r>
              <a:rPr lang="en-US" dirty="0" smtClean="0"/>
              <a:t>fold </a:t>
            </a:r>
            <a:r>
              <a:rPr lang="en-US" dirty="0" smtClean="0"/>
              <a:t>longer than the p53−/− mice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353050" y="46179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combination of Cry mutation with</a:t>
            </a:r>
          </a:p>
          <a:p>
            <a:r>
              <a:rPr lang="en-US" dirty="0" smtClean="0"/>
              <a:t>the ink4a−/−;</a:t>
            </a:r>
            <a:r>
              <a:rPr lang="en-US" dirty="0" err="1" smtClean="0"/>
              <a:t>ras</a:t>
            </a:r>
            <a:r>
              <a:rPr lang="en-US" dirty="0" smtClean="0"/>
              <a:t>(V12G) mutation did not affect the </a:t>
            </a:r>
            <a:r>
              <a:rPr lang="en-US" dirty="0" smtClean="0"/>
              <a:t>melanoma</a:t>
            </a:r>
            <a:r>
              <a:rPr lang="tr-TR" dirty="0" smtClean="0"/>
              <a:t> </a:t>
            </a:r>
            <a:r>
              <a:rPr lang="en-US" dirty="0" smtClean="0"/>
              <a:t>incidence  </a:t>
            </a:r>
            <a:r>
              <a:rPr lang="en-US" dirty="0" smtClean="0"/>
              <a:t>and hence, it was concluded that in </a:t>
            </a:r>
            <a:r>
              <a:rPr lang="en-US" dirty="0" smtClean="0"/>
              <a:t>this</a:t>
            </a:r>
            <a:r>
              <a:rPr lang="tr-TR" dirty="0" smtClean="0"/>
              <a:t>  </a:t>
            </a:r>
            <a:r>
              <a:rPr lang="en-US" dirty="0" smtClean="0"/>
              <a:t>genetic </a:t>
            </a:r>
            <a:r>
              <a:rPr lang="en-US" dirty="0" smtClean="0"/>
              <a:t>background, Cry mutation has no moderating effect </a:t>
            </a:r>
            <a:r>
              <a:rPr lang="en-US" dirty="0" smtClean="0"/>
              <a:t>on</a:t>
            </a:r>
            <a:r>
              <a:rPr lang="tr-TR" dirty="0" smtClean="0"/>
              <a:t>  </a:t>
            </a:r>
            <a:r>
              <a:rPr lang="tr-TR" dirty="0" err="1" smtClean="0"/>
              <a:t>cancer</a:t>
            </a:r>
            <a:r>
              <a:rPr lang="tr-TR" dirty="0" smtClean="0"/>
              <a:t> </a:t>
            </a:r>
            <a:r>
              <a:rPr lang="tr-TR" dirty="0" err="1" smtClean="0"/>
              <a:t>incidence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progression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91" y="729330"/>
            <a:ext cx="7220607" cy="513435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42950" y="342900"/>
            <a:ext cx="626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Circadian</a:t>
            </a:r>
            <a:r>
              <a:rPr lang="tr-TR" sz="2400" dirty="0" smtClean="0"/>
              <a:t> </a:t>
            </a:r>
            <a:r>
              <a:rPr lang="tr-TR" sz="2400" dirty="0" err="1" smtClean="0"/>
              <a:t>clock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chemothreapy</a:t>
            </a:r>
            <a:endParaRPr lang="tr-TR" sz="2400" dirty="0" smtClean="0"/>
          </a:p>
          <a:p>
            <a:endParaRPr lang="tr-TR" sz="2400" dirty="0"/>
          </a:p>
        </p:txBody>
      </p:sp>
      <p:sp>
        <p:nvSpPr>
          <p:cNvPr id="4" name="3 Dikdörtgen"/>
          <p:cNvSpPr/>
          <p:nvPr/>
        </p:nvSpPr>
        <p:spPr>
          <a:xfrm>
            <a:off x="7886700" y="1840290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oxaliplatin</a:t>
            </a:r>
            <a:r>
              <a:rPr lang="en-US" dirty="0" smtClean="0"/>
              <a:t> had only marginal </a:t>
            </a:r>
            <a:r>
              <a:rPr lang="en-US" dirty="0" smtClean="0"/>
              <a:t>effects</a:t>
            </a:r>
            <a:r>
              <a:rPr lang="tr-TR" dirty="0" smtClean="0"/>
              <a:t> </a:t>
            </a:r>
            <a:r>
              <a:rPr lang="en-US" dirty="0" smtClean="0"/>
              <a:t>on </a:t>
            </a:r>
            <a:r>
              <a:rPr lang="en-US" dirty="0" smtClean="0"/>
              <a:t>p53−/− tumors but caused massive apoptosis and tumor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regression in p53−/−;Cry1/2−/− tumors. 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/>
              <a:t>absence of p53, p73 (of</a:t>
            </a:r>
          </a:p>
          <a:p>
            <a:r>
              <a:rPr lang="en-US" dirty="0" smtClean="0"/>
              <a:t>the p53, p63, p73 family) becomes the major driver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apoptosis </a:t>
            </a:r>
            <a:r>
              <a:rPr lang="en-US" dirty="0" smtClean="0"/>
              <a:t>and p73 is highly </a:t>
            </a:r>
            <a:r>
              <a:rPr lang="en-US" dirty="0" err="1" smtClean="0"/>
              <a:t>upregulated</a:t>
            </a:r>
            <a:r>
              <a:rPr lang="en-US" dirty="0" smtClean="0"/>
              <a:t> after DNA damage as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tr-TR" dirty="0" err="1" smtClean="0"/>
              <a:t>second</a:t>
            </a:r>
            <a:r>
              <a:rPr lang="tr-TR" dirty="0" smtClean="0"/>
              <a:t>-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clock</a:t>
            </a:r>
            <a:r>
              <a:rPr lang="tr-TR" dirty="0" smtClean="0"/>
              <a:t>-</a:t>
            </a:r>
            <a:r>
              <a:rPr lang="tr-TR" dirty="0" err="1" smtClean="0"/>
              <a:t>controlled</a:t>
            </a:r>
            <a:r>
              <a:rPr lang="tr-TR" dirty="0" smtClean="0"/>
              <a:t> gene.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8499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10625" t="30889" r="28875" b="37778"/>
          <a:stretch>
            <a:fillRect/>
          </a:stretch>
        </p:blipFill>
        <p:spPr bwMode="auto">
          <a:xfrm>
            <a:off x="361950" y="209550"/>
            <a:ext cx="9220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 l="21125" t="18444" r="43750" b="42667"/>
          <a:stretch>
            <a:fillRect/>
          </a:stretch>
        </p:blipFill>
        <p:spPr bwMode="auto">
          <a:xfrm>
            <a:off x="5295900" y="2584292"/>
            <a:ext cx="6067044" cy="37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47011" t="24635" r="3334" b="32452"/>
          <a:stretch/>
        </p:blipFill>
        <p:spPr>
          <a:xfrm>
            <a:off x="285750" y="1950324"/>
            <a:ext cx="9080938" cy="441434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99394" y="747788"/>
            <a:ext cx="7704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Circadian gating of DNA damage responses. Major cellular response pathways to DNA damage including DNA repair, DNA damage checkpoints, apoptosis, and transcriptional reprogramming are gated by the circadian clock.</a:t>
            </a:r>
            <a:endParaRPr lang="tr-TR" dirty="0"/>
          </a:p>
        </p:txBody>
      </p:sp>
      <p:sp>
        <p:nvSpPr>
          <p:cNvPr id="15362" name="AutoShape 2" descr="View an illustration of alignment of circadian rhythms to the 24-hour light-dark cycl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493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nihms-187671-f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32" y="591808"/>
            <a:ext cx="7859843" cy="4938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128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hysiology of Non-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Physiology of Non-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Physiology of Non-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Physiology of Non-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4" name="AutoShape 10" descr="Physiology of Non-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76250" y="438150"/>
            <a:ext cx="64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SCN: </a:t>
            </a:r>
            <a:r>
              <a:rPr lang="tr-TR" dirty="0" err="1" smtClean="0"/>
              <a:t>suprachiasmatic</a:t>
            </a:r>
            <a:r>
              <a:rPr lang="tr-TR" dirty="0" smtClean="0"/>
              <a:t> </a:t>
            </a:r>
            <a:r>
              <a:rPr lang="tr-TR" dirty="0" err="1" smtClean="0"/>
              <a:t>nucleus</a:t>
            </a:r>
            <a:r>
              <a:rPr lang="tr-TR" dirty="0" smtClean="0"/>
              <a:t> is in </a:t>
            </a:r>
            <a:r>
              <a:rPr lang="tr-TR" dirty="0" err="1" smtClean="0"/>
              <a:t>anterior</a:t>
            </a:r>
            <a:r>
              <a:rPr lang="tr-TR" dirty="0" smtClean="0"/>
              <a:t> of </a:t>
            </a:r>
            <a:r>
              <a:rPr lang="tr-TR" dirty="0" err="1" smtClean="0"/>
              <a:t>hypothalamus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1036" name="AutoShape 12" descr="View an illustration of alignment of circadian rhythms to the 24-hour light-dark cycl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7" name="Picture 13" descr="C:\Users\z27 5\Desktop\physiology-of-non-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388" y="1981200"/>
            <a:ext cx="2995612" cy="2223344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476250" y="4860489"/>
            <a:ext cx="10839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conserved network motif of circadian clocks involves a transcription–translation negative-feedback loop with delay. </a:t>
            </a:r>
            <a:r>
              <a:rPr lang="en-US" b="1" dirty="0" smtClean="0"/>
              <a:t> </a:t>
            </a:r>
            <a:r>
              <a:rPr lang="en-US" b="1" dirty="0" smtClean="0"/>
              <a:t>In mammals, circadian clocks are cell autonomous and are found in all major organ systems and tissues of the body. A hierarchical organization exists in which the hypothalamic </a:t>
            </a:r>
            <a:r>
              <a:rPr lang="en-US" b="1" dirty="0" err="1" smtClean="0"/>
              <a:t>suprachiasmatic</a:t>
            </a:r>
            <a:r>
              <a:rPr lang="en-US" b="1" dirty="0" smtClean="0"/>
              <a:t> nucleus (SCN) acts as a master pacemaker to synchronize </a:t>
            </a:r>
            <a:r>
              <a:rPr lang="en-US" b="1" dirty="0" err="1" smtClean="0"/>
              <a:t>behavioural</a:t>
            </a:r>
            <a:r>
              <a:rPr lang="en-US" b="1" dirty="0" smtClean="0"/>
              <a:t> and physiological rhythms throughout the body. </a:t>
            </a:r>
            <a:endParaRPr lang="tr-T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34125" t="18000" r="25125" b="10667"/>
          <a:stretch>
            <a:fillRect/>
          </a:stretch>
        </p:blipFill>
        <p:spPr bwMode="auto">
          <a:xfrm>
            <a:off x="895350" y="857250"/>
            <a:ext cx="412085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6" y="1499937"/>
            <a:ext cx="5580822" cy="3605463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971550" y="47625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Circadian</a:t>
            </a:r>
            <a:r>
              <a:rPr lang="tr-TR" sz="2800" dirty="0" smtClean="0"/>
              <a:t> </a:t>
            </a:r>
            <a:r>
              <a:rPr lang="tr-TR" sz="2800" dirty="0" err="1" smtClean="0"/>
              <a:t>clock</a:t>
            </a:r>
            <a:r>
              <a:rPr lang="tr-TR" sz="2800" dirty="0" smtClean="0"/>
              <a:t> </a:t>
            </a:r>
            <a:r>
              <a:rPr lang="tr-TR" sz="2800" dirty="0" err="1" smtClean="0"/>
              <a:t>regulation</a:t>
            </a:r>
            <a:r>
              <a:rPr lang="tr-TR" sz="2800" dirty="0" smtClean="0"/>
              <a:t> of DNA </a:t>
            </a:r>
            <a:r>
              <a:rPr lang="tr-TR" sz="2800" dirty="0" err="1" smtClean="0"/>
              <a:t>repair</a:t>
            </a:r>
            <a:endParaRPr lang="tr-TR" sz="2800" dirty="0"/>
          </a:p>
        </p:txBody>
      </p:sp>
      <p:pic>
        <p:nvPicPr>
          <p:cNvPr id="5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08371"/>
            <a:ext cx="5465051" cy="3859819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5695950" y="54108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Model for the circadian regulation of XPA and excision</a:t>
            </a:r>
          </a:p>
          <a:p>
            <a:r>
              <a:rPr lang="en-US" dirty="0" smtClean="0"/>
              <a:t>repair by the clock and the </a:t>
            </a:r>
            <a:r>
              <a:rPr lang="en-US" dirty="0" err="1" smtClean="0"/>
              <a:t>ubiquitin−proteasome</a:t>
            </a:r>
            <a:r>
              <a:rPr lang="en-US" dirty="0" smtClean="0"/>
              <a:t> system.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2206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502" y="0"/>
            <a:ext cx="5795856" cy="6238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587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68" y="1466850"/>
            <a:ext cx="5701141" cy="4542796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571500" y="247650"/>
            <a:ext cx="8362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Coupling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Circadian</a:t>
            </a:r>
            <a:r>
              <a:rPr lang="tr-TR" sz="2800" dirty="0" smtClean="0"/>
              <a:t> </a:t>
            </a:r>
            <a:r>
              <a:rPr lang="tr-TR" sz="2800" dirty="0" err="1" smtClean="0"/>
              <a:t>clock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DNA </a:t>
            </a:r>
            <a:r>
              <a:rPr lang="tr-TR" sz="2800" dirty="0" err="1" smtClean="0"/>
              <a:t>damage</a:t>
            </a:r>
            <a:r>
              <a:rPr lang="tr-TR" sz="2800" dirty="0" smtClean="0"/>
              <a:t> </a:t>
            </a:r>
            <a:r>
              <a:rPr lang="tr-TR" sz="2800" dirty="0" err="1" smtClean="0"/>
              <a:t>signaling</a:t>
            </a:r>
            <a:r>
              <a:rPr lang="tr-TR" sz="2800" dirty="0" smtClean="0"/>
              <a:t> </a:t>
            </a:r>
            <a:r>
              <a:rPr lang="tr-TR" sz="2800" dirty="0" err="1" smtClean="0"/>
              <a:t>pathways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7372350" y="264795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DNA </a:t>
            </a:r>
            <a:r>
              <a:rPr lang="tr-TR" dirty="0" err="1" smtClean="0"/>
              <a:t>damage</a:t>
            </a:r>
            <a:r>
              <a:rPr lang="tr-TR" dirty="0" smtClean="0"/>
              <a:t> is </a:t>
            </a:r>
            <a:r>
              <a:rPr lang="tr-TR" dirty="0" err="1" smtClean="0"/>
              <a:t>detected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ATR </a:t>
            </a:r>
            <a:r>
              <a:rPr lang="tr-TR" dirty="0" err="1" smtClean="0"/>
              <a:t>and</a:t>
            </a:r>
            <a:r>
              <a:rPr lang="tr-TR" dirty="0" smtClean="0"/>
              <a:t> ATM sensor </a:t>
            </a:r>
            <a:r>
              <a:rPr lang="tr-TR" dirty="0" err="1" smtClean="0"/>
              <a:t>kinases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is </a:t>
            </a:r>
            <a:r>
              <a:rPr lang="tr-TR" dirty="0" err="1" smtClean="0"/>
              <a:t>transmitted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signal</a:t>
            </a:r>
            <a:r>
              <a:rPr lang="tr-TR" dirty="0" smtClean="0"/>
              <a:t> </a:t>
            </a:r>
            <a:r>
              <a:rPr lang="tr-TR" dirty="0" err="1" smtClean="0"/>
              <a:t>transducing</a:t>
            </a:r>
            <a:r>
              <a:rPr lang="tr-TR" dirty="0" smtClean="0"/>
              <a:t> </a:t>
            </a:r>
            <a:r>
              <a:rPr lang="tr-TR" dirty="0" err="1" smtClean="0"/>
              <a:t>kinases</a:t>
            </a:r>
            <a:r>
              <a:rPr lang="tr-TR" dirty="0" smtClean="0"/>
              <a:t> ; Chk1 </a:t>
            </a:r>
            <a:r>
              <a:rPr lang="tr-TR" dirty="0" err="1" smtClean="0"/>
              <a:t>and</a:t>
            </a:r>
            <a:r>
              <a:rPr lang="tr-TR" dirty="0" smtClean="0"/>
              <a:t> Chk2</a:t>
            </a:r>
          </a:p>
          <a:p>
            <a:endParaRPr lang="tr-TR" dirty="0" smtClean="0"/>
          </a:p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kinases</a:t>
            </a:r>
            <a:r>
              <a:rPr lang="tr-TR" dirty="0" smtClean="0"/>
              <a:t> </a:t>
            </a:r>
            <a:r>
              <a:rPr lang="tr-TR" dirty="0" err="1" smtClean="0"/>
              <a:t>phosphorylates</a:t>
            </a:r>
            <a:r>
              <a:rPr lang="tr-TR" dirty="0" smtClean="0"/>
              <a:t> </a:t>
            </a:r>
            <a:r>
              <a:rPr lang="tr-TR" dirty="0" err="1" smtClean="0"/>
              <a:t>effector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leading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inhibition</a:t>
            </a:r>
            <a:r>
              <a:rPr lang="tr-TR" dirty="0" smtClean="0"/>
              <a:t> of Cdc2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Cdc</a:t>
            </a:r>
            <a:r>
              <a:rPr lang="tr-TR" dirty="0" smtClean="0"/>
              <a:t> 1 </a:t>
            </a:r>
            <a:r>
              <a:rPr lang="tr-TR" dirty="0" err="1" smtClean="0"/>
              <a:t>and</a:t>
            </a:r>
            <a:r>
              <a:rPr lang="tr-TR" dirty="0" smtClean="0"/>
              <a:t> Cdk2</a:t>
            </a:r>
          </a:p>
        </p:txBody>
      </p:sp>
    </p:spTree>
    <p:extLst>
      <p:ext uri="{BB962C8B-B14F-4D97-AF65-F5344CB8AC3E}">
        <p14:creationId xmlns="" xmlns:p14="http://schemas.microsoft.com/office/powerpoint/2010/main" val="373236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external file that holds a picture, illustration, etc.&#10;Object name is nihms-187671-f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48" y="637190"/>
            <a:ext cx="762000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80950" y="4181396"/>
            <a:ext cx="6819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Two models for coupling the circadian clock to the cell cycle/checkpoint response. </a:t>
            </a:r>
            <a:r>
              <a:rPr lang="en-US" b="1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(A)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 Serial coupling. DNA repair, checkpoint activation, cell cycle regulation, and cellular proliferation are gated by the clock</a:t>
            </a:r>
            <a:r>
              <a:rPr lang="tr-TR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Conversely, the cell cycle influences the circadian cycle </a:t>
            </a:r>
            <a:r>
              <a:rPr lang="en-US" b="1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(B)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 Direct coupling. The core circadian clock protein</a:t>
            </a:r>
            <a:r>
              <a:rPr lang="tr-TR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0" i="0" dirty="0" err="1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participate</a:t>
            </a:r>
            <a:r>
              <a:rPr lang="tr-TR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tr-TR" b="0" i="0" dirty="0" err="1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tr-TR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signaling pathway</a:t>
            </a:r>
            <a:r>
              <a:rPr lang="tr-TR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in response to UV </a:t>
            </a:r>
            <a:r>
              <a:rPr lang="tr-TR" b="0" i="0" dirty="0" err="1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and</a:t>
            </a:r>
            <a:r>
              <a:rPr lang="tr-TR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4988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0" y="1290845"/>
            <a:ext cx="9881251" cy="3650667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571500" y="247650"/>
            <a:ext cx="8362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Coupling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Circadian</a:t>
            </a:r>
            <a:r>
              <a:rPr lang="tr-TR" sz="2800" dirty="0" smtClean="0"/>
              <a:t> </a:t>
            </a:r>
            <a:r>
              <a:rPr lang="tr-TR" sz="2800" dirty="0" err="1" smtClean="0"/>
              <a:t>clock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ATR-</a:t>
            </a:r>
            <a:r>
              <a:rPr lang="tr-TR" sz="2800" dirty="0" err="1" smtClean="0"/>
              <a:t>Chk</a:t>
            </a:r>
            <a:r>
              <a:rPr lang="tr-TR" sz="2800" dirty="0" smtClean="0"/>
              <a:t>-1 </a:t>
            </a:r>
            <a:r>
              <a:rPr lang="tr-TR" sz="2800" dirty="0" err="1" smtClean="0"/>
              <a:t>damage</a:t>
            </a:r>
            <a:r>
              <a:rPr lang="tr-TR" sz="2800" dirty="0" smtClean="0"/>
              <a:t> </a:t>
            </a:r>
            <a:r>
              <a:rPr lang="tr-TR" sz="2800" dirty="0" err="1" smtClean="0"/>
              <a:t>signaling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516792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1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yna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1" id="{720B0524-4E02-4E90-96CD-5C9CA993B3A1}" vid="{0B6ABA05-936B-4270-98E9-1D38D9DD4E5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224</TotalTime>
  <Words>522</Words>
  <Application>Microsoft Office PowerPoint</Application>
  <PresentationFormat>Özel</PresentationFormat>
  <Paragraphs>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Tema1</vt:lpstr>
      <vt:lpstr>Office Teması</vt:lpstr>
      <vt:lpstr>Kent</vt:lpstr>
      <vt:lpstr>     Advanced cellular biology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cellular                       biology</dc:title>
  <dc:creator>Verda bitirim</dc:creator>
  <cp:lastModifiedBy>z27 5</cp:lastModifiedBy>
  <cp:revision>25</cp:revision>
  <dcterms:created xsi:type="dcterms:W3CDTF">2021-03-31T16:36:55Z</dcterms:created>
  <dcterms:modified xsi:type="dcterms:W3CDTF">2021-04-01T12:18:04Z</dcterms:modified>
</cp:coreProperties>
</file>