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63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C3147FCA-339A-4536-8106-FF96EC901978}" type="datetimeFigureOut">
              <a:rPr lang="tr-TR" smtClean="0"/>
              <a:t>29.08.2019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E5ED5F7-245B-40D2-9D34-0E548FEE06D4}"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8427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3147FCA-339A-4536-8106-FF96EC901978}" type="datetimeFigureOut">
              <a:rPr lang="tr-TR" smtClean="0"/>
              <a:t>29.08.2019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E5ED5F7-245B-40D2-9D34-0E548FEE06D4}" type="slidenum">
              <a:rPr lang="tr-TR" smtClean="0"/>
              <a:t>‹#›</a:t>
            </a:fld>
            <a:endParaRPr lang="tr-TR"/>
          </a:p>
        </p:txBody>
      </p:sp>
    </p:spTree>
    <p:extLst>
      <p:ext uri="{BB962C8B-B14F-4D97-AF65-F5344CB8AC3E}">
        <p14:creationId xmlns:p14="http://schemas.microsoft.com/office/powerpoint/2010/main" val="6591311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3147FCA-339A-4536-8106-FF96EC901978}" type="datetimeFigureOut">
              <a:rPr lang="tr-TR" smtClean="0"/>
              <a:t>29.08.2019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E5ED5F7-245B-40D2-9D34-0E548FEE06D4}" type="slidenum">
              <a:rPr lang="tr-TR" smtClean="0"/>
              <a:t>‹#›</a:t>
            </a:fld>
            <a:endParaRPr lang="tr-TR"/>
          </a:p>
        </p:txBody>
      </p:sp>
    </p:spTree>
    <p:extLst>
      <p:ext uri="{BB962C8B-B14F-4D97-AF65-F5344CB8AC3E}">
        <p14:creationId xmlns:p14="http://schemas.microsoft.com/office/powerpoint/2010/main" val="20453534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3147FCA-339A-4536-8106-FF96EC901978}" type="datetimeFigureOut">
              <a:rPr lang="tr-TR" smtClean="0"/>
              <a:t>29.08.2019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E5ED5F7-245B-40D2-9D34-0E548FEE06D4}" type="slidenum">
              <a:rPr lang="tr-TR" smtClean="0"/>
              <a:t>‹#›</a:t>
            </a:fld>
            <a:endParaRPr lang="tr-TR"/>
          </a:p>
        </p:txBody>
      </p:sp>
    </p:spTree>
    <p:extLst>
      <p:ext uri="{BB962C8B-B14F-4D97-AF65-F5344CB8AC3E}">
        <p14:creationId xmlns:p14="http://schemas.microsoft.com/office/powerpoint/2010/main" val="449909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C3147FCA-339A-4536-8106-FF96EC901978}" type="datetimeFigureOut">
              <a:rPr lang="tr-TR" smtClean="0"/>
              <a:t>29.08.2019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E5ED5F7-245B-40D2-9D34-0E548FEE06D4}"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241955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C3147FCA-339A-4536-8106-FF96EC901978}" type="datetimeFigureOut">
              <a:rPr lang="tr-TR" smtClean="0"/>
              <a:t>29.08.2019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E5ED5F7-245B-40D2-9D34-0E548FEE06D4}" type="slidenum">
              <a:rPr lang="tr-TR" smtClean="0"/>
              <a:t>‹#›</a:t>
            </a:fld>
            <a:endParaRPr lang="tr-TR"/>
          </a:p>
        </p:txBody>
      </p:sp>
    </p:spTree>
    <p:extLst>
      <p:ext uri="{BB962C8B-B14F-4D97-AF65-F5344CB8AC3E}">
        <p14:creationId xmlns:p14="http://schemas.microsoft.com/office/powerpoint/2010/main" val="4252910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C3147FCA-339A-4536-8106-FF96EC901978}" type="datetimeFigureOut">
              <a:rPr lang="tr-TR" smtClean="0"/>
              <a:t>29.08.2019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E5ED5F7-245B-40D2-9D34-0E548FEE06D4}" type="slidenum">
              <a:rPr lang="tr-TR" smtClean="0"/>
              <a:t>‹#›</a:t>
            </a:fld>
            <a:endParaRPr lang="tr-TR"/>
          </a:p>
        </p:txBody>
      </p:sp>
    </p:spTree>
    <p:extLst>
      <p:ext uri="{BB962C8B-B14F-4D97-AF65-F5344CB8AC3E}">
        <p14:creationId xmlns:p14="http://schemas.microsoft.com/office/powerpoint/2010/main" val="5902725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C3147FCA-339A-4536-8106-FF96EC901978}" type="datetimeFigureOut">
              <a:rPr lang="tr-TR" smtClean="0"/>
              <a:t>29.08.2019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EE5ED5F7-245B-40D2-9D34-0E548FEE06D4}" type="slidenum">
              <a:rPr lang="tr-TR" smtClean="0"/>
              <a:t>‹#›</a:t>
            </a:fld>
            <a:endParaRPr lang="tr-TR"/>
          </a:p>
        </p:txBody>
      </p:sp>
    </p:spTree>
    <p:extLst>
      <p:ext uri="{BB962C8B-B14F-4D97-AF65-F5344CB8AC3E}">
        <p14:creationId xmlns:p14="http://schemas.microsoft.com/office/powerpoint/2010/main" val="2430470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C3147FCA-339A-4536-8106-FF96EC901978}" type="datetimeFigureOut">
              <a:rPr lang="tr-TR" smtClean="0"/>
              <a:t>29.08.2019</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EE5ED5F7-245B-40D2-9D34-0E548FEE06D4}" type="slidenum">
              <a:rPr lang="tr-TR" smtClean="0"/>
              <a:t>‹#›</a:t>
            </a:fld>
            <a:endParaRPr lang="tr-TR"/>
          </a:p>
        </p:txBody>
      </p:sp>
    </p:spTree>
    <p:extLst>
      <p:ext uri="{BB962C8B-B14F-4D97-AF65-F5344CB8AC3E}">
        <p14:creationId xmlns:p14="http://schemas.microsoft.com/office/powerpoint/2010/main" val="38559042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C3147FCA-339A-4536-8106-FF96EC901978}" type="datetimeFigureOut">
              <a:rPr lang="tr-TR" smtClean="0"/>
              <a:t>29.08.2019</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EE5ED5F7-245B-40D2-9D34-0E548FEE06D4}" type="slidenum">
              <a:rPr lang="tr-TR" smtClean="0"/>
              <a:t>‹#›</a:t>
            </a:fld>
            <a:endParaRPr lang="tr-TR"/>
          </a:p>
        </p:txBody>
      </p:sp>
    </p:spTree>
    <p:extLst>
      <p:ext uri="{BB962C8B-B14F-4D97-AF65-F5344CB8AC3E}">
        <p14:creationId xmlns:p14="http://schemas.microsoft.com/office/powerpoint/2010/main" val="5165246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C3147FCA-339A-4536-8106-FF96EC901978}" type="datetimeFigureOut">
              <a:rPr lang="tr-TR" smtClean="0"/>
              <a:t>29.08.2019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E5ED5F7-245B-40D2-9D34-0E548FEE06D4}" type="slidenum">
              <a:rPr lang="tr-TR" smtClean="0"/>
              <a:t>‹#›</a:t>
            </a:fld>
            <a:endParaRPr lang="tr-TR"/>
          </a:p>
        </p:txBody>
      </p:sp>
    </p:spTree>
    <p:extLst>
      <p:ext uri="{BB962C8B-B14F-4D97-AF65-F5344CB8AC3E}">
        <p14:creationId xmlns:p14="http://schemas.microsoft.com/office/powerpoint/2010/main" val="25865630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C3147FCA-339A-4536-8106-FF96EC901978}" type="datetimeFigureOut">
              <a:rPr lang="tr-TR" smtClean="0"/>
              <a:t>29.08.2019</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EE5ED5F7-245B-40D2-9D34-0E548FEE06D4}"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447942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Autofit/>
          </a:bodyPr>
          <a:lstStyle/>
          <a:p>
            <a:r>
              <a:rPr lang="tr-TR" sz="6000" b="1" dirty="0"/>
              <a:t>Ana Baba Eğitim Programı Oluşturma </a:t>
            </a:r>
            <a:r>
              <a:rPr lang="tr-TR" sz="6000" b="1" dirty="0" smtClean="0"/>
              <a:t>Süreci</a:t>
            </a:r>
            <a:endParaRPr lang="tr-TR" sz="6000" dirty="0"/>
          </a:p>
        </p:txBody>
      </p:sp>
      <p:sp>
        <p:nvSpPr>
          <p:cNvPr id="3" name="Alt Başlık 2"/>
          <p:cNvSpPr>
            <a:spLocks noGrp="1"/>
          </p:cNvSpPr>
          <p:nvPr>
            <p:ph type="subTitle" idx="1"/>
          </p:nvPr>
        </p:nvSpPr>
        <p:spPr/>
        <p:txBody>
          <a:bodyPr/>
          <a:lstStyle/>
          <a:p>
            <a:r>
              <a:rPr lang="tr-TR" dirty="0" smtClean="0"/>
              <a:t>Hafta 13</a:t>
            </a:r>
            <a:endParaRPr lang="tr-TR" dirty="0"/>
          </a:p>
        </p:txBody>
      </p:sp>
    </p:spTree>
    <p:extLst>
      <p:ext uri="{BB962C8B-B14F-4D97-AF65-F5344CB8AC3E}">
        <p14:creationId xmlns:p14="http://schemas.microsoft.com/office/powerpoint/2010/main" val="15492020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Ana-Baba Eğitimi Amaçları</a:t>
            </a:r>
            <a:endParaRPr lang="tr-TR" dirty="0"/>
          </a:p>
        </p:txBody>
      </p:sp>
      <p:sp>
        <p:nvSpPr>
          <p:cNvPr id="3" name="İçerik Yer Tutucusu 2"/>
          <p:cNvSpPr>
            <a:spLocks noGrp="1"/>
          </p:cNvSpPr>
          <p:nvPr>
            <p:ph idx="1"/>
          </p:nvPr>
        </p:nvSpPr>
        <p:spPr/>
        <p:txBody>
          <a:bodyPr/>
          <a:lstStyle/>
          <a:p>
            <a:pPr>
              <a:buFont typeface="Wingdings" panose="05000000000000000000" pitchFamily="2" charset="2"/>
              <a:buChar char="Ø"/>
            </a:pPr>
            <a:endParaRPr lang="tr-TR" dirty="0"/>
          </a:p>
          <a:p>
            <a:pPr>
              <a:buFont typeface="Wingdings" panose="05000000000000000000" pitchFamily="2" charset="2"/>
              <a:buChar char="Ø"/>
            </a:pPr>
            <a:r>
              <a:rPr lang="tr-TR" dirty="0" smtClean="0"/>
              <a:t>Anne babalık bilgi ve becerilerini geliştirme</a:t>
            </a:r>
          </a:p>
          <a:p>
            <a:pPr>
              <a:buFont typeface="Wingdings" panose="05000000000000000000" pitchFamily="2" charset="2"/>
              <a:buChar char="Ø"/>
            </a:pPr>
            <a:r>
              <a:rPr lang="tr-TR" dirty="0" smtClean="0"/>
              <a:t>Çocuk gelişimi ile ilgili bilgilerini geliştirme</a:t>
            </a:r>
          </a:p>
          <a:p>
            <a:pPr>
              <a:buFont typeface="Wingdings" panose="05000000000000000000" pitchFamily="2" charset="2"/>
              <a:buChar char="Ø"/>
            </a:pPr>
            <a:r>
              <a:rPr lang="tr-TR" dirty="0" smtClean="0"/>
              <a:t>Yaşadıkları sorunlarla pozitif yollarla başa çıkmayı öğrenme</a:t>
            </a:r>
          </a:p>
          <a:p>
            <a:pPr>
              <a:buFont typeface="Wingdings" panose="05000000000000000000" pitchFamily="2" charset="2"/>
              <a:buChar char="Ø"/>
            </a:pPr>
            <a:r>
              <a:rPr lang="tr-TR" dirty="0" smtClean="0"/>
              <a:t>Çocuğun bilişsel, sosyal,  ve duygusal gelişimine nasıl katkıda bulunabileceklerine ilişkin öğrenme deneyimlerini geliştirmeyi amaçlama</a:t>
            </a:r>
          </a:p>
          <a:p>
            <a:pPr marL="0" indent="0" algn="r">
              <a:buNone/>
            </a:pPr>
            <a:r>
              <a:rPr lang="tr-TR" sz="1800" dirty="0"/>
              <a:t>(Güler Yıldız, 2017)</a:t>
            </a:r>
          </a:p>
          <a:p>
            <a:pPr>
              <a:buFont typeface="Wingdings" panose="05000000000000000000" pitchFamily="2" charset="2"/>
              <a:buChar char="Ø"/>
            </a:pPr>
            <a:endParaRPr lang="tr-TR" dirty="0"/>
          </a:p>
        </p:txBody>
      </p:sp>
    </p:spTree>
    <p:extLst>
      <p:ext uri="{BB962C8B-B14F-4D97-AF65-F5344CB8AC3E}">
        <p14:creationId xmlns:p14="http://schemas.microsoft.com/office/powerpoint/2010/main" val="30823252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Ana-Baba </a:t>
            </a:r>
            <a:r>
              <a:rPr lang="tr-TR" dirty="0" smtClean="0"/>
              <a:t>Eğitiminin Önemi</a:t>
            </a:r>
            <a:endParaRPr lang="tr-TR" dirty="0"/>
          </a:p>
        </p:txBody>
      </p:sp>
      <p:sp>
        <p:nvSpPr>
          <p:cNvPr id="3" name="İçerik Yer Tutucusu 2"/>
          <p:cNvSpPr>
            <a:spLocks noGrp="1"/>
          </p:cNvSpPr>
          <p:nvPr>
            <p:ph idx="1"/>
          </p:nvPr>
        </p:nvSpPr>
        <p:spPr/>
        <p:txBody>
          <a:bodyPr/>
          <a:lstStyle/>
          <a:p>
            <a:r>
              <a:rPr lang="tr-TR" dirty="0" smtClean="0"/>
              <a:t>Anne-babaların </a:t>
            </a:r>
            <a:r>
              <a:rPr lang="tr-TR" dirty="0" err="1" smtClean="0"/>
              <a:t>informal</a:t>
            </a:r>
            <a:r>
              <a:rPr lang="tr-TR" dirty="0" smtClean="0"/>
              <a:t> sosyal destek ve bilgi kaynaklarına ulaşımının güçleşmesi</a:t>
            </a:r>
          </a:p>
          <a:p>
            <a:r>
              <a:rPr lang="tr-TR" dirty="0" smtClean="0"/>
              <a:t>Artan ve daha karmaşık hale gelen ebeveynlik beklentileri</a:t>
            </a:r>
          </a:p>
          <a:p>
            <a:r>
              <a:rPr lang="tr-TR" dirty="0" err="1" smtClean="0"/>
              <a:t>Formal</a:t>
            </a:r>
            <a:r>
              <a:rPr lang="tr-TR" dirty="0" smtClean="0"/>
              <a:t> aile destek sistemlerinin, ailelerin gereksinimlerini karşılamada yetersiz kalması</a:t>
            </a:r>
          </a:p>
          <a:p>
            <a:r>
              <a:rPr lang="tr-TR" dirty="0" smtClean="0"/>
              <a:t>Ekonomik düzeyi düşük ailelerin, eğitim ve sosyal destek gereksinimleri</a:t>
            </a:r>
          </a:p>
          <a:p>
            <a:pPr algn="r"/>
            <a:r>
              <a:rPr lang="tr-TR" sz="1800" dirty="0" smtClean="0"/>
              <a:t>(Güler Yıldız, 2017)</a:t>
            </a:r>
          </a:p>
        </p:txBody>
      </p:sp>
    </p:spTree>
    <p:extLst>
      <p:ext uri="{BB962C8B-B14F-4D97-AF65-F5344CB8AC3E}">
        <p14:creationId xmlns:p14="http://schemas.microsoft.com/office/powerpoint/2010/main" val="5121198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Ana-baba eğitim modelleri</a:t>
            </a:r>
            <a:endParaRPr lang="tr-TR" dirty="0"/>
          </a:p>
        </p:txBody>
      </p:sp>
      <p:sp>
        <p:nvSpPr>
          <p:cNvPr id="3" name="İçerik Yer Tutucusu 2"/>
          <p:cNvSpPr>
            <a:spLocks noGrp="1"/>
          </p:cNvSpPr>
          <p:nvPr>
            <p:ph idx="1"/>
          </p:nvPr>
        </p:nvSpPr>
        <p:spPr/>
        <p:txBody>
          <a:bodyPr/>
          <a:lstStyle/>
          <a:p>
            <a:r>
              <a:rPr lang="tr-TR" dirty="0" smtClean="0"/>
              <a:t>Ev merkezli aile eğitimi</a:t>
            </a:r>
          </a:p>
          <a:p>
            <a:r>
              <a:rPr lang="tr-TR" dirty="0" smtClean="0"/>
              <a:t>Kurum merkezli </a:t>
            </a:r>
            <a:r>
              <a:rPr lang="tr-TR" dirty="0"/>
              <a:t>aile </a:t>
            </a:r>
            <a:r>
              <a:rPr lang="tr-TR" dirty="0" smtClean="0"/>
              <a:t>eğitimi</a:t>
            </a:r>
          </a:p>
          <a:p>
            <a:r>
              <a:rPr lang="tr-TR" dirty="0" smtClean="0"/>
              <a:t>Uzaktan öğretim yoluyla </a:t>
            </a:r>
            <a:r>
              <a:rPr lang="tr-TR" dirty="0"/>
              <a:t>aile </a:t>
            </a:r>
            <a:r>
              <a:rPr lang="tr-TR" dirty="0" smtClean="0"/>
              <a:t>eğitimi</a:t>
            </a:r>
          </a:p>
          <a:p>
            <a:r>
              <a:rPr lang="tr-TR" dirty="0" smtClean="0"/>
              <a:t>Mobil hizmetler</a:t>
            </a:r>
          </a:p>
        </p:txBody>
      </p:sp>
    </p:spTree>
    <p:extLst>
      <p:ext uri="{BB962C8B-B14F-4D97-AF65-F5344CB8AC3E}">
        <p14:creationId xmlns:p14="http://schemas.microsoft.com/office/powerpoint/2010/main" val="35546449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Önleyici </a:t>
            </a:r>
            <a:r>
              <a:rPr lang="tr-TR" dirty="0" err="1" smtClean="0"/>
              <a:t>Psikoeğitim</a:t>
            </a:r>
            <a:r>
              <a:rPr lang="tr-TR" dirty="0" smtClean="0"/>
              <a:t> Programlarının Hazırlanması</a:t>
            </a:r>
            <a:endParaRPr lang="tr-TR" dirty="0"/>
          </a:p>
        </p:txBody>
      </p:sp>
      <p:sp>
        <p:nvSpPr>
          <p:cNvPr id="3" name="İçerik Yer Tutucusu 2"/>
          <p:cNvSpPr>
            <a:spLocks noGrp="1"/>
          </p:cNvSpPr>
          <p:nvPr>
            <p:ph idx="1"/>
          </p:nvPr>
        </p:nvSpPr>
        <p:spPr>
          <a:xfrm>
            <a:off x="1273126" y="1863319"/>
            <a:ext cx="9743636" cy="4023360"/>
          </a:xfrm>
        </p:spPr>
        <p:txBody>
          <a:bodyPr>
            <a:normAutofit fontScale="92500" lnSpcReduction="10000"/>
          </a:bodyPr>
          <a:lstStyle/>
          <a:p>
            <a:r>
              <a:rPr lang="tr-TR" dirty="0" err="1" smtClean="0"/>
              <a:t>Psikoeğitimler</a:t>
            </a:r>
            <a:r>
              <a:rPr lang="tr-TR" dirty="0" smtClean="0"/>
              <a:t> eğitsel ve önleyici temelli grupla yürütülen müdahale biçimleridir.</a:t>
            </a:r>
          </a:p>
          <a:p>
            <a:r>
              <a:rPr lang="tr-TR" dirty="0" smtClean="0"/>
              <a:t> 2 aşamadan oluşur. </a:t>
            </a:r>
            <a:endParaRPr lang="tr-TR" dirty="0"/>
          </a:p>
          <a:p>
            <a:r>
              <a:rPr lang="tr-TR" dirty="0" smtClean="0"/>
              <a:t>1. Adım: Alt yapı hazırlanması</a:t>
            </a:r>
          </a:p>
          <a:p>
            <a:pPr lvl="1">
              <a:buFont typeface="Arial" panose="020B0604020202020204" pitchFamily="34" charset="0"/>
              <a:buChar char="•"/>
            </a:pPr>
            <a:r>
              <a:rPr lang="tr-TR" dirty="0" smtClean="0"/>
              <a:t>Kuramsal temel</a:t>
            </a:r>
          </a:p>
          <a:p>
            <a:pPr lvl="1">
              <a:buFont typeface="Arial" panose="020B0604020202020204" pitchFamily="34" charset="0"/>
              <a:buChar char="•"/>
            </a:pPr>
            <a:r>
              <a:rPr lang="tr-TR" dirty="0" smtClean="0"/>
              <a:t>Literatür taraması</a:t>
            </a:r>
          </a:p>
          <a:p>
            <a:pPr lvl="1">
              <a:buFont typeface="Arial" panose="020B0604020202020204" pitchFamily="34" charset="0"/>
              <a:buChar char="•"/>
            </a:pPr>
            <a:r>
              <a:rPr lang="tr-TR" dirty="0" smtClean="0"/>
              <a:t>Katılacak bireylerin özellikleri</a:t>
            </a:r>
          </a:p>
          <a:p>
            <a:r>
              <a:rPr lang="tr-TR" dirty="0" smtClean="0"/>
              <a:t>2. Adım: </a:t>
            </a:r>
            <a:r>
              <a:rPr lang="tr-TR" dirty="0"/>
              <a:t>T</a:t>
            </a:r>
            <a:r>
              <a:rPr lang="tr-TR" dirty="0" smtClean="0"/>
              <a:t>asarlama süreci</a:t>
            </a:r>
          </a:p>
          <a:p>
            <a:pPr lvl="1">
              <a:buFont typeface="Arial" panose="020B0604020202020204" pitchFamily="34" charset="0"/>
              <a:buChar char="•"/>
            </a:pPr>
            <a:r>
              <a:rPr lang="tr-TR" dirty="0" smtClean="0"/>
              <a:t>Kazanımlar</a:t>
            </a:r>
          </a:p>
          <a:p>
            <a:pPr lvl="1">
              <a:buFont typeface="Arial" panose="020B0604020202020204" pitchFamily="34" charset="0"/>
              <a:buChar char="•"/>
            </a:pPr>
            <a:r>
              <a:rPr lang="tr-TR" dirty="0" smtClean="0"/>
              <a:t>İçerik</a:t>
            </a:r>
          </a:p>
          <a:p>
            <a:pPr lvl="1">
              <a:buFont typeface="Arial" panose="020B0604020202020204" pitchFamily="34" charset="0"/>
              <a:buChar char="•"/>
            </a:pPr>
            <a:r>
              <a:rPr lang="tr-TR" dirty="0" smtClean="0"/>
              <a:t>Süreç</a:t>
            </a:r>
          </a:p>
          <a:p>
            <a:pPr lvl="1">
              <a:buFont typeface="Arial" panose="020B0604020202020204" pitchFamily="34" charset="0"/>
              <a:buChar char="•"/>
            </a:pPr>
            <a:r>
              <a:rPr lang="tr-TR" dirty="0" smtClean="0"/>
              <a:t>Değerlendirme   </a:t>
            </a:r>
          </a:p>
          <a:p>
            <a:pPr marL="201168" lvl="1" indent="0" algn="ctr">
              <a:buNone/>
            </a:pPr>
            <a:r>
              <a:rPr lang="tr-TR" dirty="0" smtClean="0"/>
              <a:t>(Nazlı, 2018)</a:t>
            </a:r>
            <a:endParaRPr lang="tr-TR" dirty="0"/>
          </a:p>
        </p:txBody>
      </p:sp>
    </p:spTree>
    <p:extLst>
      <p:ext uri="{BB962C8B-B14F-4D97-AF65-F5344CB8AC3E}">
        <p14:creationId xmlns:p14="http://schemas.microsoft.com/office/powerpoint/2010/main" val="4602521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Ana-Baba Eğitim Programı Örnekleri</a:t>
            </a:r>
            <a:endParaRPr lang="tr-TR" dirty="0"/>
          </a:p>
        </p:txBody>
      </p:sp>
      <p:sp>
        <p:nvSpPr>
          <p:cNvPr id="3" name="İçerik Yer Tutucusu 2"/>
          <p:cNvSpPr>
            <a:spLocks noGrp="1"/>
          </p:cNvSpPr>
          <p:nvPr>
            <p:ph idx="1"/>
          </p:nvPr>
        </p:nvSpPr>
        <p:spPr/>
        <p:txBody>
          <a:bodyPr/>
          <a:lstStyle/>
          <a:p>
            <a:r>
              <a:rPr lang="tr-TR" b="1" dirty="0" smtClean="0"/>
              <a:t>Anne Çocuk Eğitim Programı</a:t>
            </a:r>
          </a:p>
          <a:p>
            <a:r>
              <a:rPr lang="tr-TR" b="1" dirty="0" smtClean="0"/>
              <a:t>Amacı: </a:t>
            </a:r>
            <a:r>
              <a:rPr lang="tr-TR" dirty="0" smtClean="0"/>
              <a:t>Doğrudan annelere ulaşarak annenin eğitici potansiyelini geliştirmesi için eğitim desteği verilmesi amaçlanmaktadır. Halk eğitim merkezlerinde haftada 3 saatlik grup toplantıları şeklinde 25 hafta süreyle uygulanmaktadır. </a:t>
            </a:r>
          </a:p>
          <a:p>
            <a:r>
              <a:rPr lang="tr-TR" b="1" dirty="0" smtClean="0"/>
              <a:t>Baba destek Programı</a:t>
            </a:r>
          </a:p>
          <a:p>
            <a:r>
              <a:rPr lang="tr-TR" b="1" dirty="0" smtClean="0"/>
              <a:t>Amacı: </a:t>
            </a:r>
            <a:r>
              <a:rPr lang="tr-TR" dirty="0" smtClean="0"/>
              <a:t>Olumsuz koşullarda yaşayan çocukların çok yönlü gelişimlerini sağlayabilmek, zihinsel becerilerini, yaratıcılıklarını, yeteneklerini  ve bilgilerini arttırıcı bir ortam oluşturmak için babanın eğitici potansiyelini desteklemektir. 3er saatlik 13 oturumdan oluşan program gönüllü öğretmenlerin bulunduğu ilköğretim okullarında sürdürülmektedir. </a:t>
            </a:r>
            <a:endParaRPr lang="tr-TR" dirty="0"/>
          </a:p>
        </p:txBody>
      </p:sp>
    </p:spTree>
    <p:extLst>
      <p:ext uri="{BB962C8B-B14F-4D97-AF65-F5344CB8AC3E}">
        <p14:creationId xmlns:p14="http://schemas.microsoft.com/office/powerpoint/2010/main" val="30034048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Örnek Program İncelemesi</a:t>
            </a:r>
            <a:endParaRPr lang="tr-TR" dirty="0"/>
          </a:p>
        </p:txBody>
      </p:sp>
      <p:sp>
        <p:nvSpPr>
          <p:cNvPr id="3" name="İçerik Yer Tutucusu 2"/>
          <p:cNvSpPr>
            <a:spLocks noGrp="1"/>
          </p:cNvSpPr>
          <p:nvPr>
            <p:ph idx="1"/>
          </p:nvPr>
        </p:nvSpPr>
        <p:spPr/>
        <p:txBody>
          <a:bodyPr/>
          <a:lstStyle/>
          <a:p>
            <a:r>
              <a:rPr lang="tr-TR" dirty="0" smtClean="0"/>
              <a:t>3’er kişilik gruplara ayrılarak verilen örnek ana-baba eğitim programını aşağıdaki 4 başlık üzerinden değerlendiriniz ve sonuçları forma yazınız. </a:t>
            </a:r>
          </a:p>
          <a:p>
            <a:pPr>
              <a:lnSpc>
                <a:spcPct val="200000"/>
              </a:lnSpc>
            </a:pPr>
            <a:r>
              <a:rPr lang="tr-TR" u="sng" dirty="0" smtClean="0"/>
              <a:t>Programın: </a:t>
            </a:r>
          </a:p>
          <a:p>
            <a:pPr lvl="1">
              <a:lnSpc>
                <a:spcPct val="200000"/>
              </a:lnSpc>
              <a:buFont typeface="Wingdings" panose="05000000000000000000" pitchFamily="2" charset="2"/>
              <a:buChar char="Ø"/>
            </a:pPr>
            <a:r>
              <a:rPr lang="tr-TR" dirty="0" smtClean="0"/>
              <a:t>Amacı:</a:t>
            </a:r>
          </a:p>
          <a:p>
            <a:pPr lvl="1">
              <a:lnSpc>
                <a:spcPct val="200000"/>
              </a:lnSpc>
              <a:buFont typeface="Wingdings" panose="05000000000000000000" pitchFamily="2" charset="2"/>
              <a:buChar char="Ø"/>
            </a:pPr>
            <a:r>
              <a:rPr lang="tr-TR" dirty="0" smtClean="0"/>
              <a:t>Süreç:</a:t>
            </a:r>
          </a:p>
          <a:p>
            <a:pPr lvl="1">
              <a:lnSpc>
                <a:spcPct val="200000"/>
              </a:lnSpc>
              <a:buFont typeface="Wingdings" panose="05000000000000000000" pitchFamily="2" charset="2"/>
              <a:buChar char="Ø"/>
            </a:pPr>
            <a:r>
              <a:rPr lang="tr-TR" dirty="0" smtClean="0"/>
              <a:t>Olumlu yanları:</a:t>
            </a:r>
          </a:p>
          <a:p>
            <a:pPr lvl="1">
              <a:lnSpc>
                <a:spcPct val="200000"/>
              </a:lnSpc>
              <a:buFont typeface="Wingdings" panose="05000000000000000000" pitchFamily="2" charset="2"/>
              <a:buChar char="Ø"/>
            </a:pPr>
            <a:r>
              <a:rPr lang="tr-TR" dirty="0" smtClean="0"/>
              <a:t>Olumsuz yanları:</a:t>
            </a:r>
          </a:p>
        </p:txBody>
      </p:sp>
    </p:spTree>
    <p:extLst>
      <p:ext uri="{BB962C8B-B14F-4D97-AF65-F5344CB8AC3E}">
        <p14:creationId xmlns:p14="http://schemas.microsoft.com/office/powerpoint/2010/main" val="2014035715"/>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27</TotalTime>
  <Words>280</Words>
  <Application>Microsoft Office PowerPoint</Application>
  <PresentationFormat>Geniş ekran</PresentationFormat>
  <Paragraphs>45</Paragraphs>
  <Slides>7</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7</vt:i4>
      </vt:variant>
    </vt:vector>
  </HeadingPairs>
  <TitlesOfParts>
    <vt:vector size="12" baseType="lpstr">
      <vt:lpstr>Arial</vt:lpstr>
      <vt:lpstr>Calibri</vt:lpstr>
      <vt:lpstr>Calibri Light</vt:lpstr>
      <vt:lpstr>Wingdings</vt:lpstr>
      <vt:lpstr>Geçmişe bakış</vt:lpstr>
      <vt:lpstr>Ana Baba Eğitim Programı Oluşturma Süreci</vt:lpstr>
      <vt:lpstr>Ana-Baba Eğitimi Amaçları</vt:lpstr>
      <vt:lpstr>Ana-Baba Eğitiminin Önemi</vt:lpstr>
      <vt:lpstr>Ana-baba eğitim modelleri</vt:lpstr>
      <vt:lpstr>Önleyici Psikoeğitim Programlarının Hazırlanması</vt:lpstr>
      <vt:lpstr>Ana-Baba Eğitim Programı Örnekleri</vt:lpstr>
      <vt:lpstr>Örnek Program İncelemesi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 Baba Eğitim Programı Oluşturma Süreci</dc:title>
  <dc:creator>Author</dc:creator>
  <cp:lastModifiedBy>Author</cp:lastModifiedBy>
  <cp:revision>3</cp:revision>
  <dcterms:created xsi:type="dcterms:W3CDTF">2019-08-29T11:26:01Z</dcterms:created>
  <dcterms:modified xsi:type="dcterms:W3CDTF">2019-08-29T11:53:05Z</dcterms:modified>
</cp:coreProperties>
</file>