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99" r:id="rId3"/>
    <p:sldId id="300" r:id="rId4"/>
    <p:sldId id="301" r:id="rId5"/>
    <p:sldId id="302" r:id="rId6"/>
    <p:sldId id="265" r:id="rId7"/>
    <p:sldId id="266" r:id="rId8"/>
    <p:sldId id="309" r:id="rId9"/>
    <p:sldId id="305" r:id="rId10"/>
    <p:sldId id="304" r:id="rId11"/>
    <p:sldId id="275" r:id="rId12"/>
    <p:sldId id="310" r:id="rId13"/>
    <p:sldId id="312" r:id="rId14"/>
    <p:sldId id="313" r:id="rId15"/>
    <p:sldId id="279" r:id="rId16"/>
    <p:sldId id="314" r:id="rId17"/>
    <p:sldId id="315" r:id="rId18"/>
    <p:sldId id="316" r:id="rId19"/>
    <p:sldId id="311" r:id="rId20"/>
    <p:sldId id="291" r:id="rId21"/>
    <p:sldId id="292" r:id="rId22"/>
    <p:sldId id="286" r:id="rId23"/>
    <p:sldId id="271" r:id="rId24"/>
    <p:sldId id="290" r:id="rId25"/>
    <p:sldId id="288" r:id="rId26"/>
    <p:sldId id="272" r:id="rId27"/>
    <p:sldId id="273" r:id="rId28"/>
    <p:sldId id="296" r:id="rId29"/>
    <p:sldId id="295" r:id="rId30"/>
    <p:sldId id="294" r:id="rId31"/>
    <p:sldId id="287" r:id="rId32"/>
    <p:sldId id="293" r:id="rId33"/>
    <p:sldId id="289" r:id="rId34"/>
    <p:sldId id="274" r:id="rId35"/>
    <p:sldId id="280" r:id="rId36"/>
    <p:sldId id="281" r:id="rId37"/>
    <p:sldId id="282" r:id="rId38"/>
    <p:sldId id="257" r:id="rId39"/>
    <p:sldId id="258" r:id="rId40"/>
    <p:sldId id="261" r:id="rId41"/>
    <p:sldId id="306" r:id="rId42"/>
    <p:sldId id="307" r:id="rId43"/>
    <p:sldId id="297" r:id="rId44"/>
    <p:sldId id="276" r:id="rId45"/>
    <p:sldId id="277" r:id="rId46"/>
    <p:sldId id="278" r:id="rId47"/>
    <p:sldId id="317" r:id="rId48"/>
    <p:sldId id="308" r:id="rId49"/>
    <p:sldId id="270" r:id="rId50"/>
    <p:sldId id="262" r:id="rId51"/>
    <p:sldId id="284" r:id="rId5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4F411-30D7-4B09-93F5-C241EEB90631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804DE-D5A1-40DA-BC89-FB58644DA5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322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804DE-D5A1-40DA-BC89-FB58644DA50E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002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80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5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70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8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79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0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491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30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1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CE887-EECF-475A-94A6-AD6D2F176A8B}" type="datetimeFigureOut">
              <a:rPr lang="zh-CN" altLang="en-US" smtClean="0"/>
              <a:t>2016/9/17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04174-9432-475B-86DC-A551F58255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82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hanchi.ihp.sinica.edu.tw/ihpc/hanjiquery?@3%5e1417493764%5e70%5e%5e%5e%5e@@57450735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hanchi.ihp.sinica.edu.tw/ihpc/hanjiquery?@3%5e1417493764%5e70%5e%5e%5e%5e@@959783271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image.baidu.com/search/redirect?tn=redirect&amp;word=j&amp;juid=332324&amp;sign=cibgegiwzi&amp;url=http://diyitui.com/content-1445456864.35343882.html&amp;objurl=http://f1.diyitui.com/4b/67/4c/28/5c/c6/77/b7/6e/ae/75/63/c8/7b/98/8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age.baidu.com/search/redirect?tn=redirect&amp;word=j&amp;juid=332324&amp;sign=cibicawowb&amp;url=http%3A%2F%2Fxinzhou.org%2Fhtml%2F2010%2Frwsx_1026%2F27083.html&amp;objurl=http%3A%2F%2Fxinzhou.org%2Fuploadfile%2F2013%2F1119%2F20131119104103436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hanchi.ihp.sinica.edu.tw/ihpc/hanjiquery?@3%5e1417493764%5e70%5e%5e%5e%5e@@166453667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.baidu.com/search/redirect?tn=redirect&amp;word=j&amp;juid=332324&amp;sign=cibgegkzgw&amp;url=http://blog.sina.com.cn/s/blog_8331a8a401016ojv.html&amp;objurl=http://s7.sinaimg.cn/mw690/452e8507gd76a0633b466%26690" TargetMode="External"/><Relationship Id="rId2" Type="http://schemas.openxmlformats.org/officeDocument/2006/relationships/hyperlink" Target="http://image.baidu.com/search/redirect?tn=redirect&amp;word=j&amp;juid=332324&amp;sign=cibicaogoe&amp;url=http%3A%2F%2Fsh30.microfotos.com%2F%3Fp%3Dhome_imgv2%26picid%3D1006561&amp;objurl=http%3A%2F%2Fsh30.microfotos.com%2Fpic%2F1%2F100%2F10065%2F1006561preview4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.baidu.com/n/pc_list?queryImageUrl=http://img0.imgtn.bdimg.com/it/u%3D3935639762,826797002%26fm%3D21%26gp%3D0.jpg&amp;querySign=3935639762,826797002#activeTab=0" TargetMode="External"/><Relationship Id="rId2" Type="http://schemas.openxmlformats.org/officeDocument/2006/relationships/hyperlink" Target="http://image.baidu.com/search/redirect?tn=redirect&amp;word=j&amp;juid=332324&amp;sign=cibiaeebgw&amp;url=http://www.ms.net.cn/ms/bihuazhuanmai/ShowClass.asp?ClassID%3D160&amp;objurl=http://www.ms.net.cn/ms/bihuazhuanmai/UploadFiles_9016/200710/20071006185201594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image.baidu.com/search/redirect?tn=redirect&amp;word=j&amp;juid=332324&amp;sign=cibgokecwc&amp;url=http://blog.163.com/xieweihua646866/blog/static/46955337201331134556555/&amp;objurl=http://img2.ph.126.net/1BMF9aCykiW3GILMqYuKVA%3D%3D/6597621721494827225.jpg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cn.com/Service_CurioStall_Show.asp?Id=593197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.baidu.com/n/pc_list?queryImageUrl=http://img2.imgtn.bdimg.com/it/u%3D2357706682,2707491518%26fm%3D21%26gp%3D0.jpg&amp;querySign=2357706682,2707491518#activeTab=0" TargetMode="External"/><Relationship Id="rId2" Type="http://schemas.openxmlformats.org/officeDocument/2006/relationships/hyperlink" Target="http://image.baidu.com/search/redirect?tn=redirect&amp;word=j&amp;juid=332324&amp;sign=cibiaeewwz&amp;url=http://blog.sina.com.cn/s/blog_95f1cdc30101hh1a.html&amp;objurl=http://s7.sinaimg.cn/mw690/002Kfq0Pzy6J1I4Skm276%2669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hanchi.ihp.sinica.edu.tw/ihpc/hanjiquery?@3%5e1417493764%5e70%5e%5e%5e%5e@@1741920674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aike.baidu.com/subview/40354/5762407.htm" TargetMode="External"/><Relationship Id="rId2" Type="http://schemas.openxmlformats.org/officeDocument/2006/relationships/hyperlink" Target="http://baike.baidu.com/view/204827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aike.baidu.com/view/58819.ht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aike.baidu.com/view/119116.htm" TargetMode="External"/><Relationship Id="rId2" Type="http://schemas.openxmlformats.org/officeDocument/2006/relationships/hyperlink" Target="http://baike.baidu.com/view/4459964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aike.baidu.com/view/2190439.htm" TargetMode="External"/><Relationship Id="rId4" Type="http://schemas.openxmlformats.org/officeDocument/2006/relationships/hyperlink" Target="http://baike.baidu.com/view/56465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anchi.ihp.sinica.edu.tw/ihpc/hanjiquery?@77%5e1289314364%5e807%5e%5e%5e60202014000100030001%5e1@@1087942983" TargetMode="External"/><Relationship Id="rId2" Type="http://schemas.openxmlformats.org/officeDocument/2006/relationships/hyperlink" Target="http://hanchi.ihp.sinica.edu.tw/ihpc/hanjiquery?@77%5e1289314364%5e807%5e%5e%5e5020200100050027%5e536@@46941624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anchi.ihp.sinica.edu.tw/ihpc/hanjiquery?@77%5e1289314364%5e807%5e%5e%5e702020170002004900010001%5e32@@882864086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00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尤</a:t>
            </a:r>
            <a:r>
              <a:rPr lang="zh-CN" altLang="en-US" b="1" dirty="0"/>
              <a:t>鲁克人</a:t>
            </a:r>
            <a:r>
              <a:rPr lang="zh-CN" altLang="en-US" b="1" dirty="0" smtClean="0"/>
              <a:t>的渊源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从</a:t>
            </a:r>
            <a:r>
              <a:rPr lang="en-US" altLang="zh-CN" b="1" dirty="0" smtClean="0"/>
              <a:t>`</a:t>
            </a:r>
            <a:r>
              <a:rPr lang="zh-CN" altLang="en-US" b="1" dirty="0" smtClean="0"/>
              <a:t>斛律</a:t>
            </a:r>
            <a:r>
              <a:rPr lang="en-US" altLang="zh-CN" b="1" dirty="0" smtClean="0"/>
              <a:t>`</a:t>
            </a:r>
            <a:r>
              <a:rPr lang="zh-CN" altLang="en-US" b="1" dirty="0" smtClean="0"/>
              <a:t>说起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endParaRPr lang="zh-CN" alt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sz="2000" dirty="0">
                <a:solidFill>
                  <a:srgbClr val="C00000"/>
                </a:solidFill>
              </a:rPr>
              <a:t>古尔</a:t>
            </a:r>
            <a:r>
              <a:rPr lang="zh-CN" altLang="en-US" sz="2000" dirty="0" smtClean="0">
                <a:solidFill>
                  <a:srgbClr val="C00000"/>
                </a:solidFill>
              </a:rPr>
              <a:t>罕</a:t>
            </a:r>
            <a:endParaRPr lang="en-US" altLang="zh-CN" sz="2000" dirty="0" smtClean="0">
              <a:solidFill>
                <a:srgbClr val="C00000"/>
              </a:solidFill>
            </a:endParaRPr>
          </a:p>
          <a:p>
            <a:r>
              <a:rPr lang="zh-CN" altLang="en-US" sz="2000" dirty="0">
                <a:solidFill>
                  <a:srgbClr val="C00000"/>
                </a:solidFill>
              </a:rPr>
              <a:t>安卡拉大</a:t>
            </a:r>
            <a:r>
              <a:rPr lang="zh-CN" altLang="en-US" sz="2000" dirty="0" smtClean="0">
                <a:solidFill>
                  <a:srgbClr val="C00000"/>
                </a:solidFill>
              </a:rPr>
              <a:t>学汉学专业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6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pic5.997788.com/pic_search_r/00/00/93/93/se93932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2" y="304800"/>
            <a:ext cx="543618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file7.gucn.com/file/CurioPicfile/20140813/Gucn_20140813473969005623Pic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76400"/>
            <a:ext cx="42672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8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rc.baidu.com/forum/w%3D580/sign=133bfc58d1a20cf44690fed7460b4b0c/6016cb8065380cd7db9ad932a044ad345b8281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543800" cy="295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2000" b="1" dirty="0" smtClean="0"/>
              <a:t>`</a:t>
            </a:r>
            <a:r>
              <a:rPr lang="zh-CN" altLang="en-US" sz="2000" b="1" dirty="0" smtClean="0"/>
              <a:t>斛</a:t>
            </a:r>
            <a:r>
              <a:rPr lang="en-US" altLang="zh-CN" sz="2000" b="1" dirty="0" smtClean="0"/>
              <a:t>`</a:t>
            </a:r>
            <a:r>
              <a:rPr lang="zh-CN" altLang="en-US" sz="2000" b="1" dirty="0" smtClean="0"/>
              <a:t>字中古读音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883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altLang="zh-CN" sz="2000" b="1" dirty="0" smtClean="0"/>
              <a:t>`</a:t>
            </a:r>
            <a:r>
              <a:rPr lang="zh-CN" altLang="en-US" sz="2000" b="1" dirty="0" smtClean="0"/>
              <a:t>斛</a:t>
            </a:r>
            <a:r>
              <a:rPr lang="en-US" altLang="zh-CN" sz="2000" b="1" dirty="0" smtClean="0"/>
              <a:t>`</a:t>
            </a:r>
            <a:r>
              <a:rPr lang="zh-CN" altLang="en-US" sz="2000" b="1" dirty="0" smtClean="0"/>
              <a:t>字中古读音</a:t>
            </a:r>
            <a:endParaRPr lang="zh-CN" altLang="en-US" sz="2000" b="1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6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510540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2000" dirty="0" smtClean="0"/>
              <a:t>关于</a:t>
            </a:r>
            <a:r>
              <a:rPr lang="en-US" altLang="zh-CN" sz="2000" dirty="0" smtClean="0"/>
              <a:t>`</a:t>
            </a:r>
            <a:r>
              <a:rPr lang="zh-CN" altLang="en-US" sz="2000" dirty="0" smtClean="0"/>
              <a:t>斛</a:t>
            </a:r>
            <a:r>
              <a:rPr lang="en-US" altLang="zh-CN" sz="2000" dirty="0" smtClean="0"/>
              <a:t>`</a:t>
            </a:r>
            <a:r>
              <a:rPr lang="zh-CN" altLang="en-US" sz="2000" dirty="0" smtClean="0"/>
              <a:t>字中古音专家看法大同小异！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1100" dirty="0"/>
              <a:t>http://www.zdic.net/z/1b/yy/659B.htm</a:t>
            </a:r>
            <a:endParaRPr lang="zh-CN" altLang="en-US" sz="11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81000"/>
            <a:ext cx="8001000" cy="404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7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143000"/>
            <a:ext cx="9118600" cy="537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1800" b="1" dirty="0" smtClean="0"/>
              <a:t>`</a:t>
            </a:r>
            <a:r>
              <a:rPr lang="zh-CN" altLang="en-US" sz="1800" b="1" dirty="0" smtClean="0"/>
              <a:t>律</a:t>
            </a:r>
            <a:r>
              <a:rPr lang="en-US" altLang="zh-CN" sz="1800" b="1" dirty="0" smtClean="0"/>
              <a:t>`</a:t>
            </a:r>
            <a:r>
              <a:rPr lang="zh-CN" altLang="en-US" sz="1800" b="1" dirty="0" smtClean="0"/>
              <a:t>字中古读音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3148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zh-CN" sz="1400" dirty="0" smtClean="0"/>
              <a:t>* </a:t>
            </a:r>
            <a:r>
              <a:rPr lang="en-US" altLang="zh-CN" sz="1400" dirty="0" smtClean="0"/>
              <a:t>`</a:t>
            </a:r>
            <a:r>
              <a:rPr lang="zh-CN" altLang="en-US" sz="1400" b="1" dirty="0" smtClean="0"/>
              <a:t>斛</a:t>
            </a:r>
            <a:r>
              <a:rPr lang="en-US" altLang="zh-CN" sz="1400" dirty="0" smtClean="0"/>
              <a:t>`</a:t>
            </a:r>
            <a:r>
              <a:rPr lang="zh-CN" altLang="en-US" sz="1400" dirty="0" smtClean="0"/>
              <a:t>字的</a:t>
            </a:r>
            <a:r>
              <a:rPr lang="en-US" altLang="zh-CN" sz="1400" dirty="0" smtClean="0"/>
              <a:t>`</a:t>
            </a:r>
            <a:r>
              <a:rPr lang="zh-CN" altLang="en-US" sz="1400" b="1" dirty="0" smtClean="0"/>
              <a:t>容量单位</a:t>
            </a:r>
            <a:r>
              <a:rPr lang="en-US" altLang="zh-CN" sz="1400" dirty="0" smtClean="0"/>
              <a:t>`</a:t>
            </a:r>
            <a:r>
              <a:rPr lang="zh-CN" altLang="en-US" sz="1400" dirty="0" smtClean="0"/>
              <a:t>意义与其</a:t>
            </a:r>
            <a:r>
              <a:rPr lang="en-US" altLang="zh-CN" sz="1400" dirty="0" smtClean="0"/>
              <a:t>`</a:t>
            </a:r>
            <a:r>
              <a:rPr lang="en-US" altLang="zh-CN" sz="1400" dirty="0"/>
              <a:t> </a:t>
            </a:r>
            <a:r>
              <a:rPr lang="en-US" altLang="zh-CN" sz="1400" b="1" dirty="0" err="1"/>
              <a:t>ɣuk</a:t>
            </a:r>
            <a:r>
              <a:rPr lang="en-US" altLang="zh-CN" sz="1400" b="1" dirty="0"/>
              <a:t> </a:t>
            </a:r>
            <a:r>
              <a:rPr lang="en-US" altLang="zh-CN" sz="1400" dirty="0" smtClean="0"/>
              <a:t>`</a:t>
            </a:r>
            <a:r>
              <a:rPr lang="zh-CN" altLang="en-US" sz="1400" dirty="0" smtClean="0"/>
              <a:t>中古音合起来就可以推测它跟土耳其语的</a:t>
            </a:r>
            <a:r>
              <a:rPr lang="en-US" altLang="zh-CN" sz="1400" dirty="0" smtClean="0"/>
              <a:t>`</a:t>
            </a:r>
            <a:r>
              <a:rPr lang="tr-TR" altLang="zh-CN" sz="1400" b="1" dirty="0" smtClean="0"/>
              <a:t>yük</a:t>
            </a:r>
            <a:r>
              <a:rPr lang="en-US" altLang="zh-CN" sz="1400" dirty="0" smtClean="0"/>
              <a:t>`</a:t>
            </a:r>
            <a:r>
              <a:rPr lang="zh-CN" altLang="en-US" sz="1400" dirty="0" smtClean="0"/>
              <a:t>有关系</a:t>
            </a:r>
            <a:r>
              <a:rPr lang="zh-CN" altLang="en-US" sz="1400" dirty="0"/>
              <a:t>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21623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79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70000"/>
              </a:lnSpc>
            </a:pPr>
            <a:endParaRPr lang="tr-TR" altLang="zh-CN" b="1" dirty="0" smtClean="0"/>
          </a:p>
          <a:p>
            <a:pPr algn="just">
              <a:lnSpc>
                <a:spcPct val="170000"/>
              </a:lnSpc>
            </a:pPr>
            <a:r>
              <a:rPr lang="tr-TR" altLang="zh-CN" b="1" dirty="0" smtClean="0"/>
              <a:t>yük </a:t>
            </a:r>
            <a:r>
              <a:rPr lang="en-US" altLang="zh-CN" i="1" dirty="0"/>
              <a:t>is.</a:t>
            </a:r>
            <a:r>
              <a:rPr lang="en-US" altLang="zh-CN" dirty="0"/>
              <a:t> </a:t>
            </a:r>
            <a:r>
              <a:rPr lang="en-US" altLang="zh-CN" dirty="0">
                <a:sym typeface="Wingdings"/>
              </a:rPr>
              <a:t></a:t>
            </a:r>
            <a:r>
              <a:rPr lang="zh-CN" altLang="zh-CN" dirty="0"/>
              <a:t>货物，货</a:t>
            </a:r>
            <a:r>
              <a:rPr lang="zh-CN" altLang="zh-CN" dirty="0" smtClean="0"/>
              <a:t>载；</a:t>
            </a:r>
            <a:r>
              <a:rPr lang="zh-CN" altLang="zh-CN" dirty="0"/>
              <a:t>装载物，负载物；</a:t>
            </a:r>
            <a:r>
              <a:rPr lang="zh-CN" altLang="zh-CN" b="1" dirty="0"/>
              <a:t>重物</a:t>
            </a:r>
            <a:r>
              <a:rPr lang="zh-CN" altLang="zh-CN" dirty="0"/>
              <a:t>，</a:t>
            </a:r>
            <a:r>
              <a:rPr lang="zh-CN" altLang="zh-CN" b="1" dirty="0"/>
              <a:t>重东西</a:t>
            </a:r>
            <a:r>
              <a:rPr lang="zh-CN" altLang="zh-CN" dirty="0"/>
              <a:t>；</a:t>
            </a:r>
            <a:r>
              <a:rPr lang="zh-CN" altLang="zh-CN" b="1" dirty="0"/>
              <a:t>驮子，马搭子；载重量，装载量</a:t>
            </a:r>
            <a:r>
              <a:rPr lang="zh-CN" altLang="zh-CN" dirty="0"/>
              <a:t>：</a:t>
            </a:r>
            <a:r>
              <a:rPr lang="en-US" altLang="zh-CN" dirty="0"/>
              <a:t>~ a</a:t>
            </a:r>
            <a:r>
              <a:rPr lang="zh-CN" altLang="zh-CN" dirty="0"/>
              <a:t>ğı</a:t>
            </a:r>
            <a:r>
              <a:rPr lang="en-US" altLang="zh-CN" dirty="0" err="1"/>
              <a:t>rl</a:t>
            </a:r>
            <a:r>
              <a:rPr lang="zh-CN" altLang="zh-CN" dirty="0"/>
              <a:t>ığı 吨位，吨数 </a:t>
            </a:r>
            <a:r>
              <a:rPr lang="en-US" altLang="zh-CN" dirty="0"/>
              <a:t>~ </a:t>
            </a:r>
            <a:r>
              <a:rPr lang="en-US" altLang="zh-CN" dirty="0" err="1"/>
              <a:t>ambar</a:t>
            </a:r>
            <a:r>
              <a:rPr lang="zh-CN" altLang="zh-CN" dirty="0"/>
              <a:t>ı 货舱 </a:t>
            </a:r>
            <a:r>
              <a:rPr lang="en-US" altLang="zh-CN" dirty="0"/>
              <a:t>~ </a:t>
            </a:r>
            <a:r>
              <a:rPr lang="en-US" altLang="zh-CN" dirty="0" err="1"/>
              <a:t>asansörü</a:t>
            </a:r>
            <a:r>
              <a:rPr lang="en-US" altLang="zh-CN" dirty="0"/>
              <a:t> </a:t>
            </a:r>
            <a:r>
              <a:rPr lang="zh-CN" altLang="zh-CN" dirty="0"/>
              <a:t>货运电梯 </a:t>
            </a:r>
            <a:r>
              <a:rPr lang="en-US" altLang="zh-CN" dirty="0"/>
              <a:t>~ </a:t>
            </a:r>
            <a:r>
              <a:rPr lang="en-US" altLang="zh-CN" dirty="0" err="1"/>
              <a:t>gemi</a:t>
            </a:r>
            <a:r>
              <a:rPr lang="en-US" altLang="zh-CN" dirty="0"/>
              <a:t> </a:t>
            </a:r>
            <a:r>
              <a:rPr lang="zh-CN" altLang="zh-CN" dirty="0"/>
              <a:t>货船 </a:t>
            </a:r>
            <a:r>
              <a:rPr lang="en-US" altLang="zh-CN" dirty="0"/>
              <a:t>~ </a:t>
            </a:r>
            <a:r>
              <a:rPr lang="en-US" altLang="zh-CN" dirty="0" err="1"/>
              <a:t>kapasitesi</a:t>
            </a:r>
            <a:r>
              <a:rPr lang="en-US" altLang="zh-CN" dirty="0"/>
              <a:t> </a:t>
            </a:r>
            <a:r>
              <a:rPr lang="zh-CN" altLang="zh-CN" dirty="0"/>
              <a:t>起重量，载重量；负荷量 </a:t>
            </a:r>
            <a:r>
              <a:rPr lang="en-US" altLang="zh-CN" dirty="0"/>
              <a:t>~ </a:t>
            </a:r>
            <a:r>
              <a:rPr lang="en-US" altLang="zh-CN" dirty="0" err="1"/>
              <a:t>katar</a:t>
            </a:r>
            <a:r>
              <a:rPr lang="zh-CN" altLang="zh-CN" dirty="0"/>
              <a:t>ı 一列货车 </a:t>
            </a:r>
            <a:r>
              <a:rPr lang="en-US" altLang="zh-CN" dirty="0"/>
              <a:t>~ </a:t>
            </a:r>
            <a:r>
              <a:rPr lang="en-US" altLang="zh-CN" dirty="0" err="1"/>
              <a:t>otomobili</a:t>
            </a:r>
            <a:r>
              <a:rPr lang="en-US" altLang="zh-CN" dirty="0"/>
              <a:t> </a:t>
            </a:r>
            <a:r>
              <a:rPr lang="tr-TR" altLang="zh-CN" dirty="0" smtClean="0"/>
              <a:t> </a:t>
            </a:r>
            <a:r>
              <a:rPr lang="zh-CN" altLang="zh-CN" dirty="0" smtClean="0"/>
              <a:t>载</a:t>
            </a:r>
            <a:r>
              <a:rPr lang="zh-CN" altLang="zh-CN" dirty="0"/>
              <a:t>重汽车，卡车 </a:t>
            </a:r>
            <a:r>
              <a:rPr lang="en-US" altLang="zh-CN" dirty="0"/>
              <a:t>~ </a:t>
            </a:r>
            <a:r>
              <a:rPr lang="en-US" altLang="zh-CN" dirty="0" err="1"/>
              <a:t>vagonu</a:t>
            </a:r>
            <a:r>
              <a:rPr lang="en-US" altLang="zh-CN" dirty="0"/>
              <a:t> </a:t>
            </a:r>
            <a:r>
              <a:rPr lang="zh-CN" altLang="zh-CN" dirty="0"/>
              <a:t>货车车厢</a:t>
            </a:r>
            <a:r>
              <a:rPr lang="en-US" altLang="zh-CN" dirty="0"/>
              <a:t> </a:t>
            </a:r>
            <a:r>
              <a:rPr lang="en-US" altLang="zh-CN" dirty="0" err="1"/>
              <a:t>bir</a:t>
            </a:r>
            <a:r>
              <a:rPr lang="en-US" altLang="zh-CN" dirty="0"/>
              <a:t> araba ~ü </a:t>
            </a:r>
            <a:r>
              <a:rPr lang="zh-CN" altLang="zh-CN" dirty="0"/>
              <a:t>一车货物 </a:t>
            </a:r>
            <a:r>
              <a:rPr lang="en-US" altLang="zh-CN" dirty="0" err="1"/>
              <a:t>bir</a:t>
            </a:r>
            <a:r>
              <a:rPr lang="en-US" altLang="zh-CN" dirty="0"/>
              <a:t> araba ~ü </a:t>
            </a:r>
            <a:r>
              <a:rPr lang="en-US" altLang="zh-CN" dirty="0" err="1"/>
              <a:t>odun</a:t>
            </a:r>
            <a:r>
              <a:rPr lang="en-US" altLang="zh-CN" dirty="0"/>
              <a:t> </a:t>
            </a:r>
            <a:r>
              <a:rPr lang="zh-CN" altLang="zh-CN" dirty="0"/>
              <a:t>一车柴火</a:t>
            </a:r>
            <a:r>
              <a:rPr lang="en-US" altLang="zh-CN" dirty="0"/>
              <a:t> </a:t>
            </a:r>
            <a:r>
              <a:rPr lang="en-US" altLang="zh-CN" b="1" dirty="0" err="1"/>
              <a:t>bir</a:t>
            </a:r>
            <a:r>
              <a:rPr lang="en-US" altLang="zh-CN" b="1" dirty="0"/>
              <a:t> </a:t>
            </a:r>
            <a:r>
              <a:rPr lang="en-US" altLang="zh-CN" b="1" dirty="0" err="1"/>
              <a:t>hayvan</a:t>
            </a:r>
            <a:r>
              <a:rPr lang="en-US" altLang="zh-CN" b="1" dirty="0"/>
              <a:t> ~ü </a:t>
            </a:r>
            <a:r>
              <a:rPr lang="zh-CN" altLang="zh-CN" b="1" dirty="0"/>
              <a:t>一只牲口能驮的货物量</a:t>
            </a:r>
            <a:r>
              <a:rPr lang="en-US" altLang="zh-CN" b="1" dirty="0"/>
              <a:t> </a:t>
            </a:r>
            <a:r>
              <a:rPr lang="en-US" altLang="zh-CN" dirty="0" err="1"/>
              <a:t>bomba</a:t>
            </a:r>
            <a:r>
              <a:rPr lang="en-US" altLang="zh-CN" dirty="0"/>
              <a:t> ~ü </a:t>
            </a:r>
            <a:r>
              <a:rPr lang="zh-CN" altLang="zh-CN" dirty="0"/>
              <a:t>载弹量</a:t>
            </a:r>
            <a:r>
              <a:rPr lang="en-US" altLang="zh-CN" dirty="0"/>
              <a:t> </a:t>
            </a:r>
            <a:r>
              <a:rPr lang="en-US" altLang="zh-CN" dirty="0" err="1"/>
              <a:t>kalbe</a:t>
            </a:r>
            <a:r>
              <a:rPr lang="en-US" altLang="zh-CN" dirty="0"/>
              <a:t> </a:t>
            </a:r>
            <a:r>
              <a:rPr lang="en-US" altLang="zh-CN" dirty="0" err="1"/>
              <a:t>fazla</a:t>
            </a:r>
            <a:r>
              <a:rPr lang="en-US" altLang="zh-CN" dirty="0"/>
              <a:t> ~ </a:t>
            </a:r>
            <a:r>
              <a:rPr lang="en-US" altLang="zh-CN" dirty="0" err="1"/>
              <a:t>yüklemek</a:t>
            </a:r>
            <a:r>
              <a:rPr lang="en-US" altLang="zh-CN" dirty="0"/>
              <a:t> </a:t>
            </a:r>
            <a:r>
              <a:rPr lang="zh-CN" altLang="zh-CN" dirty="0"/>
              <a:t>使心脏负担过重</a:t>
            </a:r>
            <a:r>
              <a:rPr lang="en-US" altLang="zh-CN" dirty="0"/>
              <a:t> </a:t>
            </a:r>
            <a:r>
              <a:rPr lang="en-US" altLang="zh-CN" dirty="0" err="1"/>
              <a:t>sabit</a:t>
            </a:r>
            <a:r>
              <a:rPr lang="en-US" altLang="zh-CN" dirty="0"/>
              <a:t> ~ </a:t>
            </a:r>
            <a:r>
              <a:rPr lang="zh-CN" altLang="zh-CN" dirty="0"/>
              <a:t>恒载；固定荷载</a:t>
            </a:r>
            <a:r>
              <a:rPr lang="en-US" altLang="zh-CN" dirty="0"/>
              <a:t> </a:t>
            </a:r>
            <a:r>
              <a:rPr lang="en-US" altLang="zh-CN" dirty="0" err="1"/>
              <a:t>salim</a:t>
            </a:r>
            <a:r>
              <a:rPr lang="en-US" altLang="zh-CN" dirty="0"/>
              <a:t> ~ </a:t>
            </a:r>
            <a:r>
              <a:rPr lang="zh-CN" altLang="zh-CN" dirty="0"/>
              <a:t>许可的荷载</a:t>
            </a:r>
            <a:r>
              <a:rPr lang="en-US" altLang="zh-CN" dirty="0"/>
              <a:t> </a:t>
            </a:r>
            <a:r>
              <a:rPr lang="en-US" altLang="zh-CN" dirty="0" err="1"/>
              <a:t>yürüyü</a:t>
            </a:r>
            <a:r>
              <a:rPr lang="zh-CN" altLang="zh-CN" dirty="0"/>
              <a:t>ş </a:t>
            </a:r>
            <a:r>
              <a:rPr lang="en-US" altLang="zh-CN" dirty="0"/>
              <a:t>~ü </a:t>
            </a:r>
            <a:r>
              <a:rPr lang="zh-CN" altLang="zh-CN" dirty="0"/>
              <a:t>行军装备</a:t>
            </a:r>
            <a:r>
              <a:rPr lang="en-US" altLang="zh-CN" dirty="0"/>
              <a:t> </a:t>
            </a:r>
            <a:r>
              <a:rPr lang="en-US" altLang="zh-CN" dirty="0" err="1"/>
              <a:t>Vapur</a:t>
            </a:r>
            <a:r>
              <a:rPr lang="en-US" altLang="zh-CN" dirty="0"/>
              <a:t> </a:t>
            </a:r>
            <a:r>
              <a:rPr lang="en-US" altLang="zh-CN" dirty="0" err="1"/>
              <a:t>yükünü</a:t>
            </a:r>
            <a:r>
              <a:rPr lang="en-US" altLang="zh-CN" dirty="0"/>
              <a:t> </a:t>
            </a:r>
            <a:r>
              <a:rPr lang="en-US" altLang="zh-CN" dirty="0" err="1"/>
              <a:t>bo</a:t>
            </a:r>
            <a:r>
              <a:rPr lang="zh-CN" altLang="zh-CN" dirty="0"/>
              <a:t>ş</a:t>
            </a:r>
            <a:r>
              <a:rPr lang="en-US" altLang="zh-CN" dirty="0" err="1"/>
              <a:t>altt</a:t>
            </a:r>
            <a:r>
              <a:rPr lang="zh-CN" altLang="zh-CN" dirty="0"/>
              <a:t>ı</a:t>
            </a:r>
            <a:r>
              <a:rPr lang="en-US" altLang="zh-CN" dirty="0"/>
              <a:t>. </a:t>
            </a:r>
            <a:r>
              <a:rPr lang="zh-CN" altLang="zh-CN" dirty="0"/>
              <a:t>轮船卸完了货。</a:t>
            </a:r>
            <a:r>
              <a:rPr lang="en-US" altLang="zh-CN" dirty="0">
                <a:sym typeface="Wingdings"/>
              </a:rPr>
              <a:t></a:t>
            </a:r>
            <a:r>
              <a:rPr lang="zh-CN" altLang="zh-CN" b="1" dirty="0"/>
              <a:t>负担，重担，重负</a:t>
            </a:r>
            <a:r>
              <a:rPr lang="zh-CN" altLang="zh-CN" dirty="0"/>
              <a:t>：</a:t>
            </a:r>
            <a:r>
              <a:rPr lang="en-US" altLang="zh-CN" dirty="0"/>
              <a:t>~ü </a:t>
            </a:r>
            <a:r>
              <a:rPr lang="en-US" altLang="zh-CN" dirty="0" err="1"/>
              <a:t>çok</a:t>
            </a:r>
            <a:r>
              <a:rPr lang="en-US" altLang="zh-CN" dirty="0"/>
              <a:t> </a:t>
            </a:r>
            <a:r>
              <a:rPr lang="zh-CN" altLang="zh-CN" dirty="0"/>
              <a:t>负担很重的</a:t>
            </a:r>
            <a:r>
              <a:rPr lang="en-US" altLang="zh-CN" dirty="0"/>
              <a:t> </a:t>
            </a:r>
            <a:r>
              <a:rPr lang="en-US" altLang="zh-CN" dirty="0" err="1"/>
              <a:t>Bütün</a:t>
            </a:r>
            <a:r>
              <a:rPr lang="en-US" altLang="zh-CN" dirty="0"/>
              <a:t> </a:t>
            </a:r>
            <a:r>
              <a:rPr lang="en-US" altLang="zh-CN" dirty="0" err="1"/>
              <a:t>evin</a:t>
            </a:r>
            <a:r>
              <a:rPr lang="en-US" altLang="zh-CN" dirty="0"/>
              <a:t> </a:t>
            </a:r>
            <a:r>
              <a:rPr lang="en-US" altLang="zh-CN" dirty="0" err="1"/>
              <a:t>yükü</a:t>
            </a:r>
            <a:r>
              <a:rPr lang="en-US" altLang="zh-CN" dirty="0"/>
              <a:t> </a:t>
            </a:r>
            <a:r>
              <a:rPr lang="en-US" altLang="zh-CN" dirty="0" err="1"/>
              <a:t>babam</a:t>
            </a:r>
            <a:r>
              <a:rPr lang="zh-CN" altLang="zh-CN" dirty="0"/>
              <a:t>ı</a:t>
            </a:r>
            <a:r>
              <a:rPr lang="en-US" altLang="zh-CN" dirty="0"/>
              <a:t>n </a:t>
            </a:r>
            <a:r>
              <a:rPr lang="en-US" altLang="zh-CN" dirty="0" err="1"/>
              <a:t>üzerinde</a:t>
            </a:r>
            <a:r>
              <a:rPr lang="en-US" altLang="zh-CN" dirty="0"/>
              <a:t>. </a:t>
            </a:r>
            <a:r>
              <a:rPr lang="zh-CN" altLang="zh-CN" dirty="0"/>
              <a:t>全家的重担都落在我父亲的肩上。</a:t>
            </a:r>
            <a:r>
              <a:rPr lang="en-US" altLang="zh-CN" dirty="0"/>
              <a:t>Ben </a:t>
            </a:r>
            <a:r>
              <a:rPr lang="en-US" altLang="zh-CN" dirty="0" err="1"/>
              <a:t>bu</a:t>
            </a:r>
            <a:r>
              <a:rPr lang="en-US" altLang="zh-CN" dirty="0"/>
              <a:t> </a:t>
            </a:r>
            <a:r>
              <a:rPr lang="en-US" altLang="zh-CN" dirty="0" err="1"/>
              <a:t>yükü</a:t>
            </a:r>
            <a:r>
              <a:rPr lang="en-US" altLang="zh-CN" dirty="0"/>
              <a:t> alt</a:t>
            </a:r>
            <a:r>
              <a:rPr lang="zh-CN" altLang="zh-CN" dirty="0"/>
              <a:t>ı</a:t>
            </a:r>
            <a:r>
              <a:rPr lang="en-US" altLang="zh-CN" dirty="0" err="1"/>
              <a:t>na</a:t>
            </a:r>
            <a:r>
              <a:rPr lang="en-US" altLang="zh-CN" dirty="0"/>
              <a:t> </a:t>
            </a:r>
            <a:r>
              <a:rPr lang="en-US" altLang="zh-CN" dirty="0" err="1"/>
              <a:t>giremem</a:t>
            </a:r>
            <a:r>
              <a:rPr lang="en-US" altLang="zh-CN" dirty="0"/>
              <a:t>. </a:t>
            </a:r>
            <a:r>
              <a:rPr lang="zh-CN" altLang="zh-CN" dirty="0"/>
              <a:t>我担不起这付重担。</a:t>
            </a:r>
            <a:r>
              <a:rPr lang="en-US" altLang="zh-CN" dirty="0"/>
              <a:t>Bu </a:t>
            </a:r>
            <a:r>
              <a:rPr lang="en-US" altLang="zh-CN" b="1" dirty="0" err="1"/>
              <a:t>yük</a:t>
            </a:r>
            <a:r>
              <a:rPr lang="en-US" altLang="zh-CN" dirty="0" err="1"/>
              <a:t>e</a:t>
            </a:r>
            <a:r>
              <a:rPr lang="en-US" altLang="zh-CN" dirty="0"/>
              <a:t> </a:t>
            </a:r>
            <a:r>
              <a:rPr lang="en-US" altLang="zh-CN" dirty="0" err="1"/>
              <a:t>herkes</a:t>
            </a:r>
            <a:r>
              <a:rPr lang="en-US" altLang="zh-CN" dirty="0"/>
              <a:t> </a:t>
            </a:r>
            <a:r>
              <a:rPr lang="en-US" altLang="zh-CN" dirty="0" err="1"/>
              <a:t>katlanamaz</a:t>
            </a:r>
            <a:r>
              <a:rPr lang="en-US" altLang="zh-CN" dirty="0"/>
              <a:t>. </a:t>
            </a:r>
            <a:r>
              <a:rPr lang="zh-CN" altLang="zh-CN" dirty="0"/>
              <a:t>不是每个人都能担起这付</a:t>
            </a:r>
            <a:r>
              <a:rPr lang="zh-CN" altLang="zh-CN" b="1" dirty="0"/>
              <a:t>重担</a:t>
            </a:r>
            <a:r>
              <a:rPr lang="zh-CN" altLang="zh-CN" dirty="0"/>
              <a:t>。</a:t>
            </a:r>
            <a:r>
              <a:rPr lang="en-US" altLang="zh-CN" dirty="0" err="1"/>
              <a:t>üstümden</a:t>
            </a:r>
            <a:r>
              <a:rPr lang="en-US" altLang="zh-CN" dirty="0"/>
              <a:t> </a:t>
            </a:r>
            <a:r>
              <a:rPr lang="en-US" altLang="zh-CN" dirty="0" err="1"/>
              <a:t>yük</a:t>
            </a:r>
            <a:r>
              <a:rPr lang="en-US" altLang="zh-CN" dirty="0"/>
              <a:t> </a:t>
            </a:r>
            <a:r>
              <a:rPr lang="en-US" altLang="zh-CN" dirty="0" err="1"/>
              <a:t>gitti</a:t>
            </a:r>
            <a:r>
              <a:rPr lang="en-US" altLang="zh-CN" dirty="0"/>
              <a:t>. </a:t>
            </a:r>
            <a:r>
              <a:rPr lang="zh-CN" altLang="zh-CN" dirty="0"/>
              <a:t>我没有负担了。</a:t>
            </a:r>
            <a:r>
              <a:rPr lang="en-US" altLang="zh-CN" dirty="0">
                <a:sym typeface="Wingdings"/>
              </a:rPr>
              <a:t></a:t>
            </a:r>
            <a:r>
              <a:rPr lang="zh-CN" altLang="zh-CN" dirty="0"/>
              <a:t>放被褥和衣服的橱子。</a:t>
            </a:r>
            <a:r>
              <a:rPr lang="en-US" altLang="zh-CN" dirty="0">
                <a:sym typeface="Wingdings"/>
              </a:rPr>
              <a:t></a:t>
            </a:r>
            <a:r>
              <a:rPr lang="zh-CN" altLang="zh-CN" dirty="0"/>
              <a:t>〈电〉放电：</a:t>
            </a:r>
            <a:r>
              <a:rPr lang="en-US" altLang="zh-CN" dirty="0" err="1"/>
              <a:t>müspet</a:t>
            </a:r>
            <a:r>
              <a:rPr lang="en-US" altLang="zh-CN" dirty="0"/>
              <a:t> </a:t>
            </a:r>
            <a:r>
              <a:rPr lang="en-US" altLang="zh-CN" dirty="0" err="1"/>
              <a:t>elektrik</a:t>
            </a:r>
            <a:r>
              <a:rPr lang="en-US" altLang="zh-CN" dirty="0"/>
              <a:t> ~ü </a:t>
            </a:r>
            <a:r>
              <a:rPr lang="zh-CN" altLang="zh-CN" dirty="0"/>
              <a:t>正电荷 ◇</a:t>
            </a:r>
            <a:r>
              <a:rPr lang="en-US" altLang="zh-CN" b="1" dirty="0"/>
              <a:t>~ </a:t>
            </a:r>
            <a:r>
              <a:rPr lang="en-US" altLang="zh-CN" b="1" dirty="0" err="1"/>
              <a:t>beygiri</a:t>
            </a:r>
            <a:r>
              <a:rPr lang="en-US" altLang="zh-CN" dirty="0"/>
              <a:t> </a:t>
            </a:r>
            <a:r>
              <a:rPr lang="en-US" altLang="zh-CN" dirty="0">
                <a:sym typeface="Wingdings"/>
              </a:rPr>
              <a:t></a:t>
            </a:r>
            <a:r>
              <a:rPr lang="zh-CN" altLang="zh-CN" b="1" dirty="0"/>
              <a:t>驮载马 </a:t>
            </a:r>
            <a:r>
              <a:rPr lang="en-US" altLang="zh-CN" b="1" dirty="0">
                <a:sym typeface="Wingdings"/>
              </a:rPr>
              <a:t></a:t>
            </a:r>
            <a:r>
              <a:rPr lang="zh-CN" altLang="zh-CN" b="1" dirty="0"/>
              <a:t>拉大车的马，运货的马</a:t>
            </a:r>
            <a:r>
              <a:rPr lang="zh-CN" altLang="zh-CN" dirty="0"/>
              <a:t> </a:t>
            </a:r>
            <a:r>
              <a:rPr lang="tr-TR" altLang="zh-CN" dirty="0" smtClean="0"/>
              <a:t> </a:t>
            </a:r>
            <a:r>
              <a:rPr lang="en-US" altLang="zh-CN" b="1" dirty="0" smtClean="0"/>
              <a:t>~</a:t>
            </a:r>
            <a:r>
              <a:rPr lang="en-US" altLang="zh-CN" dirty="0" smtClean="0"/>
              <a:t> </a:t>
            </a:r>
            <a:r>
              <a:rPr lang="en-US" altLang="zh-CN" dirty="0" err="1"/>
              <a:t>vurmak</a:t>
            </a:r>
            <a:r>
              <a:rPr lang="en-US" altLang="zh-CN" dirty="0"/>
              <a:t> </a:t>
            </a:r>
            <a:r>
              <a:rPr lang="zh-CN" altLang="zh-CN" dirty="0"/>
              <a:t>装驮子，把…驮在</a:t>
            </a:r>
            <a:r>
              <a:rPr lang="en-US" altLang="zh-CN" dirty="0"/>
              <a:t>(</a:t>
            </a:r>
            <a:r>
              <a:rPr lang="zh-CN" altLang="zh-CN" dirty="0"/>
              <a:t>牲口</a:t>
            </a:r>
            <a:r>
              <a:rPr lang="en-US" altLang="zh-CN" dirty="0"/>
              <a:t>)</a:t>
            </a:r>
            <a:r>
              <a:rPr lang="zh-CN" altLang="zh-CN" dirty="0"/>
              <a:t>身上 </a:t>
            </a:r>
            <a:r>
              <a:rPr lang="en-US" altLang="zh-CN" dirty="0"/>
              <a:t>~ü </a:t>
            </a:r>
            <a:r>
              <a:rPr lang="en-US" altLang="zh-CN" dirty="0" err="1"/>
              <a:t>hafiflemek</a:t>
            </a:r>
            <a:r>
              <a:rPr lang="en-US" altLang="zh-CN" dirty="0"/>
              <a:t> </a:t>
            </a:r>
            <a:r>
              <a:rPr lang="zh-CN" altLang="zh-CN" dirty="0"/>
              <a:t>负担变轻，负担减轻 </a:t>
            </a:r>
            <a:r>
              <a:rPr lang="en-US" altLang="zh-CN" b="1" dirty="0"/>
              <a:t>~</a:t>
            </a:r>
            <a:r>
              <a:rPr lang="en-US" altLang="zh-CN" b="1" dirty="0" err="1"/>
              <a:t>ünü</a:t>
            </a:r>
            <a:r>
              <a:rPr lang="en-US" altLang="zh-CN" b="1" dirty="0"/>
              <a:t> </a:t>
            </a:r>
            <a:r>
              <a:rPr lang="en-US" altLang="zh-CN" b="1" dirty="0" err="1"/>
              <a:t>almak</a:t>
            </a:r>
            <a:r>
              <a:rPr lang="en-US" altLang="zh-CN" dirty="0"/>
              <a:t> </a:t>
            </a:r>
            <a:r>
              <a:rPr lang="zh-CN" altLang="zh-CN" dirty="0"/>
              <a:t>能拿走多少就拿走多少 </a:t>
            </a:r>
            <a:r>
              <a:rPr lang="en-US" altLang="zh-CN" b="1" dirty="0" err="1"/>
              <a:t>Yükte</a:t>
            </a:r>
            <a:r>
              <a:rPr lang="en-US" altLang="zh-CN" b="1" dirty="0"/>
              <a:t> </a:t>
            </a:r>
            <a:r>
              <a:rPr lang="en-US" altLang="zh-CN" b="1" dirty="0" err="1"/>
              <a:t>hafif</a:t>
            </a:r>
            <a:r>
              <a:rPr lang="en-US" altLang="zh-CN" b="1" dirty="0"/>
              <a:t> </a:t>
            </a:r>
            <a:r>
              <a:rPr lang="en-US" altLang="zh-CN" b="1" dirty="0" err="1"/>
              <a:t>pahada</a:t>
            </a:r>
            <a:r>
              <a:rPr lang="en-US" altLang="zh-CN" b="1" dirty="0"/>
              <a:t> a</a:t>
            </a:r>
            <a:r>
              <a:rPr lang="zh-CN" altLang="zh-CN" b="1" dirty="0"/>
              <a:t>ğı</a:t>
            </a:r>
            <a:r>
              <a:rPr lang="en-US" altLang="zh-CN" b="1" dirty="0"/>
              <a:t>r.</a:t>
            </a:r>
            <a:r>
              <a:rPr lang="zh-CN" altLang="zh-CN" b="1" dirty="0"/>
              <a:t>【</a:t>
            </a:r>
            <a:r>
              <a:rPr lang="zh-CN" altLang="zh-CN" dirty="0"/>
              <a:t>俗】东西小，价值高。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71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 smtClean="0"/>
              <a:t>---</a:t>
            </a:r>
            <a:r>
              <a:rPr lang="zh-CN" altLang="en-US" sz="1800" dirty="0" smtClean="0"/>
              <a:t> 假如我</a:t>
            </a:r>
            <a:r>
              <a:rPr lang="zh-CN" altLang="en-US" sz="1800" dirty="0"/>
              <a:t>们</a:t>
            </a:r>
            <a:r>
              <a:rPr lang="zh-CN" altLang="en-US" sz="1800" dirty="0" smtClean="0"/>
              <a:t>把</a:t>
            </a:r>
            <a:r>
              <a:rPr lang="en-US" altLang="zh-CN" sz="1800" dirty="0" smtClean="0"/>
              <a:t>`</a:t>
            </a:r>
            <a:r>
              <a:rPr lang="zh-CN" altLang="en-US" sz="1800" dirty="0" smtClean="0"/>
              <a:t>斛</a:t>
            </a:r>
            <a:r>
              <a:rPr lang="en-US" altLang="zh-CN" sz="1800" dirty="0" smtClean="0"/>
              <a:t>`</a:t>
            </a:r>
            <a:r>
              <a:rPr lang="zh-CN" altLang="en-US" sz="1800" dirty="0" smtClean="0"/>
              <a:t>与 </a:t>
            </a:r>
            <a:r>
              <a:rPr lang="en-US" altLang="zh-CN" sz="1800" dirty="0" smtClean="0"/>
              <a:t>`</a:t>
            </a:r>
            <a:r>
              <a:rPr lang="zh-CN" altLang="en-US" sz="1800" dirty="0" smtClean="0"/>
              <a:t>律</a:t>
            </a:r>
            <a:r>
              <a:rPr lang="en-US" altLang="zh-CN" sz="1800" dirty="0" smtClean="0"/>
              <a:t>`</a:t>
            </a:r>
            <a:r>
              <a:rPr lang="zh-CN" altLang="en-US" sz="1800" dirty="0"/>
              <a:t>的中原音韵</a:t>
            </a:r>
            <a:r>
              <a:rPr lang="zh-CN" altLang="en-US" sz="1800" dirty="0" smtClean="0"/>
              <a:t>加在一起就会有；</a:t>
            </a:r>
            <a:r>
              <a:rPr lang="en-US" altLang="zh-CN" sz="1800" b="1" dirty="0" err="1"/>
              <a:t>ɣuk</a:t>
            </a:r>
            <a:r>
              <a:rPr lang="tr-TR" altLang="zh-CN" sz="1800" b="1" dirty="0" smtClean="0"/>
              <a:t>+l</a:t>
            </a:r>
            <a:r>
              <a:rPr lang="en-US" altLang="zh-CN" sz="1800" b="1" dirty="0" err="1" smtClean="0"/>
              <a:t>iu</a:t>
            </a:r>
            <a:r>
              <a:rPr lang="tr-TR" altLang="zh-CN" sz="1800" b="1" dirty="0" smtClean="0"/>
              <a:t> –</a:t>
            </a:r>
            <a:r>
              <a:rPr lang="en-US" altLang="zh-CN" sz="1800" b="1" dirty="0" smtClean="0"/>
              <a:t>---</a:t>
            </a:r>
            <a:r>
              <a:rPr lang="tr-TR" altLang="zh-CN" sz="1800" b="1" dirty="0" smtClean="0"/>
              <a:t> yük-lü</a:t>
            </a:r>
            <a:r>
              <a:rPr lang="en-US" altLang="zh-CN" sz="1800" dirty="0" smtClean="0"/>
              <a:t/>
            </a:r>
            <a:br>
              <a:rPr lang="en-US" altLang="zh-CN" sz="1800" dirty="0" smtClean="0"/>
            </a:br>
            <a:r>
              <a:rPr lang="zh-CN" altLang="en-US" sz="1800" dirty="0"/>
              <a:t>那</a:t>
            </a:r>
            <a:r>
              <a:rPr lang="zh-CN" altLang="en-US" sz="1800" dirty="0" smtClean="0"/>
              <a:t>么现</a:t>
            </a:r>
            <a:r>
              <a:rPr lang="zh-CN" altLang="en-US" sz="1800" dirty="0"/>
              <a:t>代土耳其语</a:t>
            </a:r>
            <a:r>
              <a:rPr lang="zh-CN" altLang="en-US" sz="1800" dirty="0" smtClean="0"/>
              <a:t>里与其词根具有密切关系的含义：</a:t>
            </a:r>
            <a:endParaRPr lang="zh-CN" alt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tr-TR" altLang="zh-CN" sz="2000" b="1" dirty="0" smtClean="0"/>
          </a:p>
          <a:p>
            <a:pPr>
              <a:lnSpc>
                <a:spcPct val="150000"/>
              </a:lnSpc>
            </a:pPr>
            <a:r>
              <a:rPr lang="tr-TR" altLang="zh-CN" sz="2000" b="1" dirty="0" smtClean="0"/>
              <a:t>yüklü </a:t>
            </a:r>
            <a:r>
              <a:rPr lang="en-US" altLang="zh-CN" sz="2000" i="1" dirty="0"/>
              <a:t>s. </a:t>
            </a:r>
            <a:r>
              <a:rPr lang="en-US" altLang="zh-CN" sz="2000" dirty="0">
                <a:sym typeface="Wingdings"/>
              </a:rPr>
              <a:t></a:t>
            </a:r>
            <a:r>
              <a:rPr lang="zh-CN" altLang="zh-CN" sz="2000" dirty="0"/>
              <a:t>装载的，负载的，负荷的；已装货的，已装载的，装有货物的；已装驮好的：</a:t>
            </a:r>
            <a:r>
              <a:rPr lang="en-US" altLang="zh-CN" sz="2000" dirty="0"/>
              <a:t>~ </a:t>
            </a:r>
            <a:r>
              <a:rPr lang="en-US" altLang="zh-CN" sz="2000" dirty="0" err="1"/>
              <a:t>vagon</a:t>
            </a:r>
            <a:r>
              <a:rPr lang="en-US" altLang="zh-CN" sz="2000" dirty="0"/>
              <a:t> </a:t>
            </a:r>
            <a:r>
              <a:rPr lang="zh-CN" altLang="zh-CN" sz="2000" dirty="0"/>
              <a:t>负载的车厢，已装好货的车皮</a:t>
            </a:r>
            <a:r>
              <a:rPr lang="en-US" altLang="zh-CN" sz="2000" dirty="0"/>
              <a:t> </a:t>
            </a:r>
            <a:r>
              <a:rPr lang="en-US" altLang="zh-CN" sz="2000" dirty="0" err="1"/>
              <a:t>kömür</a:t>
            </a:r>
            <a:r>
              <a:rPr lang="en-US" altLang="zh-CN" sz="2000" dirty="0"/>
              <a:t> ~ </a:t>
            </a:r>
            <a:r>
              <a:rPr lang="en-US" altLang="zh-CN" sz="2000" dirty="0" err="1"/>
              <a:t>bir</a:t>
            </a:r>
            <a:r>
              <a:rPr lang="en-US" altLang="zh-CN" sz="2000" dirty="0"/>
              <a:t> araba </a:t>
            </a:r>
            <a:r>
              <a:rPr lang="zh-CN" altLang="zh-CN" sz="2000" dirty="0"/>
              <a:t>装好煤的汽车 </a:t>
            </a:r>
            <a:r>
              <a:rPr lang="en-US" altLang="zh-CN" sz="2000" dirty="0">
                <a:sym typeface="Wingdings"/>
              </a:rPr>
              <a:t></a:t>
            </a:r>
            <a:r>
              <a:rPr lang="zh-CN" altLang="zh-CN" sz="2000" dirty="0"/>
              <a:t>忙的，事多的，没空的，没有功夫的；负担过重的</a:t>
            </a:r>
            <a:r>
              <a:rPr lang="zh-CN" altLang="zh-CN" sz="2000" dirty="0" smtClean="0"/>
              <a:t>：</a:t>
            </a:r>
            <a:r>
              <a:rPr lang="en-US" altLang="zh-CN" sz="2000" dirty="0" smtClean="0">
                <a:sym typeface="Wingdings"/>
              </a:rPr>
              <a:t></a:t>
            </a:r>
            <a:r>
              <a:rPr lang="zh-CN" altLang="zh-CN" sz="2000" dirty="0"/>
              <a:t>值钱的，价格高的，贵重的 </a:t>
            </a:r>
            <a:r>
              <a:rPr lang="en-US" altLang="zh-CN" sz="2000" dirty="0">
                <a:sym typeface="Wingdings"/>
              </a:rPr>
              <a:t></a:t>
            </a:r>
            <a:r>
              <a:rPr lang="zh-CN" altLang="zh-CN" sz="2000" dirty="0"/>
              <a:t>【俗】怀孕的，怀胎的，受孕的：</a:t>
            </a:r>
            <a:r>
              <a:rPr lang="en-US" altLang="zh-CN" sz="2000" dirty="0"/>
              <a:t>~ </a:t>
            </a:r>
            <a:r>
              <a:rPr lang="en-US" altLang="zh-CN" sz="2000" dirty="0" err="1"/>
              <a:t>kad</a:t>
            </a:r>
            <a:r>
              <a:rPr lang="zh-CN" altLang="zh-CN" sz="2000" dirty="0"/>
              <a:t>ı</a:t>
            </a:r>
            <a:r>
              <a:rPr lang="en-US" altLang="zh-CN" sz="2000" dirty="0"/>
              <a:t>n </a:t>
            </a:r>
            <a:r>
              <a:rPr lang="zh-CN" altLang="zh-CN" sz="2000" dirty="0"/>
              <a:t>孕妇，妊妇 </a:t>
            </a:r>
            <a:r>
              <a:rPr lang="zh-CN" altLang="en-US" sz="2000" dirty="0" smtClean="0"/>
              <a:t>。。。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093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tr-TR" altLang="zh-CN" sz="2000" b="1" dirty="0" smtClean="0"/>
              <a:t>* </a:t>
            </a:r>
            <a:r>
              <a:rPr lang="zh-CN" altLang="en-US" sz="2000" dirty="0" smtClean="0"/>
              <a:t>但我认为、</a:t>
            </a:r>
            <a:r>
              <a:rPr lang="en-US" altLang="zh-CN" sz="2000" dirty="0" smtClean="0"/>
              <a:t>`</a:t>
            </a:r>
            <a:r>
              <a:rPr lang="zh-CN" altLang="en-US" sz="2000" dirty="0" smtClean="0"/>
              <a:t>律</a:t>
            </a:r>
            <a:r>
              <a:rPr lang="en-US" altLang="zh-CN" sz="2000" dirty="0" smtClean="0"/>
              <a:t>`</a:t>
            </a:r>
            <a:r>
              <a:rPr lang="zh-CN" altLang="en-US" sz="2000" dirty="0" smtClean="0"/>
              <a:t>会替代为 </a:t>
            </a:r>
            <a:r>
              <a:rPr lang="en-US" altLang="zh-CN" sz="2000" dirty="0" smtClean="0"/>
              <a:t>`</a:t>
            </a:r>
            <a:r>
              <a:rPr lang="tr-TR" altLang="zh-CN" sz="2000" b="1" dirty="0" smtClean="0"/>
              <a:t>rük</a:t>
            </a:r>
            <a:r>
              <a:rPr lang="en-US" altLang="zh-CN" sz="2000" dirty="0" smtClean="0"/>
              <a:t>`</a:t>
            </a:r>
            <a:r>
              <a:rPr lang="zh-CN" altLang="en-US" sz="2000" dirty="0" smtClean="0"/>
              <a:t>的音节</a:t>
            </a:r>
            <a:r>
              <a:rPr lang="tr-TR" altLang="zh-CN" sz="2000" dirty="0" smtClean="0"/>
              <a:t>. 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tr-TR" altLang="zh-CN" sz="2000" b="1" dirty="0" smtClean="0"/>
              <a:t>*</a:t>
            </a:r>
            <a:r>
              <a:rPr lang="zh-CN" altLang="en-US" sz="2000" b="1" dirty="0" smtClean="0"/>
              <a:t> </a:t>
            </a:r>
            <a:r>
              <a:rPr lang="zh-CN" altLang="en-US" sz="2000" dirty="0" smtClean="0"/>
              <a:t>若是这样、</a:t>
            </a:r>
            <a:r>
              <a:rPr lang="en-US" altLang="zh-CN" sz="2000" dirty="0" smtClean="0"/>
              <a:t>`</a:t>
            </a:r>
            <a:r>
              <a:rPr lang="zh-CN" altLang="en-US" sz="2000" dirty="0" smtClean="0"/>
              <a:t>斛律</a:t>
            </a:r>
            <a:r>
              <a:rPr lang="en-US" altLang="zh-CN" sz="2000" dirty="0" smtClean="0"/>
              <a:t>`</a:t>
            </a:r>
            <a:r>
              <a:rPr lang="zh-CN" altLang="en-US" sz="2000" dirty="0" smtClean="0"/>
              <a:t>就会有更可靠的一个解释：</a:t>
            </a:r>
            <a:endParaRPr lang="zh-CN" alt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y</a:t>
            </a:r>
            <a:r>
              <a:rPr lang="tr-TR" altLang="zh-CN" sz="2000" b="1" dirty="0" smtClean="0"/>
              <a:t>üğrük</a:t>
            </a:r>
            <a:r>
              <a:rPr lang="zh-CN" altLang="en-US" sz="2000" b="1" dirty="0" smtClean="0"/>
              <a:t> </a:t>
            </a:r>
            <a:r>
              <a:rPr lang="tr-TR" altLang="zh-CN" sz="2000" b="1" dirty="0"/>
              <a:t>(</a:t>
            </a:r>
            <a:r>
              <a:rPr lang="zh-CN" altLang="en-US" sz="2000" b="1" dirty="0" smtClean="0"/>
              <a:t>或</a:t>
            </a:r>
            <a:r>
              <a:rPr lang="tr-TR" altLang="zh-CN" sz="2000" b="1" dirty="0" smtClean="0"/>
              <a:t> yügrük) </a:t>
            </a:r>
            <a:r>
              <a:rPr lang="en-US" altLang="zh-CN" sz="2000" i="1" dirty="0" smtClean="0"/>
              <a:t>s</a:t>
            </a:r>
            <a:r>
              <a:rPr lang="en-US" altLang="zh-CN" sz="2000" i="1" dirty="0"/>
              <a:t>.</a:t>
            </a:r>
            <a:r>
              <a:rPr lang="en-US" altLang="zh-CN" sz="2000" dirty="0"/>
              <a:t> </a:t>
            </a:r>
            <a:r>
              <a:rPr lang="en-US" altLang="zh-CN" sz="2000" dirty="0">
                <a:sym typeface="Wingdings"/>
              </a:rPr>
              <a:t></a:t>
            </a:r>
            <a:r>
              <a:rPr lang="zh-CN" altLang="zh-CN" sz="2000" dirty="0"/>
              <a:t>走得很好的，跑得好的 </a:t>
            </a:r>
            <a:r>
              <a:rPr lang="en-US" altLang="zh-CN" sz="2000" dirty="0">
                <a:sym typeface="Wingdings"/>
              </a:rPr>
              <a:t></a:t>
            </a:r>
            <a:r>
              <a:rPr lang="zh-CN" altLang="zh-CN" sz="2000" dirty="0"/>
              <a:t>勤劳的，勤奋的 </a:t>
            </a:r>
            <a:r>
              <a:rPr lang="en-US" altLang="zh-CN" sz="2000" dirty="0">
                <a:sym typeface="Wingdings"/>
              </a:rPr>
              <a:t></a:t>
            </a:r>
            <a:r>
              <a:rPr lang="zh-CN" altLang="zh-CN" sz="2000" dirty="0"/>
              <a:t>强壮有力的，健壮的</a:t>
            </a:r>
            <a:r>
              <a:rPr lang="zh-CN" altLang="zh-CN" sz="2000" i="1" dirty="0"/>
              <a:t> </a:t>
            </a:r>
            <a:r>
              <a:rPr lang="tr-TR" altLang="zh-CN" sz="2000" i="1" dirty="0" smtClean="0"/>
              <a:t>.</a:t>
            </a:r>
            <a:r>
              <a:rPr lang="zh-CN" altLang="en-US" sz="2000" i="1" dirty="0" smtClean="0"/>
              <a:t> </a:t>
            </a:r>
            <a:endParaRPr lang="zh-CN" altLang="zh-CN" sz="2000" dirty="0"/>
          </a:p>
          <a:p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10600" cy="484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2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10" y="5029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1400" dirty="0" smtClean="0"/>
              <a:t>Rudi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Paul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Linder</a:t>
            </a:r>
            <a:r>
              <a:rPr lang="zh-CN" altLang="en-US" sz="1400" dirty="0" smtClean="0"/>
              <a:t>：</a:t>
            </a:r>
            <a:r>
              <a:rPr lang="en-US" altLang="zh-CN" sz="1400" dirty="0" smtClean="0"/>
              <a:t>What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Was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A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Nomadic Tribe? </a:t>
            </a:r>
            <a:endParaRPr lang="zh-CN" altLang="en-US" sz="14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85800"/>
            <a:ext cx="858661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3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1800" b="1" dirty="0">
                <a:hlinkClick r:id="rId2" tooltip="開啟書籤管理"/>
              </a:rPr>
              <a:t>魏書／列傳　</a:t>
            </a:r>
            <a:r>
              <a:rPr lang="zh-TW" altLang="en-US" sz="1800" b="1" dirty="0" smtClean="0">
                <a:hlinkClick r:id="rId2" tooltip="開啟書籤管理"/>
              </a:rPr>
              <a:t>卷</a:t>
            </a:r>
            <a:r>
              <a:rPr lang="zh-TW" altLang="en-US" sz="1800" b="1" dirty="0">
                <a:hlinkClick r:id="rId2" tooltip="開啟書籤管理"/>
              </a:rPr>
              <a:t>一百三　列傳第九十一／高車</a:t>
            </a:r>
            <a:r>
              <a:rPr lang="en-US" altLang="zh-TW" sz="1800" b="1" dirty="0">
                <a:hlinkClick r:id="rId2" tooltip="開啟書籤管理"/>
              </a:rPr>
              <a:t>(P.2307</a:t>
            </a:r>
            <a:r>
              <a:rPr lang="en-US" altLang="zh-TW" sz="1800" b="1" dirty="0" smtClean="0">
                <a:hlinkClick r:id="rId2" tooltip="開啟書籤管理"/>
              </a:rPr>
              <a:t>)</a:t>
            </a:r>
            <a:endParaRPr lang="zh-CN" alt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altLang="zh-TW" sz="2000" dirty="0" smtClean="0"/>
          </a:p>
          <a:p>
            <a:pPr>
              <a:lnSpc>
                <a:spcPct val="200000"/>
              </a:lnSpc>
            </a:pPr>
            <a:r>
              <a:rPr lang="zh-TW" altLang="en-US" sz="2000" dirty="0" smtClean="0"/>
              <a:t>高</a:t>
            </a:r>
            <a:r>
              <a:rPr lang="zh-TW" altLang="en-US" sz="2000" dirty="0"/>
              <a:t>車，蓋古赤狄之餘種也，初號為狄歷，北方以為勑勒，諸夏以為高車、丁零。其語略與匈奴同而時有小異，或云其先匈奴之甥也。其種有狄氏、袁紇氏</a:t>
            </a:r>
            <a:r>
              <a:rPr lang="zh-TW" altLang="en-US" sz="2000" dirty="0" smtClean="0"/>
              <a:t>、</a:t>
            </a:r>
            <a:r>
              <a:rPr lang="zh-TW" altLang="en-US" sz="2000" b="1" dirty="0" smtClean="0"/>
              <a:t>斛律氏</a:t>
            </a:r>
            <a:r>
              <a:rPr lang="zh-TW" altLang="en-US" sz="2000" dirty="0" smtClean="0"/>
              <a:t>、</a:t>
            </a:r>
            <a:r>
              <a:rPr lang="zh-TW" altLang="en-US" sz="2000" dirty="0"/>
              <a:t>解批氏、護骨氏、異奇斤氏。俗云匈奴單于生二</a:t>
            </a:r>
            <a:r>
              <a:rPr lang="zh-TW" altLang="en-US" sz="2000" dirty="0" smtClean="0"/>
              <a:t>女</a:t>
            </a:r>
            <a:r>
              <a:rPr lang="zh-CN" altLang="en-US" sz="2000" dirty="0" smtClean="0"/>
              <a:t>。。。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750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066800"/>
            <a:ext cx="908069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到底</a:t>
            </a:r>
            <a:r>
              <a:rPr lang="zh-CN" altLang="en-US" sz="2000" dirty="0" smtClean="0"/>
              <a:t>尤鲁克人</a:t>
            </a:r>
            <a:r>
              <a:rPr lang="tr-TR" altLang="zh-CN" sz="2000" dirty="0" smtClean="0"/>
              <a:t>(YÖRÜK)</a:t>
            </a:r>
            <a:r>
              <a:rPr lang="zh-CN" altLang="en-US" sz="2000" dirty="0" smtClean="0"/>
              <a:t>是谁？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697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1600" dirty="0" smtClean="0"/>
              <a:t>关于</a:t>
            </a:r>
            <a:r>
              <a:rPr lang="en-US" altLang="zh-CN" sz="1600" dirty="0" smtClean="0"/>
              <a:t>`</a:t>
            </a:r>
            <a:r>
              <a:rPr lang="zh-CN" altLang="en-US" sz="1600" dirty="0" smtClean="0"/>
              <a:t>尤鲁克人</a:t>
            </a:r>
            <a:r>
              <a:rPr lang="tr-TR" altLang="zh-CN" sz="1600" dirty="0" smtClean="0"/>
              <a:t>(YÖRÜK)</a:t>
            </a:r>
            <a:r>
              <a:rPr lang="zh-CN" altLang="en-US" sz="1600" dirty="0" smtClean="0"/>
              <a:t>的由来问题上看起来只有一位语言学家意识到</a:t>
            </a:r>
            <a:r>
              <a:rPr lang="tr-TR" altLang="zh-CN" sz="1600" dirty="0" smtClean="0"/>
              <a:t> </a:t>
            </a:r>
            <a:r>
              <a:rPr lang="tr-TR" altLang="zh-CN" sz="1600" b="1" dirty="0" smtClean="0"/>
              <a:t>YÖRÜK </a:t>
            </a:r>
            <a:r>
              <a:rPr lang="zh-CN" altLang="en-US" sz="1600" dirty="0" smtClean="0"/>
              <a:t>和</a:t>
            </a:r>
            <a:r>
              <a:rPr lang="tr-TR" altLang="zh-CN" sz="1600" dirty="0" smtClean="0"/>
              <a:t> </a:t>
            </a:r>
            <a:r>
              <a:rPr lang="tr-TR" altLang="zh-CN" sz="1600" b="1" dirty="0" smtClean="0"/>
              <a:t>YÜGRÜK </a:t>
            </a:r>
            <a:r>
              <a:rPr lang="zh-CN" altLang="en-US" sz="1600" dirty="0" smtClean="0"/>
              <a:t>之间的的关系。</a:t>
            </a:r>
            <a:endParaRPr lang="zh-CN" altLang="en-US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88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 smtClean="0"/>
              <a:t>尤鲁克人</a:t>
            </a:r>
            <a:r>
              <a:rPr lang="tr-TR" altLang="zh-CN" sz="2400" dirty="0" smtClean="0"/>
              <a:t>YÖRÜK</a:t>
            </a:r>
            <a:r>
              <a:rPr lang="zh-CN" altLang="en-US" sz="2400" dirty="0" smtClean="0"/>
              <a:t>（斛律氏</a:t>
            </a:r>
            <a:r>
              <a:rPr lang="tr-TR" altLang="zh-CN" sz="2400" dirty="0" smtClean="0"/>
              <a:t>?</a:t>
            </a:r>
            <a:r>
              <a:rPr lang="zh-CN" altLang="en-US" sz="2400" dirty="0" smtClean="0"/>
              <a:t>）</a:t>
            </a:r>
            <a:endParaRPr lang="zh-CN" altLang="en-US" sz="2400" dirty="0"/>
          </a:p>
        </p:txBody>
      </p:sp>
      <p:pic>
        <p:nvPicPr>
          <p:cNvPr id="12290" name="Picture 2" descr="http://www.honamliyorukleri.com/wp-content/uploads/2013/04/f56_yoruk_kat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371599"/>
            <a:ext cx="8683626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4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 descr="C:\Users\HP USER\Desktop\YORUKLER\1-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2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Picture 2" descr="http://img.webme.com/pic/b/bakraz/7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00024"/>
            <a:ext cx="9086850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/>
          </a:bodyPr>
          <a:lstStyle/>
          <a:p>
            <a:r>
              <a:rPr lang="zh-CN" altLang="en-US" sz="1800" dirty="0" smtClean="0"/>
              <a:t>尤鲁克人日常生活</a:t>
            </a:r>
            <a:endParaRPr lang="zh-CN" altLang="en-US" sz="1800" dirty="0"/>
          </a:p>
        </p:txBody>
      </p:sp>
      <p:pic>
        <p:nvPicPr>
          <p:cNvPr id="14338" name="Picture 2" descr="http://obadokumacilik.com/style/images/Urunler/yorukcadiri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" y="1066800"/>
            <a:ext cx="8759825" cy="567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3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4338" name="Picture 2" descr="C:\Users\HP USER\Desktop\YORUKLER\1-IMG_6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899"/>
            <a:ext cx="9144000" cy="514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60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CN" altLang="en-US" sz="2400" dirty="0"/>
          </a:p>
        </p:txBody>
      </p:sp>
      <p:pic>
        <p:nvPicPr>
          <p:cNvPr id="15362" name="Picture 2" descr="C:\Users\HP USER\Desktop\YORUKLER\1-IMG_6598nm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460"/>
            <a:ext cx="9144000" cy="571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5638800"/>
            <a:ext cx="8229600" cy="1219200"/>
          </a:xfrm>
        </p:spPr>
        <p:txBody>
          <a:bodyPr>
            <a:normAutofit/>
          </a:bodyPr>
          <a:lstStyle/>
          <a:p>
            <a:r>
              <a:rPr lang="zh-CN" altLang="en-US" sz="1600" dirty="0" smtClean="0"/>
              <a:t>奥斯曼时代最早的记载 （牧民定居数字）</a:t>
            </a:r>
            <a:r>
              <a:rPr lang="en-US" altLang="zh-CN" sz="1100" dirty="0" smtClean="0"/>
              <a:t/>
            </a:r>
            <a:br>
              <a:rPr lang="en-US" altLang="zh-CN" sz="1100" dirty="0" smtClean="0"/>
            </a:br>
            <a:r>
              <a:rPr lang="en-US" altLang="zh-CN" sz="1100" dirty="0" smtClean="0"/>
              <a:t>https</a:t>
            </a:r>
            <a:r>
              <a:rPr lang="en-US" altLang="zh-CN" sz="1100" dirty="0"/>
              <a:t>://en.wikipedia.org/wiki/File:Kayalar_ilk_meskunlar%C4%B1_(firs_stalments_of_Kailar).jpg</a:t>
            </a:r>
            <a:endParaRPr lang="zh-CN" altLang="en-US" sz="11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8101"/>
            <a:ext cx="9163050" cy="567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133724"/>
            <a:ext cx="1931814" cy="250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7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3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1879</a:t>
            </a:r>
            <a:r>
              <a:rPr lang="zh-CN" altLang="en-US" sz="2000" dirty="0" smtClean="0"/>
              <a:t>年</a:t>
            </a:r>
            <a:r>
              <a:rPr lang="en-US" altLang="zh-CN" sz="1100" dirty="0" smtClean="0"/>
              <a:t/>
            </a:r>
            <a:br>
              <a:rPr lang="en-US" altLang="zh-CN" sz="1100" dirty="0" smtClean="0"/>
            </a:br>
            <a:r>
              <a:rPr lang="en-US" altLang="zh-CN" sz="1100" dirty="0" smtClean="0"/>
              <a:t>https</a:t>
            </a:r>
            <a:r>
              <a:rPr lang="en-US" altLang="zh-CN" sz="1100" dirty="0"/>
              <a:t>://en.wikipedia.org/wiki/Y%C3%B6r%C3%BCks#/media/File:DAVIS(1879)_p010_YOUROUK_ENCAMPMENT_IN_THE_TAURUS.jpg</a:t>
            </a:r>
            <a:endParaRPr lang="zh-CN" altLang="en-US" sz="11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1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8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1800" b="1" dirty="0">
                <a:hlinkClick r:id="rId2" tooltip="開啟書籤管理"/>
              </a:rPr>
              <a:t>魏書</a:t>
            </a:r>
            <a:r>
              <a:rPr lang="zh-TW" altLang="en-US" sz="1800" b="1" dirty="0" smtClean="0">
                <a:hlinkClick r:id="rId2" tooltip="開啟書籤管理"/>
              </a:rPr>
              <a:t>／</a:t>
            </a:r>
            <a:r>
              <a:rPr lang="zh-TW" altLang="en-US" sz="1800" b="1" dirty="0">
                <a:hlinkClick r:id="rId2" tooltip="開啟書籤管理"/>
              </a:rPr>
              <a:t>蠕蠕</a:t>
            </a:r>
            <a:r>
              <a:rPr lang="zh-TW" altLang="en-US" sz="1800" b="1" dirty="0" smtClean="0">
                <a:hlinkClick r:id="rId2" tooltip="開啟書籤管理"/>
              </a:rPr>
              <a:t>列傳 </a:t>
            </a:r>
            <a:r>
              <a:rPr lang="en-US" altLang="zh-TW" sz="1800" b="1" dirty="0" smtClean="0">
                <a:hlinkClick r:id="rId2" tooltip="開啟書籤管理"/>
              </a:rPr>
              <a:t>(</a:t>
            </a:r>
            <a:r>
              <a:rPr lang="en-US" altLang="zh-TW" sz="1800" b="1" dirty="0">
                <a:hlinkClick r:id="rId2" tooltip="開啟書籤管理"/>
              </a:rPr>
              <a:t>P.2289</a:t>
            </a:r>
            <a:r>
              <a:rPr lang="en-US" altLang="zh-TW" sz="1800" b="1" dirty="0" smtClean="0">
                <a:hlinkClick r:id="rId2" tooltip="開啟書籤管理"/>
              </a:rPr>
              <a:t>)</a:t>
            </a:r>
            <a:endParaRPr lang="zh-CN" alt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/>
              <a:t>既而社崘率其私屬執匹候跋四子而叛，襲匹候跋。諸子收餘眾，亡依高</a:t>
            </a:r>
            <a:r>
              <a:rPr lang="zh-TW" altLang="en-US" sz="2000" dirty="0" smtClean="0"/>
              <a:t>車</a:t>
            </a:r>
            <a:r>
              <a:rPr lang="zh-TW" altLang="en-US" sz="2000" b="1" dirty="0" smtClean="0"/>
              <a:t>斛律</a:t>
            </a:r>
            <a:r>
              <a:rPr lang="zh-TW" altLang="en-US" sz="2000" dirty="0" smtClean="0"/>
              <a:t>部。</a:t>
            </a:r>
            <a:endParaRPr lang="en-US" altLang="zh-TW" sz="2000" dirty="0" smtClean="0"/>
          </a:p>
          <a:p>
            <a:pPr marL="0" indent="0">
              <a:lnSpc>
                <a:spcPct val="150000"/>
              </a:lnSpc>
              <a:buNone/>
            </a:pPr>
            <a:endParaRPr lang="en-US" altLang="zh-TW" sz="2000" dirty="0" smtClean="0"/>
          </a:p>
          <a:p>
            <a:pPr>
              <a:lnSpc>
                <a:spcPct val="150000"/>
              </a:lnSpc>
            </a:pPr>
            <a:r>
              <a:rPr lang="zh-TW" altLang="en-US" sz="2000" dirty="0"/>
              <a:t>永興元年冬，又犯塞。二年，太宗討之，社崘遁走，道死。其子度拔年少，未能御眾，部落立社崘</a:t>
            </a:r>
            <a:r>
              <a:rPr lang="zh-TW" altLang="en-US" sz="2000" dirty="0" smtClean="0"/>
              <a:t>弟</a:t>
            </a:r>
            <a:r>
              <a:rPr lang="zh-TW" altLang="en-US" sz="2000" b="1" dirty="0" smtClean="0"/>
              <a:t>斛律</a:t>
            </a:r>
            <a:r>
              <a:rPr lang="zh-TW" altLang="en-US" sz="2000" dirty="0" smtClean="0"/>
              <a:t>，</a:t>
            </a:r>
            <a:r>
              <a:rPr lang="zh-TW" altLang="en-US" sz="2000" dirty="0"/>
              <a:t>號藹苦蓋可汗，魏言姿質美好</a:t>
            </a:r>
            <a:r>
              <a:rPr lang="zh-TW" altLang="en-US" sz="2000" dirty="0" smtClean="0"/>
              <a:t>也</a:t>
            </a:r>
            <a:r>
              <a:rPr lang="zh-CN" altLang="en-US" sz="2000" dirty="0" smtClean="0"/>
              <a:t>。。。（</a:t>
            </a:r>
            <a:r>
              <a:rPr lang="en-US" altLang="zh-CN" sz="2000" dirty="0" smtClean="0"/>
              <a:t>410-414</a:t>
            </a:r>
            <a:r>
              <a:rPr lang="zh-CN" altLang="en-US" sz="2000" dirty="0" smtClean="0"/>
              <a:t> 年间在位）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8625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1893</a:t>
            </a:r>
            <a:r>
              <a:rPr lang="zh-CN" altLang="en-US" sz="2000" dirty="0" smtClean="0"/>
              <a:t>年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altLang="zh-CN" sz="1200" dirty="0" smtClean="0"/>
              <a:t>https</a:t>
            </a:r>
            <a:r>
              <a:rPr lang="en-US" altLang="zh-CN" sz="1200" dirty="0"/>
              <a:t>://en.wikipedia.org/wiki/Y%C3%B6r%C3%BCks#/media/File:PSM_V43_D200_Yuruk_encampment.jpg</a:t>
            </a:r>
            <a:endParaRPr lang="zh-CN" altLang="en-US" sz="1200" dirty="0"/>
          </a:p>
        </p:txBody>
      </p:sp>
      <p:sp>
        <p:nvSpPr>
          <p:cNvPr id="4" name="AutoShape 2" descr="https://upload.wikimedia.org/wikipedia/commons/thumb/f/f3/PSM_V43_D200_Yuruk_encampment.jpg/1024px-PSM_V43_D200_Yuruk_encampmen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059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9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AutoShape 2" descr="http://upload.wikimedia.org/wikipedia/commons/5/52/Y%C3%B6r%C3%BCk_ali_efe_resi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http://upload.wikimedia.org/wikipedia/commons/5/52/Y%C3%B6r%C3%BCk_ali_efe_resim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AutoShape 6" descr="http://upload.wikimedia.org/wikipedia/commons/5/52/Y%C3%B6r%C3%BCk_ali_efe_resim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AutoShape 8" descr="http://upload.wikimedia.org/wikipedia/commons/5/52/Y%C3%B6r%C3%BCk_ali_efe_resim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AutoShape 10" descr="https://upload.wikimedia.org/wikipedia/commons/5/52/Y%C3%B6r%C3%BCk_ali_efe_resim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7"/>
            <a:ext cx="8531225" cy="653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0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gsrc.baidu.com/forum/w%3D580/sign=ea67f8bfd0160924dc25a213e406359b/e4590ee93901213fe494d13554e736d12e2e9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51" y="0"/>
            <a:ext cx="5375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5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upload.wikimedia.org/wikipedia/commons/1/13/YorukAliKucukGru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6966908" cy="631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7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 smtClean="0"/>
              <a:t>目前在土耳其境内</a:t>
            </a:r>
            <a:r>
              <a:rPr lang="zh-CN" altLang="en-US" sz="2000" dirty="0" smtClean="0"/>
              <a:t>的放牧路</a:t>
            </a:r>
            <a:r>
              <a:rPr lang="zh-CN" altLang="en-US" sz="2000" dirty="0" smtClean="0"/>
              <a:t>线</a:t>
            </a:r>
            <a:endParaRPr lang="zh-CN" altLang="en-US" sz="2000" dirty="0"/>
          </a:p>
        </p:txBody>
      </p:sp>
      <p:pic>
        <p:nvPicPr>
          <p:cNvPr id="16386" name="Picture 2" descr="C:\Users\HP USER\Desktop\YORUKLER\GocebeRota_Turki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46176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0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 smtClean="0"/>
              <a:t>骆驼背上载装的大袋</a:t>
            </a:r>
            <a:r>
              <a:rPr lang="tr-TR" altLang="zh-CN" sz="2000" dirty="0" smtClean="0"/>
              <a:t>(Heybe)</a:t>
            </a:r>
            <a:r>
              <a:rPr lang="zh-CN" altLang="en-US" sz="2000" dirty="0" smtClean="0"/>
              <a:t>同</a:t>
            </a:r>
            <a:r>
              <a:rPr lang="zh-CN" altLang="en-US" sz="2000" dirty="0" smtClean="0"/>
              <a:t>时也叫</a:t>
            </a:r>
            <a:r>
              <a:rPr lang="zh-CN" altLang="en-US" sz="2000" dirty="0" smtClean="0"/>
              <a:t>作</a:t>
            </a:r>
            <a:r>
              <a:rPr lang="tr-TR" altLang="zh-CN" sz="2000" dirty="0" smtClean="0"/>
              <a:t> «</a:t>
            </a:r>
            <a:r>
              <a:rPr lang="tr-TR" altLang="zh-CN" sz="2000" b="1" dirty="0" smtClean="0"/>
              <a:t>yük</a:t>
            </a:r>
            <a:r>
              <a:rPr lang="tr-TR" altLang="zh-CN" sz="2000" dirty="0" smtClean="0"/>
              <a:t>»</a:t>
            </a:r>
            <a:endParaRPr lang="zh-CN" altLang="en-US" sz="2000" dirty="0"/>
          </a:p>
        </p:txBody>
      </p:sp>
      <p:pic>
        <p:nvPicPr>
          <p:cNvPr id="6146" name="Picture 2" descr="http://istanbulbazar.ocnk.net/data/istanbulbazar/product/20140826_8a4e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7363"/>
            <a:ext cx="7959725" cy="50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3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 descr="http://www.muhsinkokturk.com/wp-content/uploads/2014/01/heybe-asc4b1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696200" cy="63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71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194" name="Picture 2" descr="http://i245.photobucket.com/albums/gg56/ymgirgic_2008/heybe1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80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hlinkClick r:id="rId2" tooltip="隋斛律彻墓骑驼吃胡饼胡商陶俑(局部)"/>
              </a:rPr>
              <a:t>隋斛律彻墓骑驼吃胡饼胡商陶</a:t>
            </a:r>
            <a:r>
              <a:rPr lang="zh-CN" altLang="en-US" sz="1800" dirty="0" smtClean="0">
                <a:hlinkClick r:id="rId2" tooltip="隋斛律彻墓骑驼吃胡饼胡商陶俑(局部)"/>
              </a:rPr>
              <a:t>俑</a:t>
            </a:r>
            <a:endParaRPr lang="zh-CN" altLang="en-US" sz="1800" dirty="0"/>
          </a:p>
        </p:txBody>
      </p:sp>
      <p:pic>
        <p:nvPicPr>
          <p:cNvPr id="1026" name="Picture 2" descr="http://f1.diyitui.com/c1/16/20/f1/7a/19/12/65/76/3a/97/5f/fb/94/d6/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542"/>
            <a:ext cx="7239000" cy="572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239000" y="1054100"/>
            <a:ext cx="1676400" cy="549910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zh-CN" altLang="en-US" sz="1600" dirty="0" smtClean="0"/>
              <a:t>收藏于山西博物院的骑骆驼俑，高</a:t>
            </a:r>
            <a:r>
              <a:rPr lang="en-US" altLang="zh-CN" sz="1600" dirty="0" smtClean="0"/>
              <a:t>45</a:t>
            </a:r>
            <a:r>
              <a:rPr lang="zh-CN" altLang="en-US" sz="1600" dirty="0" smtClean="0"/>
              <a:t>．</a:t>
            </a:r>
            <a:r>
              <a:rPr lang="en-US" altLang="zh-CN" sz="1600" dirty="0" smtClean="0"/>
              <a:t>5</a:t>
            </a:r>
            <a:r>
              <a:rPr lang="zh-CN" altLang="en-US" sz="1600" dirty="0" smtClean="0"/>
              <a:t>厘米，</a:t>
            </a:r>
            <a:r>
              <a:rPr lang="en-US" altLang="zh-CN" sz="1600" dirty="0" smtClean="0"/>
              <a:t>1980</a:t>
            </a:r>
            <a:r>
              <a:rPr lang="zh-CN" altLang="en-US" sz="1600" dirty="0" smtClean="0"/>
              <a:t>年山西省太原市沙沟村隋代</a:t>
            </a:r>
            <a:r>
              <a:rPr lang="zh-CN" altLang="en-US" sz="1600" b="1" dirty="0" smtClean="0"/>
              <a:t>斛律彻</a:t>
            </a:r>
            <a:r>
              <a:rPr lang="zh-CN" altLang="en-US" sz="1600" dirty="0" smtClean="0"/>
              <a:t>墓出土。 骆驼高大健壮，作站立状，下置长方形底座。骆驼体型肥壮，直颈昂首，胸部剪鬃整齐，双目圆睁。</a:t>
            </a: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en-US" altLang="zh-CN" sz="1600" dirty="0" smtClean="0"/>
              <a:t/>
            </a:r>
            <a:br>
              <a:rPr lang="en-US" altLang="zh-CN" sz="1600" dirty="0" smtClean="0"/>
            </a:br>
            <a:r>
              <a:rPr lang="en-US" altLang="zh-CN" sz="1600" u="sng" dirty="0" smtClean="0">
                <a:hlinkClick r:id="rId4" tooltip="http://xinzhou.org/html/2010/rwsx_1026/27083.html"/>
              </a:rPr>
              <a:t>xinzhou.org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837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2050" name="Picture 2" descr="http://f1.diyitui.com/4b/67/4c/28/5c/c6/77/b7/6e/ae/75/63/c8/7b/98/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33400"/>
            <a:ext cx="828533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6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1600" b="1" dirty="0">
                <a:hlinkClick r:id="rId2" tooltip="開啟書籤管理"/>
              </a:rPr>
              <a:t>北齊書</a:t>
            </a:r>
            <a:r>
              <a:rPr lang="zh-TW" altLang="en-US" sz="1600" b="1" dirty="0" smtClean="0">
                <a:hlinkClick r:id="rId2" tooltip="開啟書籤管理"/>
              </a:rPr>
              <a:t>／卷二</a:t>
            </a:r>
            <a:r>
              <a:rPr lang="zh-CN" altLang="en-US" sz="1600" b="1" dirty="0">
                <a:hlinkClick r:id="rId2" tooltip="開啟書籤管理"/>
              </a:rPr>
              <a:t> </a:t>
            </a:r>
            <a:r>
              <a:rPr lang="zh-TW" altLang="en-US" sz="1600" b="1" dirty="0" smtClean="0">
                <a:hlinkClick r:id="rId2" tooltip="開啟書籤管理"/>
              </a:rPr>
              <a:t>神</a:t>
            </a:r>
            <a:r>
              <a:rPr lang="zh-TW" altLang="en-US" sz="1600" b="1" dirty="0">
                <a:hlinkClick r:id="rId2" tooltip="開啟書籤管理"/>
              </a:rPr>
              <a:t>武　高</a:t>
            </a:r>
            <a:r>
              <a:rPr lang="zh-TW" altLang="en-US" sz="1600" b="1" dirty="0" smtClean="0">
                <a:hlinkClick r:id="rId2" tooltip="開啟書籤管理"/>
              </a:rPr>
              <a:t>歡 </a:t>
            </a:r>
            <a:r>
              <a:rPr lang="en-US" altLang="zh-TW" sz="1600" b="1" dirty="0" smtClean="0">
                <a:hlinkClick r:id="rId2" tooltip="開啟書籤管理"/>
              </a:rPr>
              <a:t>(</a:t>
            </a:r>
            <a:r>
              <a:rPr lang="en-US" altLang="zh-TW" sz="1600" b="1" dirty="0">
                <a:hlinkClick r:id="rId2" tooltip="開啟書籤管理"/>
              </a:rPr>
              <a:t>P.13</a:t>
            </a:r>
            <a:r>
              <a:rPr lang="en-US" altLang="zh-TW" sz="1600" b="1" dirty="0" smtClean="0">
                <a:hlinkClick r:id="rId2" tooltip="開啟書籤管理"/>
              </a:rPr>
              <a:t>)</a:t>
            </a:r>
            <a:endParaRPr lang="zh-CN" alt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8418"/>
            <a:ext cx="8229600" cy="4929982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zh-CN" altLang="en-US" sz="1800" dirty="0" smtClean="0"/>
              <a:t>。。。 （</a:t>
            </a:r>
            <a:r>
              <a:rPr lang="en-US" altLang="zh-CN" sz="1800" dirty="0" smtClean="0"/>
              <a:t>547</a:t>
            </a:r>
            <a:r>
              <a:rPr lang="zh-CN" altLang="en-US" sz="1800" dirty="0" smtClean="0"/>
              <a:t>年）</a:t>
            </a:r>
            <a:r>
              <a:rPr lang="zh-TW" altLang="en-US" sz="1800" dirty="0" smtClean="0"/>
              <a:t>徵</a:t>
            </a:r>
            <a:r>
              <a:rPr lang="zh-TW" altLang="en-US" sz="1800" dirty="0"/>
              <a:t>世子澄至晉陽。有惡鳥集亭樹，世子</a:t>
            </a:r>
            <a:r>
              <a:rPr lang="zh-TW" altLang="en-US" sz="1800" dirty="0" smtClean="0"/>
              <a:t>使</a:t>
            </a:r>
            <a:r>
              <a:rPr lang="zh-TW" altLang="en-US" sz="1800" b="1" dirty="0" smtClean="0"/>
              <a:t>斛律光</a:t>
            </a:r>
            <a:r>
              <a:rPr lang="zh-TW" altLang="en-US" sz="1800" dirty="0"/>
              <a:t>射殺之。己卯，神武以無功，表解都督中外諸軍事，魏帝優詔許焉。是時西魏言神武中弩，神武聞之，乃勉坐見諸貴，</a:t>
            </a:r>
            <a:r>
              <a:rPr lang="zh-TW" altLang="en-US" sz="1800" dirty="0" smtClean="0"/>
              <a:t>使</a:t>
            </a:r>
            <a:r>
              <a:rPr lang="zh-TW" altLang="en-US" sz="1800" b="1" dirty="0" smtClean="0"/>
              <a:t>斛律金</a:t>
            </a:r>
            <a:r>
              <a:rPr lang="zh-TW" altLang="en-US" sz="1800" dirty="0"/>
              <a:t>勑勒</a:t>
            </a:r>
            <a:r>
              <a:rPr lang="zh-TW" altLang="en-US" sz="1800" dirty="0" smtClean="0"/>
              <a:t>歌，</a:t>
            </a:r>
            <a:r>
              <a:rPr lang="zh-TW" altLang="en-US" sz="1800" dirty="0"/>
              <a:t>神武自和之，哀感流</a:t>
            </a:r>
            <a:r>
              <a:rPr lang="zh-TW" altLang="en-US" sz="1800" dirty="0" smtClean="0"/>
              <a:t>涕</a:t>
            </a:r>
            <a:r>
              <a:rPr lang="zh-CN" altLang="en-US" sz="1800" dirty="0" smtClean="0"/>
              <a:t>。。。</a:t>
            </a:r>
            <a:endParaRPr lang="zh-CN" altLang="en-US" sz="1800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59200"/>
            <a:ext cx="55816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35300"/>
            <a:ext cx="29432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8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altLang="zh-CN" sz="2000" dirty="0" smtClean="0">
                <a:hlinkClick r:id="rId2" tooltip="唐代彩绘陶骆驼"/>
              </a:rPr>
              <a:t>	</a:t>
            </a:r>
            <a:r>
              <a:rPr lang="zh-CN" altLang="en-US" sz="2000" dirty="0" smtClean="0">
                <a:hlinkClick r:id="rId2" tooltip="唐代彩绘陶骆驼"/>
              </a:rPr>
              <a:t>唐</a:t>
            </a:r>
            <a:r>
              <a:rPr lang="zh-CN" altLang="en-US" sz="2000" dirty="0">
                <a:hlinkClick r:id="rId2" tooltip="唐代彩绘陶骆驼"/>
              </a:rPr>
              <a:t>代彩绘陶骆</a:t>
            </a:r>
            <a:r>
              <a:rPr lang="zh-CN" altLang="en-US" sz="2000" dirty="0" smtClean="0">
                <a:hlinkClick r:id="rId2" tooltip="唐代彩绘陶骆驼"/>
              </a:rPr>
              <a:t>驼</a:t>
            </a:r>
            <a:r>
              <a:rPr lang="en-US" altLang="zh-CN" sz="2000" dirty="0" smtClean="0"/>
              <a:t>			       </a:t>
            </a:r>
            <a:r>
              <a:rPr lang="zh-CN" altLang="en-US" sz="2000" dirty="0" smtClean="0">
                <a:hlinkClick r:id="rId3" tooltip="沙沟斛律彻墓骑驼"/>
              </a:rPr>
              <a:t>沙</a:t>
            </a:r>
            <a:r>
              <a:rPr lang="zh-CN" altLang="en-US" sz="2000" dirty="0">
                <a:hlinkClick r:id="rId3" tooltip="沙沟斛律彻墓骑驼"/>
              </a:rPr>
              <a:t>沟斛律彻墓骑驼</a:t>
            </a: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 smtClean="0"/>
              <a:t>						</a:t>
            </a:r>
            <a:endParaRPr lang="zh-CN" altLang="en-US" sz="2000" dirty="0"/>
          </a:p>
        </p:txBody>
      </p:sp>
      <p:pic>
        <p:nvPicPr>
          <p:cNvPr id="5122" name="Picture 2" descr="http://s7.sinaimg.cn/mw690/452e8507gd76a0633b466&amp;6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599"/>
            <a:ext cx="7696200" cy="567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h30.microfotos.com/pic/1/100/10065/1006561preview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041678"/>
            <a:ext cx="37719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06400" y="6324600"/>
            <a:ext cx="31750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en-US" altLang="zh-CN" sz="2000" dirty="0" smtClean="0">
                <a:hlinkClick r:id="rId2" tooltip="http://sh30.microfotos.com/?p=home_imgv2&amp;picid=1006561"/>
              </a:rPr>
              <a:t>sh30.microfotos.com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775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7650" name="Picture 2" descr="http://www.caaa.cn/public/folkculture/img/gugonglt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76400"/>
            <a:ext cx="4095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diaosu.cn/UserFiles/2008-1/2815522864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16" y="1752600"/>
            <a:ext cx="512298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8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0"/>
            <a:ext cx="8229600" cy="809626"/>
          </a:xfrm>
        </p:spPr>
        <p:txBody>
          <a:bodyPr>
            <a:normAutofit/>
          </a:bodyPr>
          <a:lstStyle/>
          <a:p>
            <a:pPr fontAlgn="base"/>
            <a:r>
              <a:rPr lang="zh-CN" altLang="en-US" sz="1800" dirty="0">
                <a:hlinkClick r:id="rId2" tooltip="&gt;&gt; 大唐壁画"/>
              </a:rPr>
              <a:t>大唐壁画</a:t>
            </a:r>
            <a:r>
              <a:rPr lang="zh-CN" altLang="en-US" sz="1800" dirty="0"/>
              <a:t/>
            </a:r>
            <a:br>
              <a:rPr lang="zh-CN" altLang="en-US" sz="1800" dirty="0"/>
            </a:br>
            <a:r>
              <a:rPr lang="en-US" altLang="zh-CN" sz="1800" dirty="0" smtClean="0">
                <a:hlinkClick r:id="rId2" tooltip="http://www.ms.net.cn/ms/bihuazhuanmai/ShowClass.asp?ClassID=160"/>
              </a:rPr>
              <a:t>www.ms.net.cn</a:t>
            </a:r>
            <a:r>
              <a:rPr lang="en-US" altLang="zh-CN" sz="1800" dirty="0" smtClean="0">
                <a:hlinkClick r:id="rId3" tooltip="更多尺寸"/>
              </a:rPr>
              <a:t>750*637</a:t>
            </a:r>
            <a:endParaRPr lang="zh-CN" altLang="en-US" dirty="0"/>
          </a:p>
        </p:txBody>
      </p:sp>
      <p:pic>
        <p:nvPicPr>
          <p:cNvPr id="28674" name="Picture 2" descr="http://www.ms.net.cn/ms/bihuazhuanmai/UploadFiles_9016/200710/200710061852015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143750" cy="561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724" y="228600"/>
            <a:ext cx="3140075" cy="6629400"/>
          </a:xfrm>
        </p:spPr>
        <p:txBody>
          <a:bodyPr>
            <a:normAutofit/>
          </a:bodyPr>
          <a:lstStyle/>
          <a:p>
            <a:r>
              <a:rPr lang="zh-CN" altLang="en-US" sz="1800" dirty="0">
                <a:hlinkClick r:id="rId2" tooltip="山西省太原市沙沟村斛律彻出土"/>
              </a:rPr>
              <a:t>山西省太原市沙沟</a:t>
            </a:r>
            <a:r>
              <a:rPr lang="zh-CN" altLang="en-US" sz="1800" dirty="0" smtClean="0">
                <a:hlinkClick r:id="rId2" tooltip="山西省太原市沙沟村斛律彻出土"/>
              </a:rPr>
              <a:t>村</a:t>
            </a:r>
            <a:r>
              <a:rPr lang="en-US" altLang="zh-CN" sz="1800" dirty="0" smtClean="0">
                <a:hlinkClick r:id="rId2" tooltip="山西省太原市沙沟村斛律彻出土"/>
              </a:rPr>
              <a:t/>
            </a:r>
            <a:br>
              <a:rPr lang="en-US" altLang="zh-CN" sz="1800" dirty="0" smtClean="0">
                <a:hlinkClick r:id="rId2" tooltip="山西省太原市沙沟村斛律彻出土"/>
              </a:rPr>
            </a:br>
            <a:r>
              <a:rPr lang="zh-CN" altLang="en-US" sz="1800" dirty="0" smtClean="0">
                <a:hlinkClick r:id="rId2" tooltip="山西省太原市沙沟村斛律彻出土"/>
              </a:rPr>
              <a:t>斛</a:t>
            </a:r>
            <a:r>
              <a:rPr lang="zh-CN" altLang="en-US" sz="1800" dirty="0">
                <a:hlinkClick r:id="rId2" tooltip="山西省太原市沙沟村斛律彻出土"/>
              </a:rPr>
              <a:t>律</a:t>
            </a:r>
            <a:r>
              <a:rPr lang="zh-CN" altLang="en-US" sz="1800" dirty="0" smtClean="0">
                <a:hlinkClick r:id="rId2" tooltip="山西省太原市沙沟村斛律彻出土"/>
              </a:rPr>
              <a:t>彻墓出土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altLang="zh-CN" sz="2000" dirty="0"/>
              <a:t>http://image.baidu.com</a:t>
            </a:r>
            <a:r>
              <a:rPr lang="en-US" altLang="zh-CN" sz="2000" dirty="0" smtClean="0"/>
              <a:t>/</a:t>
            </a:r>
            <a:endParaRPr lang="zh-CN" altLang="en-US" sz="2000" dirty="0"/>
          </a:p>
        </p:txBody>
      </p:sp>
      <p:pic>
        <p:nvPicPr>
          <p:cNvPr id="22530" name="Picture 2" descr="http://img2.ph.126.net/1BMF9aCykiW3GILMqYuKVA==/6597621721494827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4860925" cy="648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New folder\XIAN EYLUL 2016 FOTOLAR\IMG_1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33400"/>
            <a:ext cx="7162800" cy="534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8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New folder\XIAN EYLUL 2016 FOTOLAR\IMG_1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391400" cy="55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2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G:\New folder\XIAN EYLUL 2016 FOTOLAR\IMG_1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152400"/>
            <a:ext cx="7224513" cy="53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aaa.cn/public/folkculture/img/gugonglt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241549"/>
            <a:ext cx="3209925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72" y="6200776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altLang="zh-CN" sz="2000" dirty="0">
                <a:hlinkClick r:id="rId3"/>
              </a:rPr>
              <a:t>http://</a:t>
            </a:r>
            <a:r>
              <a:rPr lang="en-US" altLang="zh-CN" sz="2000" dirty="0" smtClean="0">
                <a:hlinkClick r:id="rId3"/>
              </a:rPr>
              <a:t>www.gucn.com/Service_CurioStall_Show.asp?Id=5931976</a:t>
            </a:r>
            <a:r>
              <a:rPr lang="zh-CN" altLang="en-US" sz="2000" dirty="0" smtClean="0"/>
              <a:t> 可能是仿制品</a:t>
            </a:r>
            <a:endParaRPr lang="zh-CN" alt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97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638800"/>
            <a:ext cx="8229600" cy="944562"/>
          </a:xfrm>
        </p:spPr>
        <p:txBody>
          <a:bodyPr>
            <a:normAutofit/>
          </a:bodyPr>
          <a:lstStyle/>
          <a:p>
            <a:pPr fontAlgn="base"/>
            <a:r>
              <a:rPr lang="zh-CN" altLang="en-US" sz="2000" dirty="0">
                <a:hlinkClick r:id="rId2" tooltip="内蒙古清水河塔尔梁五代壁画墓"/>
              </a:rPr>
              <a:t>内蒙古清水河塔尔梁五代壁画墓</a:t>
            </a:r>
            <a:r>
              <a:rPr lang="zh-CN" altLang="en-US" sz="2000" dirty="0"/>
              <a:t/>
            </a:r>
            <a:br>
              <a:rPr lang="zh-CN" altLang="en-US" sz="2000" dirty="0"/>
            </a:br>
            <a:r>
              <a:rPr lang="en-US" altLang="zh-CN" sz="2000" dirty="0" smtClean="0">
                <a:hlinkClick r:id="rId2" tooltip="http://blog.sina.com.cn/s/blog_95f1cdc30101hh1a.html"/>
              </a:rPr>
              <a:t>blog.sina.com.cn</a:t>
            </a:r>
            <a:r>
              <a:rPr lang="en-US" altLang="zh-CN" sz="2000" dirty="0" smtClean="0">
                <a:hlinkClick r:id="rId3" tooltip="更多尺寸"/>
              </a:rPr>
              <a:t>690*438</a:t>
            </a:r>
            <a:endParaRPr lang="zh-CN" altLang="en-US" dirty="0"/>
          </a:p>
        </p:txBody>
      </p:sp>
      <p:pic>
        <p:nvPicPr>
          <p:cNvPr id="29698" name="Picture 2" descr="http://s7.sinaimg.cn/mw690/002Kfq0Pzy6J1I4Skm276&amp;6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8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42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0"/>
            <a:ext cx="8229600" cy="584200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上</a:t>
            </a:r>
            <a:r>
              <a:rPr lang="zh-CN" altLang="en-US" sz="2000" dirty="0" smtClean="0"/>
              <a:t>路游迁</a:t>
            </a:r>
            <a:r>
              <a:rPr lang="zh-CN" altLang="en-US" sz="2000" dirty="0" smtClean="0"/>
              <a:t>的尤鲁克人：土耳其 </a:t>
            </a:r>
            <a:r>
              <a:rPr lang="en-US" altLang="zh-CN" sz="2000" dirty="0" smtClean="0"/>
              <a:t>KUTAHYA</a:t>
            </a:r>
            <a:r>
              <a:rPr lang="zh-CN" altLang="en-US" sz="2000" dirty="0" smtClean="0"/>
              <a:t>省内</a:t>
            </a:r>
            <a:endParaRPr lang="zh-CN" altLang="en-US" sz="2000" dirty="0"/>
          </a:p>
        </p:txBody>
      </p:sp>
      <p:pic>
        <p:nvPicPr>
          <p:cNvPr id="12291" name="Picture 3" descr="C:\Users\HP USER\Desktop\YORUKLER\1-IMG_0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1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000" b="1" dirty="0">
                <a:hlinkClick r:id="rId2" tooltip="開啟書籤管理"/>
              </a:rPr>
              <a:t>隋書</a:t>
            </a:r>
            <a:r>
              <a:rPr lang="zh-TW" altLang="en-US" sz="2000" b="1" dirty="0" smtClean="0">
                <a:hlinkClick r:id="rId2" tooltip="開啟書籤管理"/>
              </a:rPr>
              <a:t>／卷</a:t>
            </a:r>
            <a:r>
              <a:rPr lang="zh-TW" altLang="en-US" sz="2000" b="1" dirty="0">
                <a:hlinkClick r:id="rId2" tooltip="開啟書籤管理"/>
              </a:rPr>
              <a:t>八</a:t>
            </a:r>
            <a:r>
              <a:rPr lang="zh-TW" altLang="en-US" sz="2000" b="1" dirty="0" smtClean="0">
                <a:hlinkClick r:id="rId2" tooltip="開啟書籤管理"/>
              </a:rPr>
              <a:t>十四／突</a:t>
            </a:r>
            <a:r>
              <a:rPr lang="zh-TW" altLang="en-US" sz="2000" b="1" dirty="0">
                <a:hlinkClick r:id="rId2" tooltip="開啟書籤管理"/>
              </a:rPr>
              <a:t>厥</a:t>
            </a:r>
            <a:r>
              <a:rPr lang="en-US" altLang="zh-TW" sz="2000" b="1" dirty="0">
                <a:hlinkClick r:id="rId2" tooltip="開啟書籤管理"/>
              </a:rPr>
              <a:t>(P.1863</a:t>
            </a:r>
            <a:r>
              <a:rPr lang="en-US" altLang="zh-TW" sz="2000" b="1" dirty="0" smtClean="0">
                <a:hlinkClick r:id="rId2" tooltip="開啟書籤管理"/>
              </a:rPr>
              <a:t>)</a:t>
            </a:r>
            <a:endParaRPr lang="zh-CN" alt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endParaRPr lang="en-US" altLang="zh-TW" sz="1000" dirty="0" smtClean="0"/>
          </a:p>
          <a:p>
            <a:pPr>
              <a:lnSpc>
                <a:spcPct val="200000"/>
              </a:lnSpc>
            </a:pPr>
            <a:r>
              <a:rPr lang="zh-TW" altLang="en-US" sz="2000" dirty="0" smtClean="0"/>
              <a:t>十</a:t>
            </a:r>
            <a:r>
              <a:rPr lang="zh-TW" altLang="en-US" sz="2000" dirty="0"/>
              <a:t>七</a:t>
            </a:r>
            <a:r>
              <a:rPr lang="zh-TW" altLang="en-US" sz="2000" dirty="0" smtClean="0"/>
              <a:t>年</a:t>
            </a:r>
            <a:r>
              <a:rPr lang="zh-CN" altLang="en-US" sz="2000" dirty="0" smtClean="0"/>
              <a:t>（</a:t>
            </a:r>
            <a:r>
              <a:rPr lang="en-US" altLang="zh-CN" sz="2000" dirty="0" smtClean="0"/>
              <a:t>597)</a:t>
            </a:r>
            <a:r>
              <a:rPr lang="zh-TW" altLang="en-US" sz="2000" dirty="0" smtClean="0"/>
              <a:t>，</a:t>
            </a:r>
            <a:r>
              <a:rPr lang="zh-TW" altLang="en-US" sz="2000" dirty="0"/>
              <a:t>突利遣使來逆女，上舍之太常，教習六禮，妻以宗女安義公主。上欲離間北夷，故特厚其禮，遣牛弘、蘇威、</a:t>
            </a:r>
            <a:r>
              <a:rPr lang="zh-TW" altLang="en-US" sz="2000" b="1" dirty="0"/>
              <a:t>斛律孝卿</a:t>
            </a:r>
            <a:r>
              <a:rPr lang="zh-TW" altLang="en-US" sz="2000" dirty="0"/>
              <a:t>相繼為使，</a:t>
            </a:r>
            <a:r>
              <a:rPr lang="zh-TW" altLang="en-US" sz="2000" b="1" dirty="0"/>
              <a:t>突厥前後遣使入朝三百七十輩</a:t>
            </a:r>
            <a:r>
              <a:rPr lang="zh-TW" altLang="en-US" sz="2000" dirty="0"/>
              <a:t>。突利本居北方，以尚主之故，南徙度斤舊鎮，錫賚優厚。雍虞閭怒曰：「我，大可汗也，反不如染干！」於是朝貢遂</a:t>
            </a:r>
            <a:r>
              <a:rPr lang="zh-TW" altLang="en-US" sz="2000" dirty="0" smtClean="0"/>
              <a:t>絕</a:t>
            </a:r>
            <a:r>
              <a:rPr lang="zh-CN" altLang="en-US" sz="2000" dirty="0" smtClean="0"/>
              <a:t>。。。</a:t>
            </a:r>
            <a:endParaRPr lang="en-US" altLang="zh-CN" sz="2000" dirty="0" smtClean="0"/>
          </a:p>
          <a:p>
            <a:pPr>
              <a:lnSpc>
                <a:spcPct val="200000"/>
              </a:lnSpc>
            </a:pPr>
            <a:endParaRPr lang="en-US" altLang="zh-CN" sz="2000" dirty="0" smtClean="0"/>
          </a:p>
          <a:p>
            <a:pPr>
              <a:lnSpc>
                <a:spcPct val="200000"/>
              </a:lnSpc>
            </a:pPr>
            <a:r>
              <a:rPr lang="zh-CN" altLang="en-US" sz="1600" dirty="0"/>
              <a:t>很可能语言沟通方便他们没有遇到很大障碍</a:t>
            </a:r>
          </a:p>
        </p:txBody>
      </p:sp>
    </p:spTree>
    <p:extLst>
      <p:ext uri="{BB962C8B-B14F-4D97-AF65-F5344CB8AC3E}">
        <p14:creationId xmlns:p14="http://schemas.microsoft.com/office/powerpoint/2010/main" val="37437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yorukoglusut.com/Resim/Slayt/slayt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0124"/>
            <a:ext cx="9144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yorukoglusut.com/Resim/Slayt/slayt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28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0375" y="0"/>
            <a:ext cx="8229600" cy="533400"/>
          </a:xfrm>
        </p:spPr>
        <p:txBody>
          <a:bodyPr>
            <a:normAutofit/>
          </a:bodyPr>
          <a:lstStyle/>
          <a:p>
            <a:r>
              <a:rPr lang="zh-CN" altLang="en-US" sz="2400" dirty="0" smtClean="0"/>
              <a:t>优</a:t>
            </a:r>
            <a:r>
              <a:rPr lang="zh-CN" altLang="en-US" sz="2400" dirty="0"/>
              <a:t>秀奶制</a:t>
            </a:r>
            <a:r>
              <a:rPr lang="zh-CN" altLang="en-US" sz="2400" dirty="0" smtClean="0"/>
              <a:t>品</a:t>
            </a:r>
            <a:r>
              <a:rPr lang="zh-CN" altLang="en-US" sz="2400" b="1" dirty="0" smtClean="0"/>
              <a:t>：</a:t>
            </a:r>
            <a:r>
              <a:rPr lang="en-US" altLang="zh-CN" sz="2400" b="1" dirty="0" smtClean="0"/>
              <a:t>Y</a:t>
            </a:r>
            <a:r>
              <a:rPr lang="tr-TR" altLang="zh-CN" sz="2400" b="1" dirty="0" smtClean="0"/>
              <a:t>ÖRÜK-OĞLU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949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0"/>
            <a:ext cx="8229600" cy="1143000"/>
          </a:xfrm>
        </p:spPr>
        <p:txBody>
          <a:bodyPr/>
          <a:lstStyle/>
          <a:p>
            <a:r>
              <a:rPr lang="zh-CN" altLang="en-US" dirty="0"/>
              <a:t>谢谢大</a:t>
            </a:r>
            <a:r>
              <a:rPr lang="zh-CN" altLang="en-US" dirty="0" smtClean="0"/>
              <a:t>家！</a:t>
            </a:r>
            <a:endParaRPr lang="zh-CN" altLang="en-US" dirty="0"/>
          </a:p>
        </p:txBody>
      </p:sp>
      <p:sp>
        <p:nvSpPr>
          <p:cNvPr id="4" name="AutoShape 2" descr="http://i.tmgrup.com.tr/tk/2013/01/22/288x233/841610586530.jpeg?9868497258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44" name="Picture 4" descr="http://i.tmgrup.com.tr/tk/2013/01/22/288x233/841610586530.jpeg?986849725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990600"/>
            <a:ext cx="9156701" cy="58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8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/>
              <a:t>斛律</a:t>
            </a:r>
            <a:r>
              <a:rPr lang="zh-CN" altLang="en-US" b="1" dirty="0" smtClean="0"/>
              <a:t>氏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sz="2200" dirty="0" smtClean="0"/>
              <a:t>倍</a:t>
            </a:r>
            <a:r>
              <a:rPr lang="zh-CN" altLang="en-US" sz="2200" dirty="0"/>
              <a:t>侯利，斛律氏，名倍侯利，</a:t>
            </a:r>
            <a:r>
              <a:rPr lang="zh-CN" altLang="en-US" sz="2200" dirty="0">
                <a:hlinkClick r:id="rId2"/>
              </a:rPr>
              <a:t>高车</a:t>
            </a:r>
            <a:r>
              <a:rPr lang="zh-CN" altLang="en-US" sz="2200" dirty="0"/>
              <a:t>族（亦称敕勒、丁零、铁勒等）斛律部首</a:t>
            </a:r>
            <a:r>
              <a:rPr lang="zh-CN" altLang="en-US" sz="2200" dirty="0" smtClean="0"/>
              <a:t>领。</a:t>
            </a:r>
            <a:endParaRPr lang="en-US" altLang="zh-CN" sz="2200" dirty="0" smtClean="0"/>
          </a:p>
          <a:p>
            <a:pPr>
              <a:lnSpc>
                <a:spcPct val="150000"/>
              </a:lnSpc>
            </a:pPr>
            <a:endParaRPr lang="en-US" altLang="zh-CN" sz="2200" dirty="0"/>
          </a:p>
          <a:p>
            <a:pPr>
              <a:lnSpc>
                <a:spcPct val="150000"/>
              </a:lnSpc>
            </a:pPr>
            <a:r>
              <a:rPr lang="zh-CN" altLang="en-US" sz="2200" dirty="0"/>
              <a:t>当时流传歌谣：“求良夫，当如倍侯</a:t>
            </a:r>
            <a:r>
              <a:rPr lang="zh-CN" altLang="en-US" sz="2200" dirty="0" smtClean="0"/>
              <a:t>。”</a:t>
            </a:r>
            <a:endParaRPr lang="zh-CN" altLang="en-US" sz="2200" dirty="0"/>
          </a:p>
          <a:p>
            <a:pPr>
              <a:lnSpc>
                <a:spcPct val="150000"/>
              </a:lnSpc>
            </a:pPr>
            <a:r>
              <a:rPr lang="en-US" altLang="zh-CN" sz="2200" dirty="0" smtClean="0"/>
              <a:t>《</a:t>
            </a:r>
            <a:r>
              <a:rPr lang="zh-CN" altLang="en-US" sz="2200" dirty="0" smtClean="0">
                <a:hlinkClick r:id="rId3"/>
              </a:rPr>
              <a:t>魏</a:t>
            </a:r>
            <a:r>
              <a:rPr lang="zh-CN" altLang="en-US" sz="2200" dirty="0">
                <a:hlinkClick r:id="rId3"/>
              </a:rPr>
              <a:t>书</a:t>
            </a:r>
            <a:r>
              <a:rPr lang="en-US" altLang="zh-CN" sz="2200" dirty="0"/>
              <a:t>》</a:t>
            </a:r>
            <a:r>
              <a:rPr lang="zh-CN" altLang="en-US" sz="2200" dirty="0"/>
              <a:t>：“倍侯利质直勇健过人，奋戈陷陈，有异于众</a:t>
            </a:r>
            <a:r>
              <a:rPr lang="zh-CN" altLang="en-US" sz="2200" dirty="0" smtClean="0"/>
              <a:t>。”</a:t>
            </a:r>
            <a:endParaRPr lang="en-US" altLang="zh-CN" sz="2200" baseline="30000" dirty="0"/>
          </a:p>
          <a:p>
            <a:pPr>
              <a:lnSpc>
                <a:spcPct val="150000"/>
              </a:lnSpc>
            </a:pPr>
            <a:r>
              <a:rPr lang="en-US" altLang="zh-CN" sz="2200" dirty="0" smtClean="0"/>
              <a:t>《</a:t>
            </a:r>
            <a:r>
              <a:rPr lang="zh-CN" altLang="en-US" sz="2200" dirty="0">
                <a:hlinkClick r:id="rId4"/>
              </a:rPr>
              <a:t>北齐书</a:t>
            </a:r>
            <a:r>
              <a:rPr lang="en-US" altLang="zh-CN" sz="2200" dirty="0"/>
              <a:t>》</a:t>
            </a:r>
            <a:r>
              <a:rPr lang="zh-CN" altLang="en-US" sz="2200" dirty="0"/>
              <a:t>：“倍侯利，以壮勇有名塞表”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15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05800" cy="544036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zh-CN" altLang="en-US" b="1" dirty="0" smtClean="0"/>
              <a:t>斛律氏</a:t>
            </a:r>
            <a:endParaRPr lang="en-US" altLang="zh-CN" b="1" dirty="0" smtClean="0"/>
          </a:p>
          <a:p>
            <a:pPr algn="ctr"/>
            <a:endParaRPr lang="en-US" altLang="zh-CN" b="1" dirty="0" smtClean="0"/>
          </a:p>
          <a:p>
            <a:r>
              <a:rPr lang="zh-CN" altLang="en-US" dirty="0" smtClean="0"/>
              <a:t>斛</a:t>
            </a:r>
            <a:r>
              <a:rPr lang="zh-CN" altLang="en-US" dirty="0"/>
              <a:t>律幡地斤，官至殿中尚书。</a:t>
            </a:r>
            <a:r>
              <a:rPr lang="en-US" altLang="zh-CN" baseline="30000" dirty="0"/>
              <a:t>[6]</a:t>
            </a:r>
            <a:r>
              <a:rPr lang="zh-CN" altLang="en-US" dirty="0"/>
              <a:t> </a:t>
            </a:r>
          </a:p>
          <a:p>
            <a:r>
              <a:rPr lang="zh-CN" altLang="en-US" dirty="0"/>
              <a:t>斛律曷堂，倍侯利小儿子，官至内侍</a:t>
            </a:r>
            <a:r>
              <a:rPr lang="zh-CN" altLang="en-US" dirty="0" smtClean="0"/>
              <a:t>。</a:t>
            </a:r>
            <a:r>
              <a:rPr lang="zh-CN" altLang="en-US" dirty="0"/>
              <a:t> </a:t>
            </a:r>
          </a:p>
          <a:p>
            <a:r>
              <a:rPr lang="zh-CN" altLang="en-US" dirty="0"/>
              <a:t>孙子</a:t>
            </a:r>
          </a:p>
          <a:p>
            <a:r>
              <a:rPr lang="zh-CN" altLang="en-US" dirty="0"/>
              <a:t>斛律大那瑰（斛律那</a:t>
            </a:r>
            <a:r>
              <a:rPr lang="zh-CN" altLang="en-US" dirty="0" smtClean="0"/>
              <a:t>瑰 </a:t>
            </a:r>
            <a:r>
              <a:rPr lang="en-US" altLang="zh-CN" dirty="0" err="1" smtClean="0"/>
              <a:t>gu</a:t>
            </a:r>
            <a:r>
              <a:rPr lang="en-US" altLang="zh-CN" dirty="0" err="1" smtClean="0"/>
              <a:t>i</a:t>
            </a:r>
            <a:r>
              <a:rPr lang="zh-CN" altLang="en-US" dirty="0"/>
              <a:t> ），斛律幡地斤之子，官至光禄大夫、第一领民酋长。</a:t>
            </a:r>
            <a:r>
              <a:rPr lang="en-US" altLang="zh-CN" baseline="30000" dirty="0"/>
              <a:t>[6]</a:t>
            </a:r>
            <a:r>
              <a:rPr lang="zh-CN" altLang="en-US" dirty="0"/>
              <a:t> </a:t>
            </a:r>
          </a:p>
          <a:p>
            <a:r>
              <a:rPr lang="zh-CN" altLang="en-US" dirty="0"/>
              <a:t>曾孙</a:t>
            </a:r>
          </a:p>
          <a:p>
            <a:r>
              <a:rPr lang="zh-CN" altLang="en-US" dirty="0" smtClean="0">
                <a:hlinkClick r:id="rId2"/>
              </a:rPr>
              <a:t>斛</a:t>
            </a:r>
            <a:r>
              <a:rPr lang="zh-CN" altLang="en-US" dirty="0">
                <a:hlinkClick r:id="rId2"/>
              </a:rPr>
              <a:t>律平</a:t>
            </a:r>
            <a:r>
              <a:rPr lang="zh-CN" altLang="en-US" dirty="0"/>
              <a:t>，斛律大那瑰之子，封定阳郡公，官至护军、青州刺史</a:t>
            </a:r>
            <a:r>
              <a:rPr lang="zh-CN" altLang="en-US" dirty="0" smtClean="0"/>
              <a:t>。</a:t>
            </a:r>
            <a:r>
              <a:rPr lang="zh-CN" altLang="en-US" dirty="0"/>
              <a:t> </a:t>
            </a:r>
          </a:p>
          <a:p>
            <a:r>
              <a:rPr lang="zh-CN" altLang="en-US" dirty="0">
                <a:hlinkClick r:id="rId3"/>
              </a:rPr>
              <a:t>斛律金</a:t>
            </a:r>
            <a:r>
              <a:rPr lang="zh-CN" altLang="en-US" dirty="0"/>
              <a:t>，斛律平之弟，封咸阳郡王，官至刺史、太师、丞相等</a:t>
            </a:r>
            <a:r>
              <a:rPr lang="zh-CN" altLang="en-US" dirty="0" smtClean="0"/>
              <a:t>。</a:t>
            </a:r>
            <a:endParaRPr lang="zh-CN" altLang="en-US" dirty="0"/>
          </a:p>
          <a:p>
            <a:r>
              <a:rPr lang="zh-CN" altLang="en-US" dirty="0"/>
              <a:t>玄孙</a:t>
            </a:r>
          </a:p>
          <a:p>
            <a:r>
              <a:rPr lang="zh-CN" altLang="en-US" dirty="0">
                <a:hlinkClick r:id="rId4"/>
              </a:rPr>
              <a:t>斛律光</a:t>
            </a:r>
            <a:r>
              <a:rPr lang="zh-CN" altLang="en-US" dirty="0"/>
              <a:t>，</a:t>
            </a:r>
            <a:r>
              <a:rPr lang="zh-CN" altLang="en-US" dirty="0">
                <a:hlinkClick r:id="rId3"/>
              </a:rPr>
              <a:t>斛律金</a:t>
            </a:r>
            <a:r>
              <a:rPr lang="zh-CN" altLang="en-US" dirty="0"/>
              <a:t>长子，袭封咸阳郡王，官至大将军、太傅、丞相</a:t>
            </a:r>
            <a:r>
              <a:rPr lang="zh-CN" altLang="en-US" dirty="0" smtClean="0"/>
              <a:t>。</a:t>
            </a:r>
            <a:endParaRPr lang="zh-CN" altLang="en-US" dirty="0"/>
          </a:p>
          <a:p>
            <a:r>
              <a:rPr lang="zh-CN" altLang="en-US" dirty="0">
                <a:hlinkClick r:id="rId5"/>
              </a:rPr>
              <a:t>斛律羡</a:t>
            </a:r>
            <a:r>
              <a:rPr lang="zh-CN" altLang="en-US" dirty="0"/>
              <a:t>，斛律金次子，封荆山王，官至骠骑大将军</a:t>
            </a:r>
            <a:r>
              <a:rPr lang="zh-CN" altLang="en-US" dirty="0" smtClean="0"/>
              <a:t>。</a:t>
            </a:r>
            <a:r>
              <a:rPr lang="zh-CN" altLang="en-US" dirty="0"/>
              <a:t> </a:t>
            </a:r>
          </a:p>
          <a:p>
            <a:endParaRPr lang="en-US" altLang="zh-CN" b="1" dirty="0" smtClean="0"/>
          </a:p>
          <a:p>
            <a:pPr marL="0" indent="0">
              <a:buNone/>
            </a:pPr>
            <a:endParaRPr lang="en-US" altLang="zh-CN" b="1" dirty="0" smtClean="0"/>
          </a:p>
          <a:p>
            <a:pPr marL="0" indent="0">
              <a:buNone/>
            </a:pPr>
            <a:r>
              <a:rPr lang="zh-CN" altLang="en-US" b="1" dirty="0" smtClean="0"/>
              <a:t>这</a:t>
            </a:r>
            <a:r>
              <a:rPr lang="zh-CN" altLang="en-US" b="1" dirty="0"/>
              <a:t>些都是中国北朝名</a:t>
            </a:r>
            <a:r>
              <a:rPr lang="zh-CN" altLang="en-US" b="1" dirty="0" smtClean="0"/>
              <a:t>人、是同一个氏族。</a:t>
            </a:r>
            <a:endParaRPr lang="en-US" altLang="zh-CN" b="1" dirty="0" smtClean="0"/>
          </a:p>
          <a:p>
            <a:pPr marL="0" indent="0">
              <a:buNone/>
            </a:pPr>
            <a:endParaRPr lang="en-US" altLang="zh-CN" b="1" dirty="0" smtClean="0"/>
          </a:p>
          <a:p>
            <a:pPr marL="0" indent="0">
              <a:buNone/>
            </a:pPr>
            <a:r>
              <a:rPr lang="zh-CN" altLang="en-US" b="1" dirty="0" smtClean="0"/>
              <a:t>至于他们本姓到底是什么、从他们姓名当中的 </a:t>
            </a:r>
            <a:r>
              <a:rPr lang="en-US" altLang="zh-CN" b="1" dirty="0" smtClean="0"/>
              <a:t>`</a:t>
            </a:r>
            <a:r>
              <a:rPr lang="zh-CN" altLang="en-US" b="1" dirty="0" smtClean="0"/>
              <a:t>斛</a:t>
            </a:r>
            <a:r>
              <a:rPr lang="en-US" altLang="zh-CN" b="1" dirty="0" smtClean="0"/>
              <a:t>`</a:t>
            </a:r>
            <a:r>
              <a:rPr lang="zh-CN" altLang="en-US" b="1" dirty="0" smtClean="0"/>
              <a:t> 字</a:t>
            </a:r>
            <a:r>
              <a:rPr lang="zh-CN" altLang="en-US" b="1" dirty="0"/>
              <a:t>可以理</a:t>
            </a:r>
            <a:r>
              <a:rPr lang="zh-CN" altLang="en-US" b="1" dirty="0" smtClean="0"/>
              <a:t>解。</a:t>
            </a:r>
            <a:endParaRPr lang="en-US" altLang="zh-CN" b="1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5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2000" b="1" dirty="0" smtClean="0"/>
              <a:t>`</a:t>
            </a:r>
            <a:r>
              <a:rPr lang="zh-CN" altLang="en-US" sz="2000" b="1" dirty="0" smtClean="0"/>
              <a:t>斛</a:t>
            </a:r>
            <a:r>
              <a:rPr lang="en-US" altLang="zh-CN" sz="2000" b="1" dirty="0" smtClean="0"/>
              <a:t>`</a:t>
            </a:r>
            <a:r>
              <a:rPr lang="zh-CN" altLang="en-US" sz="2000" b="1" dirty="0" smtClean="0"/>
              <a:t>字本意</a:t>
            </a:r>
            <a:r>
              <a:rPr lang="en-US" altLang="zh-CN" sz="2000" b="1" dirty="0" smtClean="0"/>
              <a:t/>
            </a:r>
            <a:br>
              <a:rPr lang="en-US" altLang="zh-CN" sz="2000" b="1" dirty="0" smtClean="0"/>
            </a:br>
            <a:r>
              <a:rPr lang="en-US" altLang="zh-CN" sz="2000" b="1" dirty="0" smtClean="0"/>
              <a:t/>
            </a:r>
            <a:br>
              <a:rPr lang="en-US" altLang="zh-CN" sz="2000" b="1" dirty="0" smtClean="0"/>
            </a:br>
            <a:r>
              <a:rPr lang="zh-CN" altLang="en-US" sz="2000" dirty="0" smtClean="0"/>
              <a:t>中</a:t>
            </a:r>
            <a:r>
              <a:rPr lang="zh-CN" altLang="en-US" sz="2000" dirty="0"/>
              <a:t>国旧量器名，亦是容</a:t>
            </a:r>
            <a:r>
              <a:rPr lang="zh-CN" altLang="en-US" sz="2000" dirty="0" smtClean="0"/>
              <a:t>量单</a:t>
            </a:r>
            <a:r>
              <a:rPr lang="zh-CN" altLang="en-US" sz="2000" dirty="0"/>
              <a:t>位，一斛本为十斗，后来改为五斗</a:t>
            </a:r>
            <a:r>
              <a:rPr lang="zh-CN" altLang="en-US" sz="2000" dirty="0" smtClean="0"/>
              <a:t>。</a:t>
            </a: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>http://www.zdic.net/z/1b/js/659B.htm</a:t>
            </a:r>
            <a:endParaRPr lang="zh-CN" alt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1800" dirty="0" smtClean="0"/>
          </a:p>
          <a:p>
            <a:endParaRPr lang="en-US" altLang="zh-TW" sz="1800" dirty="0" smtClean="0"/>
          </a:p>
          <a:p>
            <a:r>
              <a:rPr lang="zh-CN" altLang="en-US" sz="1800" dirty="0" smtClean="0"/>
              <a:t>（李斯）</a:t>
            </a:r>
            <a:r>
              <a:rPr lang="zh-TW" altLang="en-US" sz="1800" dirty="0" smtClean="0"/>
              <a:t>更</a:t>
            </a:r>
            <a:r>
              <a:rPr lang="zh-TW" altLang="en-US" sz="1800" dirty="0"/>
              <a:t>剋畫，平</a:t>
            </a:r>
            <a:r>
              <a:rPr lang="zh-TW" altLang="en-US" sz="1800" b="1" dirty="0"/>
              <a:t>斗斛</a:t>
            </a:r>
            <a:r>
              <a:rPr lang="zh-TW" altLang="en-US" sz="1800" dirty="0"/>
              <a:t>度量文章，布之天</a:t>
            </a:r>
            <a:r>
              <a:rPr lang="zh-TW" altLang="en-US" sz="1800" dirty="0" smtClean="0"/>
              <a:t>下</a:t>
            </a:r>
            <a:r>
              <a:rPr lang="zh-CN" altLang="en-US" sz="1800" dirty="0" smtClean="0"/>
              <a:t>。。。</a:t>
            </a:r>
            <a:endParaRPr lang="en-US" altLang="zh-CN" sz="1800" dirty="0" smtClean="0"/>
          </a:p>
          <a:p>
            <a:r>
              <a:rPr lang="zh-CN" altLang="en-US" sz="1800" dirty="0" smtClean="0"/>
              <a:t>（</a:t>
            </a:r>
            <a:r>
              <a:rPr lang="zh-TW" altLang="en-US" sz="1800" dirty="0">
                <a:hlinkClick r:id="rId2" tooltip="章節模式顯示結果"/>
              </a:rPr>
              <a:t>史</a:t>
            </a:r>
            <a:r>
              <a:rPr lang="zh-TW" altLang="en-US" sz="1800" dirty="0" smtClean="0">
                <a:hlinkClick r:id="rId2" tooltip="章節模式顯示結果"/>
              </a:rPr>
              <a:t>記</a:t>
            </a:r>
            <a:r>
              <a:rPr lang="zh-CN" altLang="en-US" sz="1800" dirty="0" smtClean="0">
                <a:hlinkClick r:id="rId2" tooltip="章節模式顯示結果"/>
              </a:rPr>
              <a:t> </a:t>
            </a:r>
            <a:r>
              <a:rPr lang="zh-TW" altLang="en-US" sz="1800" dirty="0" smtClean="0">
                <a:hlinkClick r:id="rId2" tooltip="章節模式顯示結果"/>
              </a:rPr>
              <a:t>李</a:t>
            </a:r>
            <a:r>
              <a:rPr lang="zh-TW" altLang="en-US" sz="1800" dirty="0">
                <a:hlinkClick r:id="rId2" tooltip="章節模式顯示結果"/>
              </a:rPr>
              <a:t>斯列</a:t>
            </a:r>
            <a:r>
              <a:rPr lang="zh-TW" altLang="en-US" sz="1800" dirty="0" smtClean="0">
                <a:hlinkClick r:id="rId2" tooltip="章節模式顯示結果"/>
              </a:rPr>
              <a:t>傳</a:t>
            </a:r>
            <a:r>
              <a:rPr lang="zh-CN" altLang="en-US" sz="1800" dirty="0" smtClean="0"/>
              <a:t>：</a:t>
            </a:r>
            <a:r>
              <a:rPr lang="en-US" altLang="zh-CN" sz="1800" dirty="0" smtClean="0"/>
              <a:t>2561</a:t>
            </a:r>
            <a:r>
              <a:rPr lang="zh-CN" altLang="en-US" sz="1800" dirty="0" smtClean="0"/>
              <a:t>）</a:t>
            </a:r>
            <a:endParaRPr lang="en-US" altLang="zh-TW" sz="1800" dirty="0" smtClean="0"/>
          </a:p>
          <a:p>
            <a:pPr marL="0" indent="0">
              <a:buNone/>
            </a:pPr>
            <a:endParaRPr lang="en-US" altLang="zh-TW" sz="1800" dirty="0"/>
          </a:p>
          <a:p>
            <a:r>
              <a:rPr lang="zh-CN" altLang="en-US" sz="1800" dirty="0" smtClean="0"/>
              <a:t>。。。</a:t>
            </a:r>
            <a:r>
              <a:rPr lang="zh-TW" altLang="en-US" sz="1800" dirty="0" smtClean="0"/>
              <a:t>穀</a:t>
            </a:r>
            <a:r>
              <a:rPr lang="zh-TW" altLang="en-US" sz="1800" dirty="0"/>
              <a:t>二</a:t>
            </a:r>
            <a:r>
              <a:rPr lang="zh-TW" altLang="en-US" sz="1800" b="1" dirty="0"/>
              <a:t>斛</a:t>
            </a:r>
            <a:r>
              <a:rPr lang="zh-TW" altLang="en-US" sz="1800" dirty="0"/>
              <a:t>九斗，以為官司之</a:t>
            </a:r>
            <a:r>
              <a:rPr lang="zh-TW" altLang="en-US" sz="1800" dirty="0" smtClean="0"/>
              <a:t>祿</a:t>
            </a:r>
            <a:r>
              <a:rPr lang="zh-CN" altLang="en-US" sz="1800" dirty="0" smtClean="0"/>
              <a:t>。。。</a:t>
            </a:r>
            <a:endParaRPr lang="en-US" altLang="zh-CN" sz="1800" dirty="0" smtClean="0"/>
          </a:p>
          <a:p>
            <a:r>
              <a:rPr lang="zh-CN" altLang="en-US" sz="1800" dirty="0" smtClean="0">
                <a:hlinkClick r:id="rId3" tooltip="章節模式顯示結果"/>
              </a:rPr>
              <a:t>（</a:t>
            </a:r>
            <a:r>
              <a:rPr lang="zh-TW" altLang="en-US" sz="1800" dirty="0" smtClean="0">
                <a:hlinkClick r:id="rId3" tooltip="章節模式顯示結果"/>
              </a:rPr>
              <a:t>北</a:t>
            </a:r>
            <a:r>
              <a:rPr lang="zh-TW" altLang="en-US" sz="1800" dirty="0">
                <a:hlinkClick r:id="rId3" tooltip="章節模式顯示結果"/>
              </a:rPr>
              <a:t>史</a:t>
            </a:r>
            <a:r>
              <a:rPr lang="zh-TW" altLang="en-US" sz="1800" dirty="0" smtClean="0">
                <a:hlinkClick r:id="rId3" tooltip="章節模式顯示結果"/>
              </a:rPr>
              <a:t>／高</a:t>
            </a:r>
            <a:r>
              <a:rPr lang="zh-TW" altLang="en-US" sz="1800" dirty="0">
                <a:hlinkClick r:id="rId3" tooltip="章節模式顯示結果"/>
              </a:rPr>
              <a:t>祖孝文帝　元</a:t>
            </a:r>
            <a:r>
              <a:rPr lang="zh-TW" altLang="en-US" sz="1800" dirty="0" smtClean="0">
                <a:hlinkClick r:id="rId3" tooltip="章節模式顯示結果"/>
              </a:rPr>
              <a:t>宏</a:t>
            </a:r>
            <a:r>
              <a:rPr lang="zh-CN" altLang="en-US" sz="1800" dirty="0" smtClean="0"/>
              <a:t>：</a:t>
            </a:r>
            <a:r>
              <a:rPr lang="en-US" altLang="zh-CN" sz="1800" dirty="0" smtClean="0"/>
              <a:t>95</a:t>
            </a:r>
            <a:r>
              <a:rPr lang="zh-CN" altLang="en-US" sz="1800" dirty="0" smtClean="0"/>
              <a:t>页）</a:t>
            </a:r>
            <a:endParaRPr lang="en-US" altLang="zh-CN" sz="1800" dirty="0" smtClean="0"/>
          </a:p>
          <a:p>
            <a:endParaRPr lang="en-US" altLang="zh-CN" sz="1800" dirty="0" smtClean="0"/>
          </a:p>
          <a:p>
            <a:r>
              <a:rPr lang="zh-CN" altLang="en-US" sz="1800" dirty="0" smtClean="0"/>
              <a:t>。。。</a:t>
            </a:r>
            <a:r>
              <a:rPr lang="zh-TW" altLang="en-US" sz="1800" dirty="0" smtClean="0"/>
              <a:t>多</a:t>
            </a:r>
            <a:r>
              <a:rPr lang="zh-TW" altLang="en-US" sz="1800" dirty="0"/>
              <a:t>風波覆溺之患，其失嘗十七八，故其率一</a:t>
            </a:r>
            <a:r>
              <a:rPr lang="zh-TW" altLang="en-US" sz="1800" b="1" dirty="0"/>
              <a:t>斛</a:t>
            </a:r>
            <a:r>
              <a:rPr lang="zh-TW" altLang="en-US" sz="1800" dirty="0"/>
              <a:t>得八斗為成</a:t>
            </a:r>
            <a:r>
              <a:rPr lang="zh-TW" altLang="en-US" sz="1800" dirty="0" smtClean="0"/>
              <a:t>勞</a:t>
            </a:r>
            <a:r>
              <a:rPr lang="zh-CN" altLang="en-US" sz="1800" dirty="0" smtClean="0"/>
              <a:t>。。。（</a:t>
            </a:r>
            <a:r>
              <a:rPr lang="zh-TW" altLang="en-US" sz="1800" dirty="0">
                <a:hlinkClick r:id="rId4" tooltip="章節模式顯示結果"/>
              </a:rPr>
              <a:t>新唐</a:t>
            </a:r>
            <a:r>
              <a:rPr lang="zh-TW" altLang="en-US" sz="1800" dirty="0" smtClean="0">
                <a:hlinkClick r:id="rId4" tooltip="章節模式顯示結果"/>
              </a:rPr>
              <a:t>書食</a:t>
            </a:r>
            <a:r>
              <a:rPr lang="zh-TW" altLang="en-US" sz="1800" dirty="0">
                <a:hlinkClick r:id="rId4" tooltip="章節模式顯示結果"/>
              </a:rPr>
              <a:t>貨</a:t>
            </a:r>
            <a:r>
              <a:rPr lang="zh-TW" altLang="en-US" sz="1800" dirty="0" smtClean="0">
                <a:hlinkClick r:id="rId4" tooltip="章節模式顯示結果"/>
              </a:rPr>
              <a:t>三</a:t>
            </a:r>
            <a:r>
              <a:rPr lang="zh-CN" altLang="en-US" sz="1800" dirty="0" smtClean="0"/>
              <a:t>：</a:t>
            </a:r>
            <a:r>
              <a:rPr lang="en-US" altLang="zh-CN" sz="1800" dirty="0" smtClean="0"/>
              <a:t>1365</a:t>
            </a:r>
            <a:r>
              <a:rPr lang="zh-CN" altLang="en-US" sz="1800" dirty="0" smtClean="0"/>
              <a:t>页）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863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ditan.cang.com/201404/16/201404162206251457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763000" cy="559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3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2524</TotalTime>
  <Words>1648</Words>
  <Application>Microsoft Office PowerPoint</Application>
  <PresentationFormat>On-screen Show (4:3)</PresentationFormat>
  <Paragraphs>86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 尤鲁克人的渊源  从`斛律`说起 </vt:lpstr>
      <vt:lpstr>魏書／列傳　卷一百三　列傳第九十一／高車(P.2307)</vt:lpstr>
      <vt:lpstr>魏書／蠕蠕列傳 (P.2289)</vt:lpstr>
      <vt:lpstr>北齊書／卷二 神武　高歡 (P.13)</vt:lpstr>
      <vt:lpstr>隋書／卷八十四／突厥(P.1863)</vt:lpstr>
      <vt:lpstr>PowerPoint Presentation</vt:lpstr>
      <vt:lpstr>PowerPoint Presentation</vt:lpstr>
      <vt:lpstr>`斛`字本意  中国旧量器名，亦是容量单位，一斛本为十斗，后来改为五斗。 http://www.zdic.net/z/1b/js/659B.htm</vt:lpstr>
      <vt:lpstr>PowerPoint Presentation</vt:lpstr>
      <vt:lpstr>PowerPoint Presentation</vt:lpstr>
      <vt:lpstr>`斛`字中古读音</vt:lpstr>
      <vt:lpstr>`斛`字中古读音</vt:lpstr>
      <vt:lpstr>关于`斛`字中古音专家看法大同小异！  http://www.zdic.net/z/1b/yy/659B.htm</vt:lpstr>
      <vt:lpstr>`律`字中古读音</vt:lpstr>
      <vt:lpstr>* `斛`字的`容量单位`意义与其` ɣuk `中古音合起来就可以推测它跟土耳其语的`yük`有关系。</vt:lpstr>
      <vt:lpstr>PowerPoint Presentation</vt:lpstr>
      <vt:lpstr>--- 假如我们把`斛`与 `律`的中原音韵加在一起就会有；ɣuk+liu –--- yük-lü 那么现代土耳其语里与其词根具有密切关系的含义：</vt:lpstr>
      <vt:lpstr>* 但我认为、`律`会替代为 `rük`的音节.  * 若是这样、`斛律`就会有更可靠的一个解释：</vt:lpstr>
      <vt:lpstr>Rudi Paul Linder：What Was A Nomadic Tribe? </vt:lpstr>
      <vt:lpstr>到底尤鲁克人(YÖRÜK)是谁？</vt:lpstr>
      <vt:lpstr>关于`尤鲁克人(YÖRÜK)的由来问题上看起来只有一位语言学家意识到 YÖRÜK 和 YÜGRÜK 之间的的关系。</vt:lpstr>
      <vt:lpstr>尤鲁克人YÖRÜK（斛律氏?）</vt:lpstr>
      <vt:lpstr>PowerPoint Presentation</vt:lpstr>
      <vt:lpstr>PowerPoint Presentation</vt:lpstr>
      <vt:lpstr>尤鲁克人日常生活</vt:lpstr>
      <vt:lpstr>PowerPoint Presentation</vt:lpstr>
      <vt:lpstr>PowerPoint Presentation</vt:lpstr>
      <vt:lpstr>奥斯曼时代最早的记载 （牧民定居数字） https://en.wikipedia.org/wiki/File:Kayalar_ilk_meskunlar%C4%B1_(firs_stalments_of_Kailar).jpg</vt:lpstr>
      <vt:lpstr>1879年 https://en.wikipedia.org/wiki/Y%C3%B6r%C3%BCks#/media/File:DAVIS(1879)_p010_YOUROUK_ENCAMPMENT_IN_THE_TAURUS.jpg</vt:lpstr>
      <vt:lpstr>1893年  https://en.wikipedia.org/wiki/Y%C3%B6r%C3%BCks#/media/File:PSM_V43_D200_Yuruk_encampment.jpg</vt:lpstr>
      <vt:lpstr>PowerPoint Presentation</vt:lpstr>
      <vt:lpstr>PowerPoint Presentation</vt:lpstr>
      <vt:lpstr>PowerPoint Presentation</vt:lpstr>
      <vt:lpstr>目前在土耳其境内的放牧路线</vt:lpstr>
      <vt:lpstr>骆驼背上载装的大袋(Heybe)同时也叫作 «yük»</vt:lpstr>
      <vt:lpstr>PowerPoint Presentation</vt:lpstr>
      <vt:lpstr>PowerPoint Presentation</vt:lpstr>
      <vt:lpstr>隋斛律彻墓骑驼吃胡饼胡商陶俑</vt:lpstr>
      <vt:lpstr>PowerPoint Presentation</vt:lpstr>
      <vt:lpstr> 唐代彩绘陶骆驼          沙沟斛律彻墓骑驼       </vt:lpstr>
      <vt:lpstr>PowerPoint Presentation</vt:lpstr>
      <vt:lpstr>大唐壁画 www.ms.net.cn750*637</vt:lpstr>
      <vt:lpstr>山西省太原市沙沟村 斛律彻墓出土 http://image.baidu.com/</vt:lpstr>
      <vt:lpstr>PowerPoint Presentation</vt:lpstr>
      <vt:lpstr>PowerPoint Presentation</vt:lpstr>
      <vt:lpstr>PowerPoint Presentation</vt:lpstr>
      <vt:lpstr>http://www.gucn.com/Service_CurioStall_Show.asp?Id=5931976 可能是仿制品</vt:lpstr>
      <vt:lpstr>内蒙古清水河塔尔梁五代壁画墓 blog.sina.com.cn690*438</vt:lpstr>
      <vt:lpstr>上路游迁的尤鲁克人：土耳其 KUTAHYA省内</vt:lpstr>
      <vt:lpstr>优秀奶制品：YÖRÜK-OĞLU</vt:lpstr>
      <vt:lpstr>谢谢大家！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 USER</dc:creator>
  <cp:lastModifiedBy>HP USER</cp:lastModifiedBy>
  <cp:revision>69</cp:revision>
  <dcterms:created xsi:type="dcterms:W3CDTF">2016-09-07T07:19:30Z</dcterms:created>
  <dcterms:modified xsi:type="dcterms:W3CDTF">2016-09-17T13:07:38Z</dcterms:modified>
</cp:coreProperties>
</file>