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8" autoAdjust="0"/>
    <p:restoredTop sz="94660"/>
  </p:normalViewPr>
  <p:slideViewPr>
    <p:cSldViewPr snapToGrid="0">
      <p:cViewPr varScale="1">
        <p:scale>
          <a:sx n="55" d="100"/>
          <a:sy n="55" d="100"/>
        </p:scale>
        <p:origin x="96" y="1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FF50A4D-D13A-49F0-A501-41138CA8ABE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25505478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F50A4D-D13A-49F0-A501-41138CA8ABE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1059096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F50A4D-D13A-49F0-A501-41138CA8ABE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1612121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FF50A4D-D13A-49F0-A501-41138CA8ABE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2926796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FF50A4D-D13A-49F0-A501-41138CA8ABEA}" type="datetimeFigureOut">
              <a:rPr lang="tr-TR" smtClean="0"/>
              <a:t>11.05.2019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3191835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FF50A4D-D13A-49F0-A501-41138CA8ABE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1051229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FF50A4D-D13A-49F0-A501-41138CA8ABEA}" type="datetimeFigureOut">
              <a:rPr lang="tr-TR" smtClean="0"/>
              <a:t>11.05.2019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1796430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FF50A4D-D13A-49F0-A501-41138CA8ABEA}" type="datetimeFigureOut">
              <a:rPr lang="tr-TR" smtClean="0"/>
              <a:t>11.05.2019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2573977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FF50A4D-D13A-49F0-A501-41138CA8ABEA}" type="datetimeFigureOut">
              <a:rPr lang="tr-TR" smtClean="0"/>
              <a:t>11.05.2019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2139550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F50A4D-D13A-49F0-A501-41138CA8ABE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4265363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FF50A4D-D13A-49F0-A501-41138CA8ABEA}" type="datetimeFigureOut">
              <a:rPr lang="tr-TR" smtClean="0"/>
              <a:t>11.05.2019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EA407AD-3D3C-4C0A-8A67-238893F24DAA}" type="slidenum">
              <a:rPr lang="tr-TR" smtClean="0"/>
              <a:t>‹#›</a:t>
            </a:fld>
            <a:endParaRPr lang="tr-TR"/>
          </a:p>
        </p:txBody>
      </p:sp>
    </p:spTree>
    <p:extLst>
      <p:ext uri="{BB962C8B-B14F-4D97-AF65-F5344CB8AC3E}">
        <p14:creationId xmlns:p14="http://schemas.microsoft.com/office/powerpoint/2010/main" val="2090856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F50A4D-D13A-49F0-A501-41138CA8ABEA}" type="datetimeFigureOut">
              <a:rPr lang="tr-TR" smtClean="0"/>
              <a:t>11.05.2019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A407AD-3D3C-4C0A-8A67-238893F24DAA}" type="slidenum">
              <a:rPr lang="tr-TR" smtClean="0"/>
              <a:t>‹#›</a:t>
            </a:fld>
            <a:endParaRPr lang="tr-TR"/>
          </a:p>
        </p:txBody>
      </p:sp>
    </p:spTree>
    <p:extLst>
      <p:ext uri="{BB962C8B-B14F-4D97-AF65-F5344CB8AC3E}">
        <p14:creationId xmlns:p14="http://schemas.microsoft.com/office/powerpoint/2010/main" val="1491237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286729"/>
          </a:xfrm>
        </p:spPr>
        <p:txBody>
          <a:bodyPr/>
          <a:lstStyle/>
          <a:p>
            <a:r>
              <a:rPr lang="tr-TR" dirty="0" smtClean="0"/>
              <a:t>Smith’in Değer Teorisi</a:t>
            </a:r>
            <a:endParaRPr lang="tr-TR" dirty="0"/>
          </a:p>
        </p:txBody>
      </p:sp>
      <p:sp>
        <p:nvSpPr>
          <p:cNvPr id="3" name="Alt Başlık 2"/>
          <p:cNvSpPr>
            <a:spLocks noGrp="1"/>
          </p:cNvSpPr>
          <p:nvPr>
            <p:ph type="subTitle" idx="1"/>
          </p:nvPr>
        </p:nvSpPr>
        <p:spPr>
          <a:xfrm>
            <a:off x="1524000" y="2634884"/>
            <a:ext cx="9144000" cy="3379054"/>
          </a:xfrm>
        </p:spPr>
        <p:txBody>
          <a:bodyPr>
            <a:normAutofit/>
          </a:bodyPr>
          <a:lstStyle/>
          <a:p>
            <a:pPr algn="l"/>
            <a:r>
              <a:rPr lang="tr-TR" dirty="0" smtClean="0"/>
              <a:t>Smith’in değer teorisi, özünde kavramsal bir tespitle başlar. </a:t>
            </a:r>
          </a:p>
          <a:p>
            <a:pPr algn="l"/>
            <a:r>
              <a:rPr lang="tr-TR" dirty="0" smtClean="0"/>
              <a:t>«Her </a:t>
            </a:r>
            <a:r>
              <a:rPr lang="tr-TR" dirty="0"/>
              <a:t>şeyin gerçek fiyatı, yani elde etmek isteyen kimse için gerçekten pahası, o şeyi edinmenin eziyeti ve zahmetidir. </a:t>
            </a:r>
            <a:r>
              <a:rPr lang="tr-TR" dirty="0" smtClean="0"/>
              <a:t>Para </a:t>
            </a:r>
            <a:r>
              <a:rPr lang="tr-TR" dirty="0"/>
              <a:t>ya da mal ile satın alınan, emek ile satın alınmıştır. </a:t>
            </a:r>
            <a:r>
              <a:rPr lang="tr-TR" dirty="0" smtClean="0"/>
              <a:t>Emek</a:t>
            </a:r>
            <a:r>
              <a:rPr lang="tr-TR" dirty="0"/>
              <a:t>, her şeyin ilk pahası, yani asıl satın alma bedeli olarak ödenmiş akçesidir. Kökeninde bütün dünya zenginlikleri, altın veya gümüşle değil, emekle satın alınmıştır</a:t>
            </a:r>
            <a:r>
              <a:rPr lang="tr-TR" dirty="0" smtClean="0"/>
              <a:t>.» </a:t>
            </a:r>
            <a:endParaRPr lang="tr-TR" dirty="0"/>
          </a:p>
        </p:txBody>
      </p:sp>
    </p:spTree>
    <p:extLst>
      <p:ext uri="{BB962C8B-B14F-4D97-AF65-F5344CB8AC3E}">
        <p14:creationId xmlns:p14="http://schemas.microsoft.com/office/powerpoint/2010/main" val="1039783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Değerin ölçüsü nedir? </a:t>
            </a:r>
            <a:endParaRPr lang="tr-TR" dirty="0"/>
          </a:p>
        </p:txBody>
      </p:sp>
      <p:sp>
        <p:nvSpPr>
          <p:cNvPr id="3" name="İçerik Yer Tutucusu 2"/>
          <p:cNvSpPr>
            <a:spLocks noGrp="1"/>
          </p:cNvSpPr>
          <p:nvPr>
            <p:ph idx="1"/>
          </p:nvPr>
        </p:nvSpPr>
        <p:spPr/>
        <p:txBody>
          <a:bodyPr/>
          <a:lstStyle/>
          <a:p>
            <a:pPr marL="0" indent="0">
              <a:buNone/>
            </a:pPr>
            <a:r>
              <a:rPr lang="tr-TR" dirty="0" smtClean="0"/>
              <a:t>«</a:t>
            </a:r>
            <a:r>
              <a:rPr lang="tr-TR" dirty="0"/>
              <a:t>Birbirinden uzak zamanlarda, eşit miktarlarda altın ve gümüşten veya belki herhangi bir başka maldan çok, ihtimal, işçi nafakası olan eşit zahire miktarları ile hemen hemen eşit miktarlarda emek satın alınabilecektir. Böylece, birbirinden uzak çağlarda, eşit zahire miktarları, aynı gerçek değere yaklaşır; dolayısıyla sahibine, daha birbirinin aynı olan miktarlarda emek satın almak ya da buna egemen olabilmek imkanını verir</a:t>
            </a:r>
            <a:r>
              <a:rPr lang="tr-TR" dirty="0" smtClean="0"/>
              <a:t>.» </a:t>
            </a:r>
          </a:p>
          <a:p>
            <a:pPr marL="0" indent="0">
              <a:buNone/>
            </a:pPr>
            <a:r>
              <a:rPr lang="tr-TR" dirty="0" smtClean="0"/>
              <a:t>Değerin ölçüsü: emek? Zahire? Altın?</a:t>
            </a:r>
            <a:endParaRPr lang="tr-TR" dirty="0"/>
          </a:p>
        </p:txBody>
      </p:sp>
    </p:spTree>
    <p:extLst>
      <p:ext uri="{BB962C8B-B14F-4D97-AF65-F5344CB8AC3E}">
        <p14:creationId xmlns:p14="http://schemas.microsoft.com/office/powerpoint/2010/main" val="1686771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teorisi –kavramsal içerik</a:t>
            </a:r>
            <a:endParaRPr lang="tr-TR" dirty="0"/>
          </a:p>
        </p:txBody>
      </p:sp>
      <p:sp>
        <p:nvSpPr>
          <p:cNvPr id="3" name="İçerik Yer Tutucusu 2"/>
          <p:cNvSpPr>
            <a:spLocks noGrp="1"/>
          </p:cNvSpPr>
          <p:nvPr>
            <p:ph idx="1"/>
          </p:nvPr>
        </p:nvSpPr>
        <p:spPr/>
        <p:txBody>
          <a:bodyPr/>
          <a:lstStyle/>
          <a:p>
            <a:pPr marL="0" indent="0">
              <a:buNone/>
            </a:pPr>
            <a:r>
              <a:rPr lang="tr-TR" dirty="0" smtClean="0"/>
              <a:t>Emek her şeyin ilk pahasıdır. </a:t>
            </a:r>
          </a:p>
          <a:p>
            <a:pPr marL="0" indent="0">
              <a:buNone/>
            </a:pPr>
            <a:r>
              <a:rPr lang="tr-TR" dirty="0" smtClean="0"/>
              <a:t>Emek ile değer arasında kavramsal bir ilişki kurulmaktadır. </a:t>
            </a:r>
          </a:p>
          <a:p>
            <a:pPr marL="0" indent="0">
              <a:buNone/>
            </a:pPr>
            <a:r>
              <a:rPr lang="tr-TR" dirty="0" smtClean="0"/>
              <a:t>Ontolojik olarak farklı iki unsur—emek ve değer—ilişkilendirilmektedir. </a:t>
            </a:r>
          </a:p>
          <a:p>
            <a:pPr marL="0" indent="0">
              <a:buNone/>
            </a:pPr>
            <a:r>
              <a:rPr lang="tr-TR" dirty="0" smtClean="0"/>
              <a:t>Bu olgu, Smith böyle bir çözümleme yapmasa da, emek-değer teorisinin özüdür. </a:t>
            </a:r>
            <a:endParaRPr lang="tr-TR" dirty="0"/>
          </a:p>
        </p:txBody>
      </p:sp>
    </p:spTree>
    <p:extLst>
      <p:ext uri="{BB962C8B-B14F-4D97-AF65-F5344CB8AC3E}">
        <p14:creationId xmlns:p14="http://schemas.microsoft.com/office/powerpoint/2010/main" val="667541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her şeyin ölçütü müdür? </a:t>
            </a:r>
            <a:endParaRPr lang="tr-TR" dirty="0"/>
          </a:p>
        </p:txBody>
      </p:sp>
      <p:sp>
        <p:nvSpPr>
          <p:cNvPr id="3" name="İçerik Yer Tutucusu 2"/>
          <p:cNvSpPr>
            <a:spLocks noGrp="1"/>
          </p:cNvSpPr>
          <p:nvPr>
            <p:ph idx="1"/>
          </p:nvPr>
        </p:nvSpPr>
        <p:spPr/>
        <p:txBody>
          <a:bodyPr/>
          <a:lstStyle/>
          <a:p>
            <a:pPr marL="0" indent="0">
              <a:buNone/>
            </a:pPr>
            <a:r>
              <a:rPr lang="tr-TR" dirty="0" smtClean="0"/>
              <a:t>Smith, kavramsal bir çözümlemeyle yola koyulmuş olsa da, kendisinin bunun tam olarak farkında olduğunu söylemek mümkün değildir. </a:t>
            </a:r>
          </a:p>
          <a:p>
            <a:pPr marL="0" indent="0">
              <a:buNone/>
            </a:pPr>
            <a:r>
              <a:rPr lang="tr-TR" dirty="0" smtClean="0"/>
              <a:t>Çünkü emek ile değeri ilişkilendirdikten sonra, şöyle demektedir: </a:t>
            </a:r>
            <a:br>
              <a:rPr lang="tr-TR" dirty="0" smtClean="0"/>
            </a:br>
            <a:r>
              <a:rPr lang="tr-TR" dirty="0" smtClean="0"/>
              <a:t>«</a:t>
            </a:r>
            <a:r>
              <a:rPr lang="tr-TR" dirty="0"/>
              <a:t>Ancak, emek her ne kadar bütün nesnelerin değişim değerinin gerçek ölçüsü ise de, bu şeylere çokluk emekle değer biçilmez. Çoğu kez başka </a:t>
            </a:r>
            <a:r>
              <a:rPr lang="tr-TR" dirty="0" err="1"/>
              <a:t>başka</a:t>
            </a:r>
            <a:r>
              <a:rPr lang="tr-TR" dirty="0"/>
              <a:t> iki emek miktarı arasındaki oranı kestirmek güçtür</a:t>
            </a:r>
            <a:r>
              <a:rPr lang="tr-TR" dirty="0" smtClean="0"/>
              <a:t>.»</a:t>
            </a:r>
            <a:endParaRPr lang="tr-TR" dirty="0"/>
          </a:p>
        </p:txBody>
      </p:sp>
    </p:spTree>
    <p:extLst>
      <p:ext uri="{BB962C8B-B14F-4D97-AF65-F5344CB8AC3E}">
        <p14:creationId xmlns:p14="http://schemas.microsoft.com/office/powerpoint/2010/main" val="1639026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Mübadele edilen emek değil, mallardır</a:t>
            </a:r>
            <a:endParaRPr lang="tr-TR" dirty="0"/>
          </a:p>
        </p:txBody>
      </p:sp>
      <p:sp>
        <p:nvSpPr>
          <p:cNvPr id="3" name="İçerik Yer Tutucusu 2"/>
          <p:cNvSpPr>
            <a:spLocks noGrp="1"/>
          </p:cNvSpPr>
          <p:nvPr>
            <p:ph idx="1"/>
          </p:nvPr>
        </p:nvSpPr>
        <p:spPr/>
        <p:txBody>
          <a:bodyPr/>
          <a:lstStyle/>
          <a:p>
            <a:pPr marL="0" indent="0">
              <a:buNone/>
            </a:pPr>
            <a:r>
              <a:rPr lang="tr-TR" dirty="0" smtClean="0"/>
              <a:t>«Zaten </a:t>
            </a:r>
            <a:r>
              <a:rPr lang="tr-TR" dirty="0"/>
              <a:t>her mal çoğu kez emekle değil, başka mallarla değiş edilip o şekilde onlarla kıyaslanır. Onun için, malın değişim değerini satın alabileceği emekle değil, başka bir malın miktarı ile takdir etmek daha doğaldır</a:t>
            </a:r>
            <a:r>
              <a:rPr lang="tr-TR" dirty="0" smtClean="0"/>
              <a:t>.» </a:t>
            </a:r>
          </a:p>
          <a:p>
            <a:pPr marL="0" indent="0">
              <a:buNone/>
            </a:pPr>
            <a:r>
              <a:rPr lang="tr-TR" dirty="0" smtClean="0"/>
              <a:t>«Hem </a:t>
            </a:r>
            <a:r>
              <a:rPr lang="tr-TR" dirty="0"/>
              <a:t>çoğu kimse belirli bir mal miktarının ne demek olduğunu, bir emek miktarından daha iyi anlar. Birisi gözle görülür, elle tutulur bir nesnedir. Öteki ise soyut bir kavramdır. Yeterince anlaşılabilir şekle sokulabilirse de, öyle pek doğal ve belli </a:t>
            </a:r>
            <a:r>
              <a:rPr lang="tr-TR" dirty="0" smtClean="0"/>
              <a:t>değildir»</a:t>
            </a:r>
            <a:endParaRPr lang="tr-TR" dirty="0"/>
          </a:p>
        </p:txBody>
      </p:sp>
    </p:spTree>
    <p:extLst>
      <p:ext uri="{BB962C8B-B14F-4D97-AF65-F5344CB8AC3E}">
        <p14:creationId xmlns:p14="http://schemas.microsoft.com/office/powerpoint/2010/main" val="1473096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Smith’in temel çelişkisi</a:t>
            </a:r>
            <a:endParaRPr lang="tr-TR" dirty="0"/>
          </a:p>
        </p:txBody>
      </p:sp>
      <p:sp>
        <p:nvSpPr>
          <p:cNvPr id="3" name="İçerik Yer Tutucusu 2"/>
          <p:cNvSpPr>
            <a:spLocks noGrp="1"/>
          </p:cNvSpPr>
          <p:nvPr>
            <p:ph idx="1"/>
          </p:nvPr>
        </p:nvSpPr>
        <p:spPr/>
        <p:txBody>
          <a:bodyPr/>
          <a:lstStyle/>
          <a:p>
            <a:pPr marL="0" indent="0">
              <a:buNone/>
            </a:pPr>
            <a:r>
              <a:rPr lang="tr-TR" dirty="0" smtClean="0"/>
              <a:t>Smith, değer ile emek arasında ilişki kurarken, temel bir tespit yapmaktaydı. Kendisinin farkında olmadığı temel konu şuydu: </a:t>
            </a:r>
            <a:br>
              <a:rPr lang="tr-TR" dirty="0" smtClean="0"/>
            </a:br>
            <a:r>
              <a:rPr lang="tr-TR" dirty="0" smtClean="0"/>
              <a:t>Değer, maddi bir nesne değildir. </a:t>
            </a:r>
          </a:p>
          <a:p>
            <a:pPr marL="0" indent="0">
              <a:buNone/>
            </a:pPr>
            <a:r>
              <a:rPr lang="tr-TR" dirty="0" smtClean="0"/>
              <a:t>Kendisi olarak var olmayan bir ‘şey’, yalnızca ‘kendisi dışında bir şey ile ilişkilendirilmek koşuluyla varlık kazanabilir’. </a:t>
            </a:r>
          </a:p>
          <a:p>
            <a:pPr marL="0" indent="0">
              <a:buNone/>
            </a:pPr>
            <a:r>
              <a:rPr lang="tr-TR" dirty="0" smtClean="0"/>
              <a:t>Ancak bu çözümlemeyi yapamayan Smith, emeğin yerini ürünün alabileceğini düşünmektedir. </a:t>
            </a:r>
            <a:endParaRPr lang="tr-TR" dirty="0"/>
          </a:p>
        </p:txBody>
      </p:sp>
    </p:spTree>
    <p:extLst>
      <p:ext uri="{BB962C8B-B14F-4D97-AF65-F5344CB8AC3E}">
        <p14:creationId xmlns:p14="http://schemas.microsoft.com/office/powerpoint/2010/main" val="810499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Mübadele para ile yapılır</a:t>
            </a:r>
            <a:endParaRPr lang="tr-TR" dirty="0"/>
          </a:p>
        </p:txBody>
      </p:sp>
      <p:sp>
        <p:nvSpPr>
          <p:cNvPr id="3" name="İçerik Yer Tutucusu 2"/>
          <p:cNvSpPr>
            <a:spLocks noGrp="1"/>
          </p:cNvSpPr>
          <p:nvPr>
            <p:ph idx="1"/>
          </p:nvPr>
        </p:nvSpPr>
        <p:spPr/>
        <p:txBody>
          <a:bodyPr/>
          <a:lstStyle/>
          <a:p>
            <a:pPr marL="0" indent="0">
              <a:buNone/>
            </a:pPr>
            <a:r>
              <a:rPr lang="tr-TR" dirty="0" smtClean="0"/>
              <a:t>Smith, mübadelenin emek temelinde tanımlı bir ilişki olduğu tespitinden, malların mallarla mübadele edildiği biçimsel tespitine yönelmektedir. </a:t>
            </a:r>
          </a:p>
          <a:p>
            <a:pPr marL="0" indent="0">
              <a:buNone/>
            </a:pPr>
            <a:r>
              <a:rPr lang="tr-TR" dirty="0" smtClean="0"/>
              <a:t>Ardından bir başka olgusal gözlem, bunun yerini almaktadır: </a:t>
            </a:r>
          </a:p>
          <a:p>
            <a:pPr marL="0" indent="0">
              <a:buNone/>
            </a:pPr>
            <a:r>
              <a:rPr lang="tr-TR" dirty="0" smtClean="0"/>
              <a:t>Mübadele para ile mallar arasında gerçekleşmektedir. </a:t>
            </a:r>
            <a:endParaRPr lang="tr-TR" dirty="0"/>
          </a:p>
        </p:txBody>
      </p:sp>
    </p:spTree>
    <p:extLst>
      <p:ext uri="{BB962C8B-B14F-4D97-AF65-F5344CB8AC3E}">
        <p14:creationId xmlns:p14="http://schemas.microsoft.com/office/powerpoint/2010/main" val="221377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Mallarla satın alınan nedir? </a:t>
            </a:r>
            <a:endParaRPr lang="tr-TR" dirty="0"/>
          </a:p>
        </p:txBody>
      </p:sp>
      <p:sp>
        <p:nvSpPr>
          <p:cNvPr id="3" name="İçerik Yer Tutucusu 2"/>
          <p:cNvSpPr>
            <a:spLocks noGrp="1"/>
          </p:cNvSpPr>
          <p:nvPr>
            <p:ph idx="1"/>
          </p:nvPr>
        </p:nvSpPr>
        <p:spPr/>
        <p:txBody>
          <a:bodyPr/>
          <a:lstStyle/>
          <a:p>
            <a:pPr marL="0" indent="0">
              <a:buNone/>
            </a:pPr>
            <a:r>
              <a:rPr lang="tr-TR" dirty="0" smtClean="0"/>
              <a:t>Para, malların satılması sonucunda elde edilen şeydir. </a:t>
            </a:r>
          </a:p>
          <a:p>
            <a:pPr marL="0" indent="0">
              <a:buNone/>
            </a:pPr>
            <a:r>
              <a:rPr lang="tr-TR" dirty="0" smtClean="0"/>
              <a:t>Ancak Smith, temel ontolojik önermesini terk edememektedir; çünkü satın alınan şey, her koşulda emek ürünüdür. </a:t>
            </a:r>
          </a:p>
          <a:p>
            <a:pPr marL="0" indent="0">
              <a:buNone/>
            </a:pPr>
            <a:r>
              <a:rPr lang="tr-TR" dirty="0" smtClean="0"/>
              <a:t>Herkes, yalnızca emekle elde edilebilen bir şey için bedel öder. </a:t>
            </a:r>
          </a:p>
          <a:p>
            <a:pPr marL="0" indent="0">
              <a:buNone/>
            </a:pPr>
            <a:r>
              <a:rPr lang="tr-TR" dirty="0" smtClean="0"/>
              <a:t>Bu durumda, para ile bir mal ile satın alınan şey, aslında emekle elde edilmiş bir şeydir; o zaman, satın alınan şey aynı zamanda ‘</a:t>
            </a:r>
            <a:r>
              <a:rPr lang="tr-TR" dirty="0" err="1" smtClean="0"/>
              <a:t>emek’tir</a:t>
            </a:r>
            <a:r>
              <a:rPr lang="tr-TR" dirty="0" smtClean="0"/>
              <a:t>. </a:t>
            </a:r>
            <a:endParaRPr lang="tr-TR" dirty="0"/>
          </a:p>
        </p:txBody>
      </p:sp>
    </p:spTree>
    <p:extLst>
      <p:ext uri="{BB962C8B-B14F-4D97-AF65-F5344CB8AC3E}">
        <p14:creationId xmlns:p14="http://schemas.microsoft.com/office/powerpoint/2010/main" val="2247054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Parayla satın alınan ‘emek’</a:t>
            </a:r>
            <a:endParaRPr lang="tr-TR" dirty="0"/>
          </a:p>
        </p:txBody>
      </p:sp>
      <p:sp>
        <p:nvSpPr>
          <p:cNvPr id="3" name="İçerik Yer Tutucusu 2"/>
          <p:cNvSpPr>
            <a:spLocks noGrp="1"/>
          </p:cNvSpPr>
          <p:nvPr>
            <p:ph idx="1"/>
          </p:nvPr>
        </p:nvSpPr>
        <p:spPr/>
        <p:txBody>
          <a:bodyPr/>
          <a:lstStyle/>
          <a:p>
            <a:pPr marL="0" indent="0">
              <a:buNone/>
            </a:pPr>
            <a:r>
              <a:rPr lang="tr-TR" dirty="0" smtClean="0"/>
              <a:t>Smith, emeğin yarattığı değer ile emeğin değeri arasındaki ayrımı net bir şekilde ortaya koyamamaktadır. </a:t>
            </a:r>
          </a:p>
          <a:p>
            <a:pPr marL="0" indent="0">
              <a:buNone/>
            </a:pPr>
            <a:r>
              <a:rPr lang="tr-TR" dirty="0" smtClean="0"/>
              <a:t>Para ile satın alınan şey, emek ürünüdür; dolayısıyla ‘emektir’. </a:t>
            </a:r>
          </a:p>
          <a:p>
            <a:pPr marL="0" indent="0">
              <a:buNone/>
            </a:pPr>
            <a:r>
              <a:rPr lang="tr-TR" dirty="0" smtClean="0"/>
              <a:t>Ürünün emek ürünü olması, emeğin satın alındığı anlamına gelebilir; ama hangi ‘emek’? </a:t>
            </a:r>
          </a:p>
          <a:p>
            <a:pPr marL="0" indent="0">
              <a:buNone/>
            </a:pPr>
            <a:endParaRPr lang="tr-TR" dirty="0"/>
          </a:p>
        </p:txBody>
      </p:sp>
    </p:spTree>
    <p:extLst>
      <p:ext uri="{BB962C8B-B14F-4D97-AF65-F5344CB8AC3E}">
        <p14:creationId xmlns:p14="http://schemas.microsoft.com/office/powerpoint/2010/main" val="2686152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Emek kavramındaki çelişki</a:t>
            </a:r>
            <a:endParaRPr lang="tr-TR" dirty="0"/>
          </a:p>
        </p:txBody>
      </p:sp>
      <p:sp>
        <p:nvSpPr>
          <p:cNvPr id="3" name="İçerik Yer Tutucusu 2"/>
          <p:cNvSpPr>
            <a:spLocks noGrp="1"/>
          </p:cNvSpPr>
          <p:nvPr>
            <p:ph idx="1"/>
          </p:nvPr>
        </p:nvSpPr>
        <p:spPr/>
        <p:txBody>
          <a:bodyPr/>
          <a:lstStyle/>
          <a:p>
            <a:pPr marL="0" indent="0">
              <a:buNone/>
            </a:pPr>
            <a:r>
              <a:rPr lang="tr-TR" dirty="0" smtClean="0"/>
              <a:t>Smith, bir metanın üretimi için harcanan emek miktarı ile harcanan emek karşılığında ödenen bedeli karıştırmaktadır. </a:t>
            </a:r>
          </a:p>
          <a:p>
            <a:pPr marL="0" indent="0">
              <a:buNone/>
            </a:pPr>
            <a:r>
              <a:rPr lang="tr-TR" dirty="0" smtClean="0"/>
              <a:t>Bu nedenle, emeğin bedeli ile harcanmış emeğin bedeli arasındaki ayrım belirsizleşmekte, kavramsal karışıklığa yol açmaktadır. </a:t>
            </a:r>
            <a:endParaRPr lang="tr-TR" dirty="0"/>
          </a:p>
        </p:txBody>
      </p:sp>
    </p:spTree>
    <p:extLst>
      <p:ext uri="{BB962C8B-B14F-4D97-AF65-F5344CB8AC3E}">
        <p14:creationId xmlns:p14="http://schemas.microsoft.com/office/powerpoint/2010/main" val="270499512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558</Words>
  <Application>Microsoft Office PowerPoint</Application>
  <PresentationFormat>Geniş ekran</PresentationFormat>
  <Paragraphs>37</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Smith’in Değer Teorisi</vt:lpstr>
      <vt:lpstr>Değer teorisi –kavramsal içerik</vt:lpstr>
      <vt:lpstr>Emek her şeyin ölçütü müdür? </vt:lpstr>
      <vt:lpstr>Mübadele edilen emek değil, mallardır</vt:lpstr>
      <vt:lpstr>Smith’in temel çelişkisi</vt:lpstr>
      <vt:lpstr>Mübadele para ile yapılır</vt:lpstr>
      <vt:lpstr>Mallarla satın alınan nedir? </vt:lpstr>
      <vt:lpstr>Parayla satın alınan ‘emek’</vt:lpstr>
      <vt:lpstr>Emek kavramındaki çelişki</vt:lpstr>
      <vt:lpstr>Değerin ölçüsü nedir?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cp:revision>
  <dcterms:created xsi:type="dcterms:W3CDTF">2019-05-09T16:02:57Z</dcterms:created>
  <dcterms:modified xsi:type="dcterms:W3CDTF">2019-05-11T12:10:50Z</dcterms:modified>
</cp:coreProperties>
</file>