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6">
  <p:sldMasterIdLst>
    <p:sldMasterId id="2147483660" r:id="rId1"/>
    <p:sldMasterId id="2147483673" r:id="rId2"/>
    <p:sldMasterId id="2147483690" r:id="rId3"/>
  </p:sldMasterIdLst>
  <p:notesMasterIdLst>
    <p:notesMasterId r:id="rId33"/>
  </p:notesMasterIdLst>
  <p:sldIdLst>
    <p:sldId id="1132" r:id="rId4"/>
    <p:sldId id="1094" r:id="rId5"/>
    <p:sldId id="1095" r:id="rId6"/>
    <p:sldId id="1096" r:id="rId7"/>
    <p:sldId id="1097" r:id="rId8"/>
    <p:sldId id="1099" r:id="rId9"/>
    <p:sldId id="1100" r:id="rId10"/>
    <p:sldId id="1104" r:id="rId11"/>
    <p:sldId id="1105" r:id="rId12"/>
    <p:sldId id="1106" r:id="rId13"/>
    <p:sldId id="1108" r:id="rId14"/>
    <p:sldId id="1109" r:id="rId15"/>
    <p:sldId id="1111" r:id="rId16"/>
    <p:sldId id="1112" r:id="rId17"/>
    <p:sldId id="1113" r:id="rId18"/>
    <p:sldId id="1114" r:id="rId19"/>
    <p:sldId id="1115" r:id="rId20"/>
    <p:sldId id="1116" r:id="rId21"/>
    <p:sldId id="1118" r:id="rId22"/>
    <p:sldId id="1119" r:id="rId23"/>
    <p:sldId id="1120" r:id="rId24"/>
    <p:sldId id="1123" r:id="rId25"/>
    <p:sldId id="1124" r:id="rId26"/>
    <p:sldId id="1125" r:id="rId27"/>
    <p:sldId id="1126" r:id="rId28"/>
    <p:sldId id="1127" r:id="rId29"/>
    <p:sldId id="1129" r:id="rId30"/>
    <p:sldId id="1130" r:id="rId31"/>
    <p:sldId id="1131" r:id="rId32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7176C"/>
    <a:srgbClr val="46166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Orta Stil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Orta Stil 2 - Vurgu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Orta Stil 2 - Vurgu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D5ABB26-0587-4C30-8999-92F81FD0307C}" styleName="Stil Yok, Kılavuz Yok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E3FDE45-AF77-4B5C-9715-49D594BDF05E}" styleName="Açık Stil 1 - Vurgu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940675A-B579-460E-94D1-54222C63F5DA}" styleName="Stil Yok, Tablo Kılavuz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7164" autoAdjust="0"/>
    <p:restoredTop sz="91471" autoAdjust="0"/>
  </p:normalViewPr>
  <p:slideViewPr>
    <p:cSldViewPr snapToGrid="0">
      <p:cViewPr varScale="1">
        <p:scale>
          <a:sx n="84" d="100"/>
          <a:sy n="84" d="100"/>
        </p:scale>
        <p:origin x="1056" y="90"/>
      </p:cViewPr>
      <p:guideLst>
        <p:guide orient="horz" pos="2160"/>
        <p:guide pos="2880"/>
      </p:guideLst>
    </p:cSldViewPr>
  </p:slideViewPr>
  <p:notesTextViewPr>
    <p:cViewPr>
      <p:scale>
        <a:sx n="66" d="100"/>
        <a:sy n="66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howGuides="1">
      <p:cViewPr varScale="1">
        <p:scale>
          <a:sx n="61" d="100"/>
          <a:sy n="61" d="100"/>
        </p:scale>
        <p:origin x="3378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21" Type="http://schemas.openxmlformats.org/officeDocument/2006/relationships/slide" Target="slides/slide18.xml"/><Relationship Id="rId34" Type="http://schemas.openxmlformats.org/officeDocument/2006/relationships/presProps" Target="presProp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slide" Target="slides/slide26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slide" Target="slides/slide29.xml"/><Relationship Id="rId37" Type="http://schemas.openxmlformats.org/officeDocument/2006/relationships/tableStyles" Target="tableStyle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theme" Target="theme/theme1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slide" Target="slides/slide28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viewProps" Target="viewProps.xml"/><Relationship Id="rId8" Type="http://schemas.openxmlformats.org/officeDocument/2006/relationships/slide" Target="slides/slide5.xml"/><Relationship Id="rId3" Type="http://schemas.openxmlformats.org/officeDocument/2006/relationships/slideMaster" Target="slideMasters/slideMaster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F88CA5-4B52-431F-9D0B-7834703D4155}" type="datetimeFigureOut">
              <a:rPr lang="en-US" smtClean="0"/>
              <a:t>2/28/2020</a:t>
            </a:fld>
            <a:endParaRPr lang="en-US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41425"/>
            <a:ext cx="44672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85FB67-13BD-4A07-A42B-F2DDB568A1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25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C2E16-D5DA-4D9C-92CB-3D0DDCA7AE5C}" type="datetime1">
              <a:rPr lang="en-US" smtClean="0"/>
              <a:t>2/28/2020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37714002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021E8-F963-4E7B-98CE-B76E5E287BD9}" type="datetime1">
              <a:rPr lang="en-US" smtClean="0"/>
              <a:t>2/28/2020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73875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3"/>
            <a:ext cx="1828800" cy="5410199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71BD1-7858-4A7D-AB54-A4451F562A85}" type="datetime1">
              <a:rPr lang="en-US" smtClean="0"/>
              <a:t>2/28/2020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66878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/>
          </p:nvPr>
        </p:nvSpPr>
        <p:spPr>
          <a:xfrm>
            <a:off x="1066800" y="304800"/>
            <a:ext cx="7543800" cy="57912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3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24DB031-92E8-45A5-8D15-81850C813C05}" type="slidenum">
              <a:rPr lang="tr-TR" altLang="tr-TR"/>
              <a:pPr/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50717126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093B4-1CC8-466C-AC69-8C4EAAC07B96}" type="datetime1">
              <a:rPr lang="en-US" smtClean="0"/>
              <a:t>2/28/2020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83248083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0254B-BB82-4C80-A262-98BD5C0B4A90}" type="datetime1">
              <a:rPr lang="en-US" smtClean="0"/>
              <a:t>2/28/2020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8757136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55901-25EF-4B6B-8217-40AE73B567A5}" type="datetime1">
              <a:rPr lang="en-US" smtClean="0"/>
              <a:t>2/28/2020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261986849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8C9F5-99EE-46C1-925D-08171F3997F5}" type="datetime1">
              <a:rPr lang="en-US" smtClean="0"/>
              <a:t>2/28/2020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8348045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CB38C-929A-4885-8B3A-FB2E643FA28D}" type="datetime1">
              <a:rPr lang="en-US" smtClean="0"/>
              <a:t>2/28/2020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1492942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3DAA0-B6AA-4ACD-9FB1-17185E43A90D}" type="datetime1">
              <a:rPr lang="en-US" smtClean="0"/>
              <a:t>2/28/2020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7469024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7F1EA-F52B-42F5-8478-0AF9BFD7E958}" type="datetime1">
              <a:rPr lang="en-US" smtClean="0"/>
              <a:t>2/28/2020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747553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211488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2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2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E4876-F515-4632-ACBF-711C6699D7F1}" type="datetime1">
              <a:rPr lang="en-US" smtClean="0"/>
              <a:t>2/28/2020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1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4544585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simgeyi tıklatın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930EE-5137-4864-99E0-78D0AA38347E}" type="datetime1">
              <a:rPr lang="en-US" smtClean="0"/>
              <a:t>2/28/2020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8547969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F37A8-D33E-4B0E-8235-475DB97D5147}" type="datetime1">
              <a:rPr lang="en-US" smtClean="0"/>
              <a:t>2/28/2020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3643762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3"/>
            <a:ext cx="1828800" cy="5410199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96E1F-70EC-4C9F-84B9-309ABB33F145}" type="datetime1">
              <a:rPr lang="en-US" smtClean="0"/>
              <a:t>2/28/2020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7974391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/>
          </p:nvPr>
        </p:nvSpPr>
        <p:spPr>
          <a:xfrm>
            <a:off x="457200" y="277813"/>
            <a:ext cx="8229600" cy="5853112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3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2F65B9-AF3F-4168-8F3A-EA905B549768}" type="datetime1">
              <a:rPr lang="en-US" smtClean="0"/>
              <a:t>2/28/2020</a:t>
            </a:fld>
            <a:endParaRPr lang="tr-TR"/>
          </a:p>
        </p:txBody>
      </p:sp>
      <p:sp>
        <p:nvSpPr>
          <p:cNvPr id="4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5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CC9CEF-1B2B-47A9-B112-A53E035B6F79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1206933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Başlık, Metin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sz="half" idx="1"/>
          </p:nvPr>
        </p:nvSpPr>
        <p:spPr>
          <a:xfrm>
            <a:off x="457200" y="1600202"/>
            <a:ext cx="4038600" cy="4530725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30725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D7AFE2-252A-473E-B74B-445E14A41A1C}" type="datetime1">
              <a:rPr lang="en-US" smtClean="0"/>
              <a:t>2/28/2020</a:t>
            </a:fld>
            <a:endParaRPr lang="tr-TR"/>
          </a:p>
        </p:txBody>
      </p:sp>
      <p:sp>
        <p:nvSpPr>
          <p:cNvPr id="6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9C2CDE-511F-4CCA-A6CE-70569E99ECA7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5389097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Başlık ve Tab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Tablo Yer Tutucusu 2"/>
          <p:cNvSpPr>
            <a:spLocks noGrp="1"/>
          </p:cNvSpPr>
          <p:nvPr>
            <p:ph type="tbl" idx="1"/>
          </p:nvPr>
        </p:nvSpPr>
        <p:spPr>
          <a:xfrm>
            <a:off x="457200" y="1600202"/>
            <a:ext cx="8229600" cy="4530725"/>
          </a:xfrm>
        </p:spPr>
        <p:txBody>
          <a:bodyPr/>
          <a:lstStyle/>
          <a:p>
            <a:pPr lvl="0"/>
            <a:r>
              <a:rPr lang="tr-TR" noProof="0"/>
              <a:t>Tablo eklemek için simgeyi tıklatın</a:t>
            </a:r>
          </a:p>
        </p:txBody>
      </p:sp>
      <p:sp>
        <p:nvSpPr>
          <p:cNvPr id="4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24C5B5-B0BC-4A99-9668-7AA50979CB18}" type="datetime1">
              <a:rPr lang="en-US" smtClean="0"/>
              <a:t>2/28/2020</a:t>
            </a:fld>
            <a:endParaRPr lang="tr-TR"/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694B09-DDCA-463B-A0FD-225071502900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7452489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Başlık, 4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 sz="quarter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457200" y="1600202"/>
            <a:ext cx="4038600" cy="2189163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quarter" idx="2"/>
          </p:nvPr>
        </p:nvSpPr>
        <p:spPr>
          <a:xfrm>
            <a:off x="4648200" y="1600202"/>
            <a:ext cx="4038600" cy="2189163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İçerik Yer Tutucusu 4"/>
          <p:cNvSpPr>
            <a:spLocks noGrp="1"/>
          </p:cNvSpPr>
          <p:nvPr>
            <p:ph sz="quarter" idx="3"/>
          </p:nvPr>
        </p:nvSpPr>
        <p:spPr>
          <a:xfrm>
            <a:off x="457200" y="3941763"/>
            <a:ext cx="4038600" cy="2189162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8200" y="3941763"/>
            <a:ext cx="4038600" cy="2189162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B4A527-8F12-4586-8896-F9A7002F02D4}" type="datetime1">
              <a:rPr lang="en-US" smtClean="0"/>
              <a:t>2/28/2020</a:t>
            </a:fld>
            <a:endParaRPr lang="tr-TR"/>
          </a:p>
        </p:txBody>
      </p:sp>
      <p:sp>
        <p:nvSpPr>
          <p:cNvPr id="8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9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FE3CA1-1F67-46BC-B6F2-EBF60CBDD860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7563434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etin Yer Tutucusu 11"/>
          <p:cNvSpPr>
            <a:spLocks noGrp="1"/>
          </p:cNvSpPr>
          <p:nvPr>
            <p:ph idx="1"/>
          </p:nvPr>
        </p:nvSpPr>
        <p:spPr>
          <a:xfrm>
            <a:off x="410935" y="1299507"/>
            <a:ext cx="7886700" cy="1179054"/>
          </a:xfrm>
          <a:prstGeom prst="rect">
            <a:avLst/>
          </a:prstGeom>
        </p:spPr>
        <p:txBody>
          <a:bodyPr rIns="0" anchor="b" anchorCtr="0">
            <a:noAutofit/>
          </a:bodyPr>
          <a:lstStyle>
            <a:lvl1pPr marL="0" indent="0" algn="l">
              <a:buNone/>
              <a:defRPr sz="2000" b="0" i="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tr-TR" noProof="0" smtClean="0"/>
              <a:t>Asıl metin stillerini düzenle</a:t>
            </a:r>
          </a:p>
        </p:txBody>
      </p:sp>
      <p:sp>
        <p:nvSpPr>
          <p:cNvPr id="9" name="Başlık Yer Tutucusu 10"/>
          <p:cNvSpPr>
            <a:spLocks noGrp="1"/>
          </p:cNvSpPr>
          <p:nvPr>
            <p:ph type="title"/>
          </p:nvPr>
        </p:nvSpPr>
        <p:spPr>
          <a:xfrm>
            <a:off x="410935" y="370117"/>
            <a:ext cx="7886700" cy="673965"/>
          </a:xfrm>
          <a:prstGeom prst="rect">
            <a:avLst/>
          </a:prstGeom>
        </p:spPr>
        <p:txBody>
          <a:bodyPr rIns="0" anchor="b" anchorCtr="0">
            <a:normAutofit/>
          </a:bodyPr>
          <a:lstStyle>
            <a:lvl1pPr>
              <a:defRPr sz="2400"/>
            </a:lvl1pPr>
          </a:lstStyle>
          <a:p>
            <a:pPr lvl="0"/>
            <a:r>
              <a:rPr lang="tr-TR" smtClean="0"/>
              <a:t>Asıl başlık stili için tıklatın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3627385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Özel Dü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54219885"/>
      </p:ext>
    </p:extLst>
  </p:cSld>
  <p:clrMapOvr>
    <a:masterClrMapping/>
  </p:clrMapOvr>
  <p:hf sldNum="0" hd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12512-3B4A-4C0D-950D-6FFEACF07EB0}" type="datetime1">
              <a:rPr lang="en-US" smtClean="0"/>
              <a:t>2/28/2020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80110625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074415" y="76979"/>
            <a:ext cx="2995168" cy="685800"/>
          </a:xfrm>
          <a:prstGeom prst="rect">
            <a:avLst/>
          </a:prstGeom>
        </p:spPr>
        <p:txBody>
          <a:bodyPr lIns="0" tIns="0" rIns="0" bIns="0"/>
          <a:lstStyle>
            <a:lvl1pPr>
              <a:defRPr sz="32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>
          <a:xfrm>
            <a:off x="3108960" y="6377941"/>
            <a:ext cx="2926080" cy="342900"/>
          </a:xfrm>
          <a:prstGeom prst="rect">
            <a:avLst/>
          </a:prstGeom>
        </p:spPr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>
          <a:xfrm>
            <a:off x="457200" y="6377941"/>
            <a:ext cx="2103120" cy="342900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2/28/2020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>
          <a:xfrm>
            <a:off x="8471916" y="6414900"/>
            <a:ext cx="161290" cy="261619"/>
          </a:xfrm>
          <a:prstGeom prst="rect">
            <a:avLst/>
          </a:prstGeom>
        </p:spPr>
        <p:txBody>
          <a:bodyPr lIns="0" tIns="0" rIns="0" bIns="0"/>
          <a:lstStyle>
            <a:lvl1pPr>
              <a:defRPr sz="1200" b="0" i="0">
                <a:solidFill>
                  <a:srgbClr val="888888"/>
                </a:solidFill>
                <a:latin typeface="Arial"/>
                <a:cs typeface="Arial"/>
              </a:defRPr>
            </a:lvl1pPr>
          </a:lstStyle>
          <a:p>
            <a:pPr marL="38100">
              <a:lnSpc>
                <a:spcPts val="1425"/>
              </a:lnSpc>
            </a:pPr>
            <a:fld id="{81D60167-4931-47E6-BA6A-407CBD079E47}" type="slidenum">
              <a:rPr lang="tr-TR" spc="-5" smtClean="0"/>
              <a:pPr marL="38100">
                <a:lnSpc>
                  <a:spcPts val="1425"/>
                </a:lnSpc>
              </a:pPr>
              <a:t>‹#›</a:t>
            </a:fld>
            <a:endParaRPr lang="tr-TR" spc="-5" dirty="0"/>
          </a:p>
        </p:txBody>
      </p:sp>
    </p:spTree>
    <p:extLst>
      <p:ext uri="{BB962C8B-B14F-4D97-AF65-F5344CB8AC3E}">
        <p14:creationId xmlns:p14="http://schemas.microsoft.com/office/powerpoint/2010/main" val="2473480227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338197" y="2293442"/>
            <a:ext cx="4467605" cy="1116964"/>
          </a:xfrm>
          <a:prstGeom prst="rect">
            <a:avLst/>
          </a:prstGeom>
        </p:spPr>
        <p:txBody>
          <a:bodyPr lIns="0" tIns="0" rIns="0" bIns="0"/>
          <a:lstStyle>
            <a:lvl1pPr>
              <a:defRPr sz="3200" b="1" i="0">
                <a:solidFill>
                  <a:schemeClr val="tx1"/>
                </a:solidFill>
                <a:latin typeface="Carlito"/>
                <a:cs typeface="Carlito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95541" y="1982470"/>
            <a:ext cx="8353425" cy="2921000"/>
          </a:xfrm>
          <a:prstGeom prst="rect">
            <a:avLst/>
          </a:prstGeom>
        </p:spPr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2/28/2020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115934" y="6420637"/>
            <a:ext cx="483870" cy="152400"/>
          </a:xfrm>
          <a:prstGeom prst="rect">
            <a:avLst/>
          </a:prstGeo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  <a:latin typeface="Carlito"/>
                <a:cs typeface="Carlito"/>
              </a:defRPr>
            </a:lvl1pPr>
          </a:lstStyle>
          <a:p>
            <a:pPr marL="101600">
              <a:lnSpc>
                <a:spcPts val="1045"/>
              </a:lnSpc>
            </a:pPr>
            <a:fld id="{81D60167-4931-47E6-BA6A-407CBD079E47}" type="slidenum">
              <a:rPr spc="-10" dirty="0"/>
              <a:t>‹#›</a:t>
            </a:fld>
            <a:r>
              <a:rPr spc="-10" dirty="0"/>
              <a:t>/343</a:t>
            </a:r>
          </a:p>
        </p:txBody>
      </p:sp>
    </p:spTree>
    <p:extLst>
      <p:ext uri="{BB962C8B-B14F-4D97-AF65-F5344CB8AC3E}">
        <p14:creationId xmlns:p14="http://schemas.microsoft.com/office/powerpoint/2010/main" val="20524980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19078-E88E-432E-B463-E382E09B18DC}" type="datetime1">
              <a:rPr lang="en-US" smtClean="0"/>
              <a:t>2/28/2020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26643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F88A8-F742-4F69-A35B-1B28FBF07202}" type="datetime1">
              <a:rPr lang="en-US" smtClean="0"/>
              <a:t>2/28/2020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43776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C0540-C812-4A10-A4A2-8F2918206376}" type="datetime1">
              <a:rPr lang="en-US" smtClean="0"/>
              <a:t>2/28/2020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46229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0DDDF-7A43-4041-A150-A5265DD17B5B}" type="datetime1">
              <a:rPr lang="en-US" smtClean="0"/>
              <a:t>2/28/2020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38819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2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2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B923B-C384-40AA-8590-01472514B94D}" type="datetime1">
              <a:rPr lang="en-US" smtClean="0"/>
              <a:t>2/28/2020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1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943253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simgeyi tıklatın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10B27-1C63-4458-A0DE-D05A3D5ED342}" type="datetime1">
              <a:rPr lang="en-US" smtClean="0"/>
              <a:t>2/28/2020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2204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6" Type="http://schemas.openxmlformats.org/officeDocument/2006/relationships/theme" Target="../theme/theme2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slideLayout" Target="../slideLayouts/slideLayout26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0.xml"/><Relationship Id="rId2" Type="http://schemas.openxmlformats.org/officeDocument/2006/relationships/slideLayout" Target="../slideLayouts/slideLayout29.xml"/><Relationship Id="rId1" Type="http://schemas.openxmlformats.org/officeDocument/2006/relationships/slideLayout" Target="../slideLayouts/slideLayout28.xml"/><Relationship Id="rId6" Type="http://schemas.openxmlformats.org/officeDocument/2006/relationships/image" Target="../media/image2.jpeg"/><Relationship Id="rId5" Type="http://schemas.openxmlformats.org/officeDocument/2006/relationships/theme" Target="../theme/theme3.xml"/><Relationship Id="rId4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D5BA3AE7-9ECF-44E5-AA35-A658ADA8F751}" type="datetime1">
              <a:rPr lang="en-US" smtClean="0"/>
              <a:t>2/28/2020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8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70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6328270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89" r:id="rId12"/>
  </p:sldLayoutIdLst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39369955-C8A4-4023-9F6B-3A82C0FA9480}" type="datetime1">
              <a:rPr lang="en-US" smtClean="0"/>
              <a:t>2/28/2020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8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70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9417297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  <p:sldLayoutId id="2147483687" r:id="rId14"/>
    <p:sldLayoutId id="2147483688" r:id="rId15"/>
  </p:sldLayoutIdLst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Resim 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"/>
            <a:ext cx="9144000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570280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702" r:id="rId3"/>
    <p:sldLayoutId id="2147483703" r:id="rId4"/>
  </p:sldLayoutIdLst>
  <p:hf sldNum="0" hdr="0" dt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lang="tr-TR" sz="2000" b="1" kern="1200" dirty="0">
          <a:solidFill>
            <a:srgbClr val="160093"/>
          </a:solidFill>
          <a:latin typeface="Arial"/>
          <a:ea typeface="ＭＳ Ｐゴシック" charset="0"/>
          <a:cs typeface="Arial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9pPr>
    </p:titleStyle>
    <p:bodyStyle>
      <a:lvl1pPr marL="228600" indent="-228600" algn="l" rtl="0" eaLnBrk="1" fontAlgn="base" hangingPunct="1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83387" y="2139646"/>
            <a:ext cx="7173595" cy="1367682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5"/>
              </a:spcBef>
            </a:pPr>
            <a:r>
              <a:rPr lang="tr-TR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14. </a:t>
            </a:r>
            <a:r>
              <a:rPr lang="tr-TR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HAFTA</a:t>
            </a:r>
            <a:br>
              <a:rPr lang="tr-TR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tr-TR" sz="2800" spc="-70" dirty="0">
                <a:solidFill>
                  <a:schemeClr val="tx1"/>
                </a:solidFill>
              </a:rPr>
              <a:t/>
            </a:r>
            <a:br>
              <a:rPr lang="tr-TR" sz="2800" spc="-70" dirty="0">
                <a:solidFill>
                  <a:schemeClr val="tx1"/>
                </a:solidFill>
              </a:rPr>
            </a:br>
            <a:r>
              <a:rPr lang="tr-TR" spc="-70" dirty="0"/>
              <a:t>PROJE MALİYET YÖNETİMİ</a:t>
            </a:r>
            <a:endParaRPr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868480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497137" y="589153"/>
            <a:ext cx="4457065" cy="32060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spc="-15" dirty="0"/>
              <a:t>PROJE </a:t>
            </a:r>
            <a:r>
              <a:rPr sz="2000" spc="-5" dirty="0"/>
              <a:t>MALİYET</a:t>
            </a:r>
            <a:r>
              <a:rPr sz="2000" spc="-65" dirty="0"/>
              <a:t> </a:t>
            </a:r>
            <a:r>
              <a:rPr sz="2000" spc="-20" dirty="0"/>
              <a:t>YÖNETİMİ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01600">
              <a:lnSpc>
                <a:spcPts val="1045"/>
              </a:lnSpc>
            </a:pPr>
            <a:fld id="{81D60167-4931-47E6-BA6A-407CBD079E47}" type="slidenum">
              <a:rPr spc="-10" dirty="0"/>
              <a:t>10</a:t>
            </a:fld>
            <a:r>
              <a:rPr spc="-10" dirty="0"/>
              <a:t>/343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07340" y="1883652"/>
            <a:ext cx="8836660" cy="2751394"/>
          </a:xfrm>
          <a:prstGeom prst="rect">
            <a:avLst/>
          </a:prstGeom>
        </p:spPr>
        <p:txBody>
          <a:bodyPr vert="horz" wrap="square" lIns="0" tIns="88265" rIns="0" bIns="0" rtlCol="0">
            <a:spAutoFit/>
          </a:bodyPr>
          <a:lstStyle/>
          <a:p>
            <a:pPr marL="367665" algn="just">
              <a:lnSpc>
                <a:spcPct val="100000"/>
              </a:lnSpc>
              <a:spcBef>
                <a:spcPts val="695"/>
              </a:spcBef>
            </a:pPr>
            <a:r>
              <a:rPr sz="1400" b="1" spc="-10" dirty="0">
                <a:latin typeface="Carlito"/>
                <a:cs typeface="Carlito"/>
              </a:rPr>
              <a:t>Proje Maliyeti </a:t>
            </a:r>
            <a:r>
              <a:rPr sz="1400" b="1" spc="-25" dirty="0">
                <a:latin typeface="Carlito"/>
                <a:cs typeface="Carlito"/>
              </a:rPr>
              <a:t>Tahmin</a:t>
            </a:r>
            <a:r>
              <a:rPr sz="1400" b="1" spc="-30" dirty="0">
                <a:latin typeface="Carlito"/>
                <a:cs typeface="Carlito"/>
              </a:rPr>
              <a:t> </a:t>
            </a:r>
            <a:r>
              <a:rPr sz="1400" b="1" spc="-5" dirty="0">
                <a:latin typeface="Carlito"/>
                <a:cs typeface="Carlito"/>
              </a:rPr>
              <a:t>Modelleri</a:t>
            </a:r>
            <a:endParaRPr sz="1400" dirty="0">
              <a:latin typeface="Carlito"/>
              <a:cs typeface="Carlito"/>
            </a:endParaRPr>
          </a:p>
          <a:p>
            <a:pPr marL="355600" marR="5080" indent="-342900" algn="just">
              <a:lnSpc>
                <a:spcPct val="100000"/>
              </a:lnSpc>
              <a:spcBef>
                <a:spcPts val="600"/>
              </a:spcBef>
              <a:buFont typeface="Arial"/>
              <a:buChar char="•"/>
              <a:tabLst>
                <a:tab pos="355600" algn="l"/>
              </a:tabLst>
            </a:pPr>
            <a:r>
              <a:rPr sz="1400" spc="-5" dirty="0">
                <a:latin typeface="Carlito"/>
                <a:cs typeface="Carlito"/>
              </a:rPr>
              <a:t>Günümüz şartlarında </a:t>
            </a:r>
            <a:r>
              <a:rPr sz="1400" spc="-15" dirty="0">
                <a:latin typeface="Carlito"/>
                <a:cs typeface="Carlito"/>
              </a:rPr>
              <a:t>rasyonel kaynak </a:t>
            </a:r>
            <a:r>
              <a:rPr sz="1400" spc="-10" dirty="0">
                <a:latin typeface="Carlito"/>
                <a:cs typeface="Carlito"/>
              </a:rPr>
              <a:t>kullanımı </a:t>
            </a:r>
            <a:r>
              <a:rPr sz="1400" dirty="0">
                <a:latin typeface="Carlito"/>
                <a:cs typeface="Carlito"/>
              </a:rPr>
              <a:t>için </a:t>
            </a:r>
            <a:r>
              <a:rPr sz="1400" spc="-5" dirty="0">
                <a:latin typeface="Carlito"/>
                <a:cs typeface="Carlito"/>
              </a:rPr>
              <a:t>etkin bir planlama </a:t>
            </a:r>
            <a:r>
              <a:rPr sz="1400" spc="-15" dirty="0">
                <a:latin typeface="Carlito"/>
                <a:cs typeface="Carlito"/>
              </a:rPr>
              <a:t>ve </a:t>
            </a:r>
            <a:r>
              <a:rPr sz="1400" spc="-5" dirty="0">
                <a:latin typeface="Carlito"/>
                <a:cs typeface="Carlito"/>
              </a:rPr>
              <a:t>denetim  uygulamasının </a:t>
            </a:r>
            <a:r>
              <a:rPr sz="1400" spc="-15" dirty="0">
                <a:latin typeface="Carlito"/>
                <a:cs typeface="Carlito"/>
              </a:rPr>
              <a:t>zorunlu </a:t>
            </a:r>
            <a:r>
              <a:rPr sz="1400" spc="-5" dirty="0">
                <a:latin typeface="Carlito"/>
                <a:cs typeface="Carlito"/>
              </a:rPr>
              <a:t>olduğu </a:t>
            </a:r>
            <a:r>
              <a:rPr sz="1400" spc="-10" dirty="0">
                <a:latin typeface="Carlito"/>
                <a:cs typeface="Carlito"/>
              </a:rPr>
              <a:t>üretim </a:t>
            </a:r>
            <a:r>
              <a:rPr sz="1400" spc="-5" dirty="0">
                <a:latin typeface="Carlito"/>
                <a:cs typeface="Carlito"/>
              </a:rPr>
              <a:t>sürecinde </a:t>
            </a:r>
            <a:r>
              <a:rPr sz="1400" spc="-10" dirty="0">
                <a:latin typeface="Carlito"/>
                <a:cs typeface="Carlito"/>
              </a:rPr>
              <a:t>yapı </a:t>
            </a:r>
            <a:r>
              <a:rPr sz="1400" spc="-5" dirty="0">
                <a:latin typeface="Carlito"/>
                <a:cs typeface="Carlito"/>
              </a:rPr>
              <a:t>maliyeti, </a:t>
            </a:r>
            <a:r>
              <a:rPr sz="1400" spc="-10" dirty="0">
                <a:latin typeface="Carlito"/>
                <a:cs typeface="Carlito"/>
              </a:rPr>
              <a:t>yapı </a:t>
            </a:r>
            <a:r>
              <a:rPr sz="1400" spc="-5" dirty="0">
                <a:latin typeface="Carlito"/>
                <a:cs typeface="Carlito"/>
              </a:rPr>
              <a:t>ihtiyacının  belirlenmesi </a:t>
            </a:r>
            <a:r>
              <a:rPr sz="1400" dirty="0">
                <a:latin typeface="Carlito"/>
                <a:cs typeface="Carlito"/>
              </a:rPr>
              <a:t>ile </a:t>
            </a:r>
            <a:r>
              <a:rPr sz="1400" spc="-15" dirty="0">
                <a:latin typeface="Carlito"/>
                <a:cs typeface="Carlito"/>
              </a:rPr>
              <a:t>başlayan ve </a:t>
            </a:r>
            <a:r>
              <a:rPr sz="1400" spc="-5" dirty="0">
                <a:latin typeface="Carlito"/>
                <a:cs typeface="Carlito"/>
              </a:rPr>
              <a:t>yapının ömrünün sona </a:t>
            </a:r>
            <a:r>
              <a:rPr sz="1400" dirty="0">
                <a:latin typeface="Carlito"/>
                <a:cs typeface="Carlito"/>
              </a:rPr>
              <a:t>ermesi ile </a:t>
            </a:r>
            <a:r>
              <a:rPr sz="1400" spc="-10" dirty="0">
                <a:latin typeface="Carlito"/>
                <a:cs typeface="Carlito"/>
              </a:rPr>
              <a:t>biten </a:t>
            </a:r>
            <a:r>
              <a:rPr sz="1400" spc="-5" dirty="0">
                <a:latin typeface="Carlito"/>
                <a:cs typeface="Carlito"/>
              </a:rPr>
              <a:t>sürecin tüm  dönemlerinde yapılan harcamaların </a:t>
            </a:r>
            <a:r>
              <a:rPr sz="1400" spc="-25" dirty="0">
                <a:latin typeface="Carlito"/>
                <a:cs typeface="Carlito"/>
              </a:rPr>
              <a:t>toplamıdır. </a:t>
            </a:r>
            <a:r>
              <a:rPr sz="1400" spc="-15" dirty="0">
                <a:latin typeface="Carlito"/>
                <a:cs typeface="Carlito"/>
              </a:rPr>
              <a:t>Kavramsal </a:t>
            </a:r>
            <a:r>
              <a:rPr sz="1400" spc="-10" dirty="0">
                <a:latin typeface="Carlito"/>
                <a:cs typeface="Carlito"/>
              </a:rPr>
              <a:t>olarak </a:t>
            </a:r>
            <a:r>
              <a:rPr sz="1400" dirty="0">
                <a:latin typeface="Carlito"/>
                <a:cs typeface="Carlito"/>
              </a:rPr>
              <a:t>iki </a:t>
            </a:r>
            <a:r>
              <a:rPr sz="1400" spc="-5" dirty="0">
                <a:latin typeface="Carlito"/>
                <a:cs typeface="Carlito"/>
              </a:rPr>
              <a:t>yaklaşım </a:t>
            </a:r>
            <a:r>
              <a:rPr sz="1400" spc="-10" dirty="0">
                <a:latin typeface="Carlito"/>
                <a:cs typeface="Carlito"/>
              </a:rPr>
              <a:t>söz  konusudur; </a:t>
            </a:r>
            <a:r>
              <a:rPr sz="1400" dirty="0">
                <a:latin typeface="Carlito"/>
                <a:cs typeface="Carlito"/>
              </a:rPr>
              <a:t>birincisi </a:t>
            </a:r>
            <a:r>
              <a:rPr sz="1400" spc="-5" dirty="0">
                <a:latin typeface="Carlito"/>
                <a:cs typeface="Carlito"/>
              </a:rPr>
              <a:t>“</a:t>
            </a:r>
            <a:r>
              <a:rPr sz="1400" b="1" spc="-5" dirty="0">
                <a:latin typeface="Carlito"/>
                <a:cs typeface="Carlito"/>
              </a:rPr>
              <a:t>değer</a:t>
            </a:r>
            <a:r>
              <a:rPr sz="1400" spc="-5" dirty="0">
                <a:latin typeface="Carlito"/>
                <a:cs typeface="Carlito"/>
              </a:rPr>
              <a:t>” </a:t>
            </a:r>
            <a:r>
              <a:rPr sz="1400" dirty="0">
                <a:latin typeface="Carlito"/>
                <a:cs typeface="Carlito"/>
              </a:rPr>
              <a:t>ölçüsüne </a:t>
            </a:r>
            <a:r>
              <a:rPr sz="1400" spc="-15" dirty="0">
                <a:latin typeface="Carlito"/>
                <a:cs typeface="Carlito"/>
              </a:rPr>
              <a:t>dayalı </a:t>
            </a:r>
            <a:r>
              <a:rPr sz="1400" spc="-10" dirty="0">
                <a:latin typeface="Carlito"/>
                <a:cs typeface="Carlito"/>
              </a:rPr>
              <a:t>maliyet </a:t>
            </a:r>
            <a:r>
              <a:rPr sz="1400" spc="-15" dirty="0">
                <a:latin typeface="Carlito"/>
                <a:cs typeface="Carlito"/>
              </a:rPr>
              <a:t>kavramı, </a:t>
            </a:r>
            <a:r>
              <a:rPr sz="1400" spc="-5" dirty="0">
                <a:latin typeface="Carlito"/>
                <a:cs typeface="Carlito"/>
              </a:rPr>
              <a:t>diğeri </a:t>
            </a:r>
            <a:r>
              <a:rPr sz="1400" dirty="0">
                <a:latin typeface="Carlito"/>
                <a:cs typeface="Carlito"/>
              </a:rPr>
              <a:t>ise; </a:t>
            </a:r>
            <a:r>
              <a:rPr sz="1400" spc="-5" dirty="0">
                <a:latin typeface="Carlito"/>
                <a:cs typeface="Carlito"/>
              </a:rPr>
              <a:t>“</a:t>
            </a:r>
            <a:r>
              <a:rPr sz="1400" b="1" spc="-5" dirty="0">
                <a:latin typeface="Carlito"/>
                <a:cs typeface="Carlito"/>
              </a:rPr>
              <a:t>nakit</a:t>
            </a:r>
            <a:r>
              <a:rPr sz="1400" spc="-5" dirty="0">
                <a:latin typeface="Carlito"/>
                <a:cs typeface="Carlito"/>
              </a:rPr>
              <a:t>”  </a:t>
            </a:r>
            <a:r>
              <a:rPr sz="1400" dirty="0">
                <a:latin typeface="Carlito"/>
                <a:cs typeface="Carlito"/>
              </a:rPr>
              <a:t>akışına </a:t>
            </a:r>
            <a:r>
              <a:rPr sz="1400" spc="-10" dirty="0">
                <a:latin typeface="Carlito"/>
                <a:cs typeface="Carlito"/>
              </a:rPr>
              <a:t>dayalı </a:t>
            </a:r>
            <a:r>
              <a:rPr sz="1400" spc="-5" dirty="0">
                <a:latin typeface="Carlito"/>
                <a:cs typeface="Carlito"/>
              </a:rPr>
              <a:t>maliyet </a:t>
            </a:r>
            <a:r>
              <a:rPr sz="1400" spc="-30" dirty="0">
                <a:latin typeface="Carlito"/>
                <a:cs typeface="Carlito"/>
              </a:rPr>
              <a:t>kavramıdır. </a:t>
            </a:r>
            <a:r>
              <a:rPr sz="1400" b="1" spc="-5" dirty="0">
                <a:latin typeface="Carlito"/>
                <a:cs typeface="Carlito"/>
              </a:rPr>
              <a:t>Değer </a:t>
            </a:r>
            <a:r>
              <a:rPr sz="1400" b="1" dirty="0">
                <a:latin typeface="Carlito"/>
                <a:cs typeface="Carlito"/>
              </a:rPr>
              <a:t>ölçüsüne </a:t>
            </a:r>
            <a:r>
              <a:rPr sz="1400" b="1" spc="-15" dirty="0">
                <a:latin typeface="Carlito"/>
                <a:cs typeface="Carlito"/>
              </a:rPr>
              <a:t>dayalı </a:t>
            </a:r>
            <a:r>
              <a:rPr sz="1400" b="1" spc="-10" dirty="0">
                <a:latin typeface="Carlito"/>
                <a:cs typeface="Carlito"/>
              </a:rPr>
              <a:t>maliyet </a:t>
            </a:r>
            <a:r>
              <a:rPr sz="1400" b="1" spc="-15" dirty="0">
                <a:latin typeface="Carlito"/>
                <a:cs typeface="Carlito"/>
              </a:rPr>
              <a:t>kavramında</a:t>
            </a:r>
            <a:r>
              <a:rPr sz="1400" spc="-15" dirty="0">
                <a:latin typeface="Carlito"/>
                <a:cs typeface="Carlito"/>
              </a:rPr>
              <a:t>,  </a:t>
            </a:r>
            <a:r>
              <a:rPr sz="1400" spc="-5" dirty="0">
                <a:latin typeface="Carlito"/>
                <a:cs typeface="Carlito"/>
              </a:rPr>
              <a:t>maliyetler; </a:t>
            </a:r>
            <a:r>
              <a:rPr sz="1400" spc="-10" dirty="0">
                <a:latin typeface="Carlito"/>
                <a:cs typeface="Carlito"/>
              </a:rPr>
              <a:t>tüketilen </a:t>
            </a:r>
            <a:r>
              <a:rPr sz="1400" dirty="0">
                <a:latin typeface="Carlito"/>
                <a:cs typeface="Carlito"/>
              </a:rPr>
              <a:t>mal </a:t>
            </a:r>
            <a:r>
              <a:rPr sz="1400" spc="-15" dirty="0">
                <a:latin typeface="Carlito"/>
                <a:cs typeface="Carlito"/>
              </a:rPr>
              <a:t>ve </a:t>
            </a:r>
            <a:r>
              <a:rPr sz="1400" spc="-5" dirty="0">
                <a:latin typeface="Carlito"/>
                <a:cs typeface="Carlito"/>
              </a:rPr>
              <a:t>hizmetlerin </a:t>
            </a:r>
            <a:r>
              <a:rPr sz="1400" spc="-15" dirty="0">
                <a:latin typeface="Carlito"/>
                <a:cs typeface="Carlito"/>
              </a:rPr>
              <a:t>para </a:t>
            </a:r>
            <a:r>
              <a:rPr sz="1400" spc="-5" dirty="0">
                <a:latin typeface="Carlito"/>
                <a:cs typeface="Carlito"/>
              </a:rPr>
              <a:t>ile ölçülen değeri </a:t>
            </a:r>
            <a:r>
              <a:rPr sz="1400" spc="-10" dirty="0">
                <a:latin typeface="Carlito"/>
                <a:cs typeface="Carlito"/>
              </a:rPr>
              <a:t>olarak </a:t>
            </a:r>
            <a:r>
              <a:rPr sz="1400" spc="-25" dirty="0">
                <a:latin typeface="Carlito"/>
                <a:cs typeface="Carlito"/>
              </a:rPr>
              <a:t>tanımlanır.  </a:t>
            </a:r>
            <a:r>
              <a:rPr sz="1400" dirty="0">
                <a:latin typeface="Carlito"/>
                <a:cs typeface="Carlito"/>
              </a:rPr>
              <a:t>Bina </a:t>
            </a:r>
            <a:r>
              <a:rPr sz="1400" spc="-5" dirty="0">
                <a:latin typeface="Carlito"/>
                <a:cs typeface="Carlito"/>
              </a:rPr>
              <a:t>üretiminde ise ek maliyetler </a:t>
            </a:r>
            <a:r>
              <a:rPr sz="1400" spc="-10" dirty="0">
                <a:latin typeface="Carlito"/>
                <a:cs typeface="Carlito"/>
              </a:rPr>
              <a:t>olarak </a:t>
            </a:r>
            <a:r>
              <a:rPr sz="1400" spc="-20" dirty="0">
                <a:latin typeface="Carlito"/>
                <a:cs typeface="Carlito"/>
              </a:rPr>
              <a:t>adlandırılır. </a:t>
            </a:r>
            <a:r>
              <a:rPr sz="1400" spc="-10" dirty="0">
                <a:latin typeface="Carlito"/>
                <a:cs typeface="Carlito"/>
              </a:rPr>
              <a:t>Bu </a:t>
            </a:r>
            <a:r>
              <a:rPr sz="1400" spc="-5" dirty="0">
                <a:latin typeface="Carlito"/>
                <a:cs typeface="Carlito"/>
              </a:rPr>
              <a:t>maliyetler </a:t>
            </a:r>
            <a:r>
              <a:rPr sz="1400" dirty="0">
                <a:latin typeface="Carlito"/>
                <a:cs typeface="Carlito"/>
              </a:rPr>
              <a:t>amortisman </a:t>
            </a:r>
            <a:r>
              <a:rPr sz="1400" spc="-30" dirty="0">
                <a:latin typeface="Carlito"/>
                <a:cs typeface="Carlito"/>
              </a:rPr>
              <a:t>ve  </a:t>
            </a:r>
            <a:r>
              <a:rPr sz="1400" spc="-10" dirty="0">
                <a:latin typeface="Carlito"/>
                <a:cs typeface="Carlito"/>
              </a:rPr>
              <a:t>fırsat </a:t>
            </a:r>
            <a:r>
              <a:rPr sz="1400" spc="-5" dirty="0">
                <a:latin typeface="Carlito"/>
                <a:cs typeface="Carlito"/>
              </a:rPr>
              <a:t>maliyetleri </a:t>
            </a:r>
            <a:r>
              <a:rPr sz="1400" spc="-10" dirty="0">
                <a:latin typeface="Carlito"/>
                <a:cs typeface="Carlito"/>
              </a:rPr>
              <a:t>olarak </a:t>
            </a:r>
            <a:r>
              <a:rPr sz="1400" spc="-20" dirty="0">
                <a:latin typeface="Carlito"/>
                <a:cs typeface="Carlito"/>
              </a:rPr>
              <a:t>ortaya çıkmaktadır. </a:t>
            </a:r>
            <a:r>
              <a:rPr sz="1400" dirty="0">
                <a:latin typeface="Carlito"/>
                <a:cs typeface="Carlito"/>
              </a:rPr>
              <a:t>Nakit </a:t>
            </a:r>
            <a:r>
              <a:rPr sz="1400" spc="-5" dirty="0">
                <a:latin typeface="Carlito"/>
                <a:cs typeface="Carlito"/>
              </a:rPr>
              <a:t>çıkışı </a:t>
            </a:r>
            <a:r>
              <a:rPr sz="1400" spc="-10" dirty="0">
                <a:latin typeface="Carlito"/>
                <a:cs typeface="Carlito"/>
              </a:rPr>
              <a:t>gerektirmeyen  </a:t>
            </a:r>
            <a:r>
              <a:rPr sz="1400" spc="-20" dirty="0">
                <a:latin typeface="Carlito"/>
                <a:cs typeface="Carlito"/>
              </a:rPr>
              <a:t>maliyetlerdir. </a:t>
            </a:r>
            <a:r>
              <a:rPr sz="1400" spc="-5" dirty="0">
                <a:latin typeface="Carlito"/>
                <a:cs typeface="Carlito"/>
              </a:rPr>
              <a:t>Üretim </a:t>
            </a:r>
            <a:r>
              <a:rPr sz="1400" dirty="0">
                <a:latin typeface="Carlito"/>
                <a:cs typeface="Carlito"/>
              </a:rPr>
              <a:t>hacmine </a:t>
            </a:r>
            <a:r>
              <a:rPr sz="1400" spc="-10" dirty="0">
                <a:latin typeface="Carlito"/>
                <a:cs typeface="Carlito"/>
              </a:rPr>
              <a:t>göre değişmez </a:t>
            </a:r>
            <a:r>
              <a:rPr sz="1400" spc="-15" dirty="0">
                <a:latin typeface="Carlito"/>
                <a:cs typeface="Carlito"/>
              </a:rPr>
              <a:t>ve </a:t>
            </a:r>
            <a:r>
              <a:rPr sz="1400" dirty="0">
                <a:latin typeface="Carlito"/>
                <a:cs typeface="Carlito"/>
              </a:rPr>
              <a:t>sabit </a:t>
            </a:r>
            <a:r>
              <a:rPr sz="1400" spc="-5" dirty="0">
                <a:latin typeface="Carlito"/>
                <a:cs typeface="Carlito"/>
              </a:rPr>
              <a:t>maliyet </a:t>
            </a:r>
            <a:r>
              <a:rPr sz="1400" dirty="0">
                <a:latin typeface="Carlito"/>
                <a:cs typeface="Carlito"/>
              </a:rPr>
              <a:t>grubuna </a:t>
            </a:r>
            <a:r>
              <a:rPr sz="1400" spc="-45" dirty="0">
                <a:latin typeface="Carlito"/>
                <a:cs typeface="Carlito"/>
              </a:rPr>
              <a:t>girer. </a:t>
            </a:r>
            <a:r>
              <a:rPr sz="1400" b="1" spc="-5" dirty="0">
                <a:latin typeface="Carlito"/>
                <a:cs typeface="Carlito"/>
              </a:rPr>
              <a:t>Nakit  </a:t>
            </a:r>
            <a:r>
              <a:rPr sz="1400" b="1" dirty="0">
                <a:latin typeface="Carlito"/>
                <a:cs typeface="Carlito"/>
              </a:rPr>
              <a:t>akışına </a:t>
            </a:r>
            <a:r>
              <a:rPr sz="1400" b="1" spc="-15" dirty="0">
                <a:latin typeface="Carlito"/>
                <a:cs typeface="Carlito"/>
              </a:rPr>
              <a:t>dayalı </a:t>
            </a:r>
            <a:r>
              <a:rPr sz="1400" b="1" spc="-10" dirty="0">
                <a:latin typeface="Carlito"/>
                <a:cs typeface="Carlito"/>
              </a:rPr>
              <a:t>maliyet </a:t>
            </a:r>
            <a:r>
              <a:rPr sz="1400" b="1" spc="-15" dirty="0">
                <a:latin typeface="Carlito"/>
                <a:cs typeface="Carlito"/>
              </a:rPr>
              <a:t>kavramı</a:t>
            </a:r>
            <a:r>
              <a:rPr sz="1400" spc="-15" dirty="0">
                <a:latin typeface="Carlito"/>
                <a:cs typeface="Carlito"/>
              </a:rPr>
              <a:t>nda </a:t>
            </a:r>
            <a:r>
              <a:rPr sz="1400" spc="-5" dirty="0">
                <a:latin typeface="Carlito"/>
                <a:cs typeface="Carlito"/>
              </a:rPr>
              <a:t>da, maliyetler; </a:t>
            </a:r>
            <a:r>
              <a:rPr sz="1400" dirty="0">
                <a:latin typeface="Carlito"/>
                <a:cs typeface="Carlito"/>
              </a:rPr>
              <a:t>bir </a:t>
            </a:r>
            <a:r>
              <a:rPr sz="1400" spc="-5" dirty="0">
                <a:latin typeface="Carlito"/>
                <a:cs typeface="Carlito"/>
              </a:rPr>
              <a:t>ürün birimine </a:t>
            </a:r>
            <a:r>
              <a:rPr sz="1400" spc="-20" dirty="0">
                <a:latin typeface="Carlito"/>
                <a:cs typeface="Carlito"/>
              </a:rPr>
              <a:t>veya </a:t>
            </a:r>
            <a:r>
              <a:rPr sz="1400" spc="-5" dirty="0">
                <a:latin typeface="Carlito"/>
                <a:cs typeface="Carlito"/>
              </a:rPr>
              <a:t>bir  dönemin imalatı </a:t>
            </a:r>
            <a:r>
              <a:rPr sz="1400" spc="-15" dirty="0">
                <a:latin typeface="Carlito"/>
                <a:cs typeface="Carlito"/>
              </a:rPr>
              <a:t>ve </a:t>
            </a:r>
            <a:r>
              <a:rPr sz="1400" spc="-5" dirty="0">
                <a:latin typeface="Carlito"/>
                <a:cs typeface="Carlito"/>
              </a:rPr>
              <a:t>sürümüne bağlı geri ödeme harcamaları </a:t>
            </a:r>
            <a:r>
              <a:rPr sz="1400" spc="-20" dirty="0">
                <a:latin typeface="Carlito"/>
                <a:cs typeface="Carlito"/>
              </a:rPr>
              <a:t>veya </a:t>
            </a:r>
            <a:r>
              <a:rPr sz="1400" spc="-5" dirty="0">
                <a:latin typeface="Carlito"/>
                <a:cs typeface="Carlito"/>
              </a:rPr>
              <a:t>alınan kredilerin  geri ödenmesi </a:t>
            </a:r>
            <a:r>
              <a:rPr sz="1400" dirty="0">
                <a:latin typeface="Carlito"/>
                <a:cs typeface="Carlito"/>
              </a:rPr>
              <a:t>dışındaki </a:t>
            </a:r>
            <a:r>
              <a:rPr sz="1400" spc="-5" dirty="0">
                <a:latin typeface="Carlito"/>
                <a:cs typeface="Carlito"/>
              </a:rPr>
              <a:t>fiilen ödenen </a:t>
            </a:r>
            <a:r>
              <a:rPr sz="1400" dirty="0">
                <a:latin typeface="Carlito"/>
                <a:cs typeface="Carlito"/>
              </a:rPr>
              <a:t>tüm </a:t>
            </a:r>
            <a:r>
              <a:rPr sz="1400" spc="-20" dirty="0">
                <a:latin typeface="Carlito"/>
                <a:cs typeface="Carlito"/>
              </a:rPr>
              <a:t>harcamalardır. </a:t>
            </a:r>
            <a:r>
              <a:rPr sz="1400" dirty="0">
                <a:latin typeface="Carlito"/>
                <a:cs typeface="Carlito"/>
              </a:rPr>
              <a:t>Nakit </a:t>
            </a:r>
            <a:r>
              <a:rPr sz="1400" spc="-5" dirty="0">
                <a:latin typeface="Carlito"/>
                <a:cs typeface="Carlito"/>
              </a:rPr>
              <a:t>çıkışı </a:t>
            </a:r>
            <a:r>
              <a:rPr sz="1400" spc="-10" dirty="0">
                <a:latin typeface="Carlito"/>
                <a:cs typeface="Carlito"/>
              </a:rPr>
              <a:t>gerektiren  </a:t>
            </a:r>
            <a:r>
              <a:rPr sz="1400" spc="-5" dirty="0">
                <a:latin typeface="Carlito"/>
                <a:cs typeface="Carlito"/>
              </a:rPr>
              <a:t>maliyetler şantiyede oluşan maliyetler </a:t>
            </a:r>
            <a:r>
              <a:rPr sz="1400" spc="-15" dirty="0">
                <a:latin typeface="Carlito"/>
                <a:cs typeface="Carlito"/>
              </a:rPr>
              <a:t>ve </a:t>
            </a:r>
            <a:r>
              <a:rPr sz="1400" spc="-5" dirty="0">
                <a:latin typeface="Carlito"/>
                <a:cs typeface="Carlito"/>
              </a:rPr>
              <a:t>genel </a:t>
            </a:r>
            <a:r>
              <a:rPr sz="1400" dirty="0">
                <a:latin typeface="Carlito"/>
                <a:cs typeface="Carlito"/>
              </a:rPr>
              <a:t>giderler </a:t>
            </a:r>
            <a:r>
              <a:rPr sz="1400" spc="-10" dirty="0">
                <a:latin typeface="Carlito"/>
                <a:cs typeface="Carlito"/>
              </a:rPr>
              <a:t>olarak </a:t>
            </a:r>
            <a:r>
              <a:rPr sz="1400" dirty="0">
                <a:latin typeface="Carlito"/>
                <a:cs typeface="Carlito"/>
              </a:rPr>
              <a:t>incelenebilir</a:t>
            </a:r>
            <a:r>
              <a:rPr sz="1400" spc="100" dirty="0">
                <a:latin typeface="Carlito"/>
                <a:cs typeface="Carlito"/>
              </a:rPr>
              <a:t> </a:t>
            </a:r>
            <a:r>
              <a:rPr sz="1400" spc="-5" dirty="0">
                <a:latin typeface="Carlito"/>
                <a:cs typeface="Carlito"/>
              </a:rPr>
              <a:t>[22].</a:t>
            </a:r>
            <a:endParaRPr sz="1400" dirty="0">
              <a:latin typeface="Carlito"/>
              <a:cs typeface="Carlito"/>
            </a:endParaRPr>
          </a:p>
        </p:txBody>
      </p:sp>
    </p:spTree>
    <p:extLst>
      <p:ext uri="{BB962C8B-B14F-4D97-AF65-F5344CB8AC3E}">
        <p14:creationId xmlns:p14="http://schemas.microsoft.com/office/powerpoint/2010/main" val="37961329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344418" y="703453"/>
            <a:ext cx="4457065" cy="32060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spc="-15" dirty="0"/>
              <a:t>PROJE </a:t>
            </a:r>
            <a:r>
              <a:rPr sz="2000" spc="-5" dirty="0"/>
              <a:t>MALİYET</a:t>
            </a:r>
            <a:r>
              <a:rPr sz="2000" spc="-65" dirty="0"/>
              <a:t> </a:t>
            </a:r>
            <a:r>
              <a:rPr sz="2000" spc="-20" dirty="0"/>
              <a:t>YÖNETİMİ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01600">
              <a:lnSpc>
                <a:spcPts val="1045"/>
              </a:lnSpc>
            </a:pPr>
            <a:fld id="{81D60167-4931-47E6-BA6A-407CBD079E47}" type="slidenum">
              <a:rPr spc="-10" dirty="0"/>
              <a:t>11</a:t>
            </a:fld>
            <a:r>
              <a:rPr spc="-10" dirty="0"/>
              <a:t>/343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54939" y="1849362"/>
            <a:ext cx="8836025" cy="2535951"/>
          </a:xfrm>
          <a:prstGeom prst="rect">
            <a:avLst/>
          </a:prstGeom>
        </p:spPr>
        <p:txBody>
          <a:bodyPr vert="horz" wrap="square" lIns="0" tIns="88265" rIns="0" bIns="0" rtlCol="0">
            <a:spAutoFit/>
          </a:bodyPr>
          <a:lstStyle/>
          <a:p>
            <a:pPr marL="367665" algn="just">
              <a:lnSpc>
                <a:spcPct val="100000"/>
              </a:lnSpc>
              <a:spcBef>
                <a:spcPts val="695"/>
              </a:spcBef>
            </a:pPr>
            <a:r>
              <a:rPr sz="1400" b="1" spc="-10" dirty="0">
                <a:latin typeface="Carlito"/>
                <a:cs typeface="Carlito"/>
              </a:rPr>
              <a:t>Proje Maliyeti </a:t>
            </a:r>
            <a:r>
              <a:rPr sz="1400" b="1" spc="-25" dirty="0">
                <a:latin typeface="Carlito"/>
                <a:cs typeface="Carlito"/>
              </a:rPr>
              <a:t>Tahmin</a:t>
            </a:r>
            <a:r>
              <a:rPr sz="1400" b="1" spc="-30" dirty="0">
                <a:latin typeface="Carlito"/>
                <a:cs typeface="Carlito"/>
              </a:rPr>
              <a:t> </a:t>
            </a:r>
            <a:r>
              <a:rPr sz="1400" b="1" spc="-5" dirty="0">
                <a:latin typeface="Carlito"/>
                <a:cs typeface="Carlito"/>
              </a:rPr>
              <a:t>Modelleri</a:t>
            </a:r>
            <a:endParaRPr sz="1400" dirty="0">
              <a:latin typeface="Carlito"/>
              <a:cs typeface="Carlito"/>
            </a:endParaRPr>
          </a:p>
          <a:p>
            <a:pPr marL="355600" marR="5080" indent="-342900" algn="just">
              <a:lnSpc>
                <a:spcPct val="100000"/>
              </a:lnSpc>
              <a:spcBef>
                <a:spcPts val="600"/>
              </a:spcBef>
              <a:buFont typeface="Arial"/>
              <a:buChar char="•"/>
              <a:tabLst>
                <a:tab pos="355600" algn="l"/>
              </a:tabLst>
            </a:pPr>
            <a:r>
              <a:rPr sz="1400" spc="-35" dirty="0">
                <a:latin typeface="Carlito"/>
                <a:cs typeface="Carlito"/>
              </a:rPr>
              <a:t>Yapı </a:t>
            </a:r>
            <a:r>
              <a:rPr sz="1400" spc="-10" dirty="0">
                <a:latin typeface="Carlito"/>
                <a:cs typeface="Carlito"/>
              </a:rPr>
              <a:t>üretim </a:t>
            </a:r>
            <a:r>
              <a:rPr sz="1400" spc="-5" dirty="0">
                <a:latin typeface="Carlito"/>
                <a:cs typeface="Carlito"/>
              </a:rPr>
              <a:t>sürecinde </a:t>
            </a:r>
            <a:r>
              <a:rPr sz="1400" spc="-10" dirty="0">
                <a:latin typeface="Carlito"/>
                <a:cs typeface="Carlito"/>
              </a:rPr>
              <a:t>yapım </a:t>
            </a:r>
            <a:r>
              <a:rPr sz="1400" spc="-5" dirty="0">
                <a:latin typeface="Carlito"/>
                <a:cs typeface="Carlito"/>
              </a:rPr>
              <a:t>metotları, yapım </a:t>
            </a:r>
            <a:r>
              <a:rPr sz="1400" dirty="0">
                <a:latin typeface="Carlito"/>
                <a:cs typeface="Carlito"/>
              </a:rPr>
              <a:t>işlerinin </a:t>
            </a:r>
            <a:r>
              <a:rPr sz="1400" spc="-5" dirty="0">
                <a:latin typeface="Carlito"/>
                <a:cs typeface="Carlito"/>
              </a:rPr>
              <a:t>zamanlaması </a:t>
            </a:r>
            <a:r>
              <a:rPr sz="1400" spc="-15" dirty="0">
                <a:latin typeface="Carlito"/>
                <a:cs typeface="Carlito"/>
              </a:rPr>
              <a:t>ve </a:t>
            </a:r>
            <a:r>
              <a:rPr sz="1400" spc="-10" dirty="0">
                <a:latin typeface="Carlito"/>
                <a:cs typeface="Carlito"/>
              </a:rPr>
              <a:t>yapıya  </a:t>
            </a:r>
            <a:r>
              <a:rPr sz="1400" dirty="0">
                <a:latin typeface="Carlito"/>
                <a:cs typeface="Carlito"/>
              </a:rPr>
              <a:t>ilişkin çeşitli </a:t>
            </a:r>
            <a:r>
              <a:rPr sz="1400" spc="-10" dirty="0">
                <a:latin typeface="Carlito"/>
                <a:cs typeface="Carlito"/>
              </a:rPr>
              <a:t>özellikler </a:t>
            </a:r>
            <a:r>
              <a:rPr sz="1400" spc="-15" dirty="0">
                <a:latin typeface="Carlito"/>
                <a:cs typeface="Carlito"/>
              </a:rPr>
              <a:t>göz </a:t>
            </a:r>
            <a:r>
              <a:rPr sz="1400" spc="-5" dirty="0">
                <a:latin typeface="Carlito"/>
                <a:cs typeface="Carlito"/>
              </a:rPr>
              <a:t>önüne </a:t>
            </a:r>
            <a:r>
              <a:rPr sz="1400" spc="-10" dirty="0">
                <a:latin typeface="Carlito"/>
                <a:cs typeface="Carlito"/>
              </a:rPr>
              <a:t>alınarak, </a:t>
            </a:r>
            <a:r>
              <a:rPr sz="1400" spc="-20" dirty="0">
                <a:latin typeface="Carlito"/>
                <a:cs typeface="Carlito"/>
              </a:rPr>
              <a:t>karar </a:t>
            </a:r>
            <a:r>
              <a:rPr sz="1400" spc="-5" dirty="0">
                <a:latin typeface="Carlito"/>
                <a:cs typeface="Carlito"/>
              </a:rPr>
              <a:t>vericilerin </a:t>
            </a:r>
            <a:r>
              <a:rPr sz="1400" dirty="0">
                <a:latin typeface="Carlito"/>
                <a:cs typeface="Carlito"/>
              </a:rPr>
              <a:t>aldığı </a:t>
            </a:r>
            <a:r>
              <a:rPr sz="1400" spc="-10" dirty="0">
                <a:latin typeface="Carlito"/>
                <a:cs typeface="Carlito"/>
              </a:rPr>
              <a:t>kararların  maliyete </a:t>
            </a:r>
            <a:r>
              <a:rPr sz="1400" spc="-5" dirty="0">
                <a:latin typeface="Carlito"/>
                <a:cs typeface="Carlito"/>
              </a:rPr>
              <a:t>olan etkisinin tespiti </a:t>
            </a:r>
            <a:r>
              <a:rPr sz="1400" spc="-15" dirty="0">
                <a:latin typeface="Carlito"/>
                <a:cs typeface="Carlito"/>
              </a:rPr>
              <a:t>ve </a:t>
            </a:r>
            <a:r>
              <a:rPr sz="1400" spc="-5" dirty="0">
                <a:latin typeface="Carlito"/>
                <a:cs typeface="Carlito"/>
              </a:rPr>
              <a:t>maliyetin </a:t>
            </a:r>
            <a:r>
              <a:rPr sz="1400" spc="-10" dirty="0">
                <a:latin typeface="Carlito"/>
                <a:cs typeface="Carlito"/>
              </a:rPr>
              <a:t>planlanarak </a:t>
            </a:r>
            <a:r>
              <a:rPr sz="1400" spc="-20" dirty="0">
                <a:latin typeface="Carlito"/>
                <a:cs typeface="Carlito"/>
              </a:rPr>
              <a:t>kontrol </a:t>
            </a:r>
            <a:r>
              <a:rPr sz="1400" dirty="0">
                <a:latin typeface="Carlito"/>
                <a:cs typeface="Carlito"/>
              </a:rPr>
              <a:t>edilebilmesi için  </a:t>
            </a:r>
            <a:r>
              <a:rPr sz="1400" spc="-5" dirty="0">
                <a:latin typeface="Carlito"/>
                <a:cs typeface="Carlito"/>
              </a:rPr>
              <a:t>yapılan araştırmalar sonucunda </a:t>
            </a:r>
            <a:r>
              <a:rPr sz="1400" b="1" spc="-5" dirty="0">
                <a:latin typeface="Carlito"/>
                <a:cs typeface="Carlito"/>
              </a:rPr>
              <a:t>çeşitli </a:t>
            </a:r>
            <a:r>
              <a:rPr sz="1400" b="1" spc="-10" dirty="0">
                <a:latin typeface="Carlito"/>
                <a:cs typeface="Carlito"/>
              </a:rPr>
              <a:t>maliyet </a:t>
            </a:r>
            <a:r>
              <a:rPr sz="1400" b="1" dirty="0">
                <a:latin typeface="Carlito"/>
                <a:cs typeface="Carlito"/>
              </a:rPr>
              <a:t>modelleri </a:t>
            </a:r>
            <a:r>
              <a:rPr sz="1400" spc="-15" dirty="0">
                <a:latin typeface="Carlito"/>
                <a:cs typeface="Carlito"/>
              </a:rPr>
              <a:t>geliştirilmiştir.  </a:t>
            </a:r>
            <a:r>
              <a:rPr sz="1400" spc="-5" dirty="0">
                <a:latin typeface="Carlito"/>
                <a:cs typeface="Carlito"/>
              </a:rPr>
              <a:t>Kullanılacak olan model </a:t>
            </a:r>
            <a:r>
              <a:rPr sz="1400" spc="-10" dirty="0">
                <a:latin typeface="Carlito"/>
                <a:cs typeface="Carlito"/>
              </a:rPr>
              <a:t>yardımıyla maliyet </a:t>
            </a:r>
            <a:r>
              <a:rPr sz="1400" spc="-15" dirty="0">
                <a:latin typeface="Carlito"/>
                <a:cs typeface="Carlito"/>
              </a:rPr>
              <a:t>ve </a:t>
            </a:r>
            <a:r>
              <a:rPr sz="1400" spc="-5" dirty="0">
                <a:latin typeface="Carlito"/>
                <a:cs typeface="Carlito"/>
              </a:rPr>
              <a:t>maliyeti etkileyen </a:t>
            </a:r>
            <a:r>
              <a:rPr sz="1400" spc="-10" dirty="0">
                <a:latin typeface="Carlito"/>
                <a:cs typeface="Carlito"/>
              </a:rPr>
              <a:t>malzeme, zaman,  üretim </a:t>
            </a:r>
            <a:r>
              <a:rPr sz="1400" spc="-5" dirty="0">
                <a:latin typeface="Carlito"/>
                <a:cs typeface="Carlito"/>
              </a:rPr>
              <a:t>süreci </a:t>
            </a:r>
            <a:r>
              <a:rPr sz="1400" dirty="0">
                <a:latin typeface="Carlito"/>
                <a:cs typeface="Carlito"/>
              </a:rPr>
              <a:t>gibi </a:t>
            </a:r>
            <a:r>
              <a:rPr sz="1400" spc="-10" dirty="0">
                <a:latin typeface="Carlito"/>
                <a:cs typeface="Carlito"/>
              </a:rPr>
              <a:t>faktörler </a:t>
            </a:r>
            <a:r>
              <a:rPr sz="1400" spc="-20" dirty="0">
                <a:latin typeface="Carlito"/>
                <a:cs typeface="Carlito"/>
              </a:rPr>
              <a:t>kontrol </a:t>
            </a:r>
            <a:r>
              <a:rPr sz="1400" dirty="0">
                <a:latin typeface="Carlito"/>
                <a:cs typeface="Carlito"/>
              </a:rPr>
              <a:t>altına </a:t>
            </a:r>
            <a:r>
              <a:rPr sz="1400" spc="-20" dirty="0">
                <a:latin typeface="Carlito"/>
                <a:cs typeface="Carlito"/>
              </a:rPr>
              <a:t>alınabilir. </a:t>
            </a:r>
            <a:r>
              <a:rPr sz="1400" spc="-5" dirty="0">
                <a:latin typeface="Carlito"/>
                <a:cs typeface="Carlito"/>
              </a:rPr>
              <a:t>Etkin bir </a:t>
            </a:r>
            <a:r>
              <a:rPr sz="1400" spc="-10" dirty="0">
                <a:latin typeface="Carlito"/>
                <a:cs typeface="Carlito"/>
              </a:rPr>
              <a:t>maliyet </a:t>
            </a:r>
            <a:r>
              <a:rPr sz="1400" spc="-20" dirty="0">
                <a:latin typeface="Carlito"/>
                <a:cs typeface="Carlito"/>
              </a:rPr>
              <a:t>kontrolü  </a:t>
            </a:r>
            <a:r>
              <a:rPr sz="1400" spc="-15" dirty="0">
                <a:latin typeface="Carlito"/>
                <a:cs typeface="Carlito"/>
              </a:rPr>
              <a:t>sağlayan </a:t>
            </a:r>
            <a:r>
              <a:rPr sz="1400" spc="-10" dirty="0">
                <a:latin typeface="Carlito"/>
                <a:cs typeface="Carlito"/>
              </a:rPr>
              <a:t>maliyet </a:t>
            </a:r>
            <a:r>
              <a:rPr sz="1400" dirty="0">
                <a:latin typeface="Carlito"/>
                <a:cs typeface="Carlito"/>
              </a:rPr>
              <a:t>modelinin </a:t>
            </a:r>
            <a:r>
              <a:rPr sz="1400" spc="-5" dirty="0">
                <a:latin typeface="Carlito"/>
                <a:cs typeface="Carlito"/>
              </a:rPr>
              <a:t>bazı </a:t>
            </a:r>
            <a:r>
              <a:rPr sz="1400" spc="-10" dirty="0">
                <a:latin typeface="Carlito"/>
                <a:cs typeface="Carlito"/>
              </a:rPr>
              <a:t>özelliklere </a:t>
            </a:r>
            <a:r>
              <a:rPr sz="1400" spc="-5" dirty="0">
                <a:latin typeface="Carlito"/>
                <a:cs typeface="Carlito"/>
              </a:rPr>
              <a:t>sahip olması </a:t>
            </a:r>
            <a:r>
              <a:rPr sz="1400" spc="-20" dirty="0">
                <a:latin typeface="Carlito"/>
                <a:cs typeface="Carlito"/>
              </a:rPr>
              <a:t>gerekmektedir. </a:t>
            </a:r>
            <a:r>
              <a:rPr sz="1400" spc="-5" dirty="0">
                <a:latin typeface="Carlito"/>
                <a:cs typeface="Carlito"/>
              </a:rPr>
              <a:t>Model;  kullanılacağı süreç, </a:t>
            </a:r>
            <a:r>
              <a:rPr sz="1400" spc="-20" dirty="0">
                <a:latin typeface="Carlito"/>
                <a:cs typeface="Carlito"/>
              </a:rPr>
              <a:t>ya </a:t>
            </a:r>
            <a:r>
              <a:rPr sz="1400" dirty="0">
                <a:latin typeface="Carlito"/>
                <a:cs typeface="Carlito"/>
              </a:rPr>
              <a:t>da </a:t>
            </a:r>
            <a:r>
              <a:rPr sz="1400" spc="-5" dirty="0">
                <a:latin typeface="Carlito"/>
                <a:cs typeface="Carlito"/>
              </a:rPr>
              <a:t>süreçler </a:t>
            </a:r>
            <a:r>
              <a:rPr sz="1400" dirty="0">
                <a:latin typeface="Carlito"/>
                <a:cs typeface="Carlito"/>
              </a:rPr>
              <a:t>için </a:t>
            </a:r>
            <a:r>
              <a:rPr sz="1400" spc="-10" dirty="0">
                <a:latin typeface="Carlito"/>
                <a:cs typeface="Carlito"/>
              </a:rPr>
              <a:t>uygun </a:t>
            </a:r>
            <a:r>
              <a:rPr sz="1400" spc="-25" dirty="0">
                <a:latin typeface="Carlito"/>
                <a:cs typeface="Carlito"/>
              </a:rPr>
              <a:t>olmalıdır. </a:t>
            </a:r>
            <a:r>
              <a:rPr sz="1400" spc="-5" dirty="0">
                <a:latin typeface="Carlito"/>
                <a:cs typeface="Carlito"/>
              </a:rPr>
              <a:t>Modele </a:t>
            </a:r>
            <a:r>
              <a:rPr sz="1400" dirty="0">
                <a:latin typeface="Carlito"/>
                <a:cs typeface="Carlito"/>
              </a:rPr>
              <a:t>girilecek </a:t>
            </a:r>
            <a:r>
              <a:rPr sz="1400" spc="-5" dirty="0">
                <a:latin typeface="Carlito"/>
                <a:cs typeface="Carlito"/>
              </a:rPr>
              <a:t>olan  bilgiler doğru </a:t>
            </a:r>
            <a:r>
              <a:rPr sz="1400" spc="-15" dirty="0">
                <a:latin typeface="Carlito"/>
                <a:cs typeface="Carlito"/>
              </a:rPr>
              <a:t>ve </a:t>
            </a:r>
            <a:r>
              <a:rPr sz="1400" spc="-5" dirty="0">
                <a:latin typeface="Carlito"/>
                <a:cs typeface="Carlito"/>
              </a:rPr>
              <a:t>belirli bir </a:t>
            </a:r>
            <a:r>
              <a:rPr sz="1400" spc="-10" dirty="0">
                <a:latin typeface="Carlito"/>
                <a:cs typeface="Carlito"/>
              </a:rPr>
              <a:t>düzeyi yakalamış </a:t>
            </a:r>
            <a:r>
              <a:rPr sz="1400" spc="-5" dirty="0">
                <a:latin typeface="Carlito"/>
                <a:cs typeface="Carlito"/>
              </a:rPr>
              <a:t>olmalı, </a:t>
            </a:r>
            <a:r>
              <a:rPr sz="1400" dirty="0">
                <a:latin typeface="Carlito"/>
                <a:cs typeface="Carlito"/>
              </a:rPr>
              <a:t>bu </a:t>
            </a:r>
            <a:r>
              <a:rPr sz="1400" spc="-5" dirty="0">
                <a:latin typeface="Carlito"/>
                <a:cs typeface="Carlito"/>
              </a:rPr>
              <a:t>bilgilerin </a:t>
            </a:r>
            <a:r>
              <a:rPr sz="1400" spc="-10" dirty="0">
                <a:latin typeface="Carlito"/>
                <a:cs typeface="Carlito"/>
              </a:rPr>
              <a:t>zaman  faktöründen </a:t>
            </a:r>
            <a:r>
              <a:rPr sz="1400" spc="-5" dirty="0">
                <a:latin typeface="Carlito"/>
                <a:cs typeface="Carlito"/>
              </a:rPr>
              <a:t>etkilenmeme si </a:t>
            </a:r>
            <a:r>
              <a:rPr sz="1400" dirty="0">
                <a:latin typeface="Carlito"/>
                <a:cs typeface="Carlito"/>
              </a:rPr>
              <a:t>için </a:t>
            </a:r>
            <a:r>
              <a:rPr sz="1400" spc="-5" dirty="0">
                <a:latin typeface="Carlito"/>
                <a:cs typeface="Carlito"/>
              </a:rPr>
              <a:t>zamanında </a:t>
            </a:r>
            <a:r>
              <a:rPr sz="1400" dirty="0">
                <a:latin typeface="Carlito"/>
                <a:cs typeface="Carlito"/>
              </a:rPr>
              <a:t>girilmesi </a:t>
            </a:r>
            <a:r>
              <a:rPr sz="1400" spc="-15" dirty="0">
                <a:latin typeface="Carlito"/>
                <a:cs typeface="Carlito"/>
              </a:rPr>
              <a:t>ve </a:t>
            </a:r>
            <a:r>
              <a:rPr sz="1400" dirty="0">
                <a:latin typeface="Carlito"/>
                <a:cs typeface="Carlito"/>
              </a:rPr>
              <a:t>güncelliği </a:t>
            </a:r>
            <a:r>
              <a:rPr sz="1400" spc="-15" dirty="0">
                <a:latin typeface="Carlito"/>
                <a:cs typeface="Carlito"/>
              </a:rPr>
              <a:t>sağlanmalıdır.  </a:t>
            </a:r>
            <a:r>
              <a:rPr sz="1400" dirty="0">
                <a:latin typeface="Carlito"/>
                <a:cs typeface="Carlito"/>
              </a:rPr>
              <a:t>Model tüm </a:t>
            </a:r>
            <a:r>
              <a:rPr sz="1400" spc="-5" dirty="0">
                <a:latin typeface="Carlito"/>
                <a:cs typeface="Carlito"/>
              </a:rPr>
              <a:t>gruplarca </a:t>
            </a:r>
            <a:r>
              <a:rPr sz="1400" spc="-10" dirty="0">
                <a:latin typeface="Carlito"/>
                <a:cs typeface="Carlito"/>
              </a:rPr>
              <a:t>-işveren, </a:t>
            </a:r>
            <a:r>
              <a:rPr sz="1400" spc="-5" dirty="0">
                <a:latin typeface="Carlito"/>
                <a:cs typeface="Carlito"/>
              </a:rPr>
              <a:t>inşaat </a:t>
            </a:r>
            <a:r>
              <a:rPr sz="1400" dirty="0">
                <a:latin typeface="Carlito"/>
                <a:cs typeface="Carlito"/>
              </a:rPr>
              <a:t>firması, </a:t>
            </a:r>
            <a:r>
              <a:rPr sz="1400" spc="-10" dirty="0">
                <a:latin typeface="Carlito"/>
                <a:cs typeface="Carlito"/>
              </a:rPr>
              <a:t>taşeron- </a:t>
            </a:r>
            <a:r>
              <a:rPr sz="1400" spc="-5" dirty="0">
                <a:latin typeface="Carlito"/>
                <a:cs typeface="Carlito"/>
              </a:rPr>
              <a:t>kullanılabilir </a:t>
            </a:r>
            <a:r>
              <a:rPr sz="1400" spc="-25" dirty="0">
                <a:latin typeface="Carlito"/>
                <a:cs typeface="Carlito"/>
              </a:rPr>
              <a:t>olmalıdır.  </a:t>
            </a:r>
            <a:r>
              <a:rPr sz="1400" spc="-10" dirty="0">
                <a:latin typeface="Carlito"/>
                <a:cs typeface="Carlito"/>
              </a:rPr>
              <a:t>İşverenin istek </a:t>
            </a:r>
            <a:r>
              <a:rPr sz="1400" spc="-15" dirty="0">
                <a:latin typeface="Carlito"/>
                <a:cs typeface="Carlito"/>
              </a:rPr>
              <a:t>ve </a:t>
            </a:r>
            <a:r>
              <a:rPr sz="1400" spc="-5" dirty="0">
                <a:latin typeface="Carlito"/>
                <a:cs typeface="Carlito"/>
              </a:rPr>
              <a:t>önerilerini değerlendirerek </a:t>
            </a:r>
            <a:r>
              <a:rPr sz="1400" dirty="0">
                <a:latin typeface="Carlito"/>
                <a:cs typeface="Carlito"/>
              </a:rPr>
              <a:t>tüm </a:t>
            </a:r>
            <a:r>
              <a:rPr sz="1400" spc="-10" dirty="0">
                <a:latin typeface="Carlito"/>
                <a:cs typeface="Carlito"/>
              </a:rPr>
              <a:t>kaynakların </a:t>
            </a:r>
            <a:r>
              <a:rPr sz="1400" spc="-5" dirty="0">
                <a:latin typeface="Carlito"/>
                <a:cs typeface="Carlito"/>
              </a:rPr>
              <a:t>maliyetini  belirleyebilmeli </a:t>
            </a:r>
            <a:r>
              <a:rPr sz="1400" spc="-15" dirty="0">
                <a:latin typeface="Carlito"/>
                <a:cs typeface="Carlito"/>
              </a:rPr>
              <a:t>ve işverenin </a:t>
            </a:r>
            <a:r>
              <a:rPr sz="1400" spc="-5" dirty="0">
                <a:latin typeface="Carlito"/>
                <a:cs typeface="Carlito"/>
              </a:rPr>
              <a:t>kullanabileceği </a:t>
            </a:r>
            <a:r>
              <a:rPr sz="1400" dirty="0">
                <a:latin typeface="Carlito"/>
                <a:cs typeface="Carlito"/>
              </a:rPr>
              <a:t>limitleri </a:t>
            </a:r>
            <a:r>
              <a:rPr sz="1400" spc="-20" dirty="0">
                <a:latin typeface="Carlito"/>
                <a:cs typeface="Carlito"/>
              </a:rPr>
              <a:t>ortaya</a:t>
            </a:r>
            <a:r>
              <a:rPr sz="1400" spc="145" dirty="0">
                <a:latin typeface="Carlito"/>
                <a:cs typeface="Carlito"/>
              </a:rPr>
              <a:t> </a:t>
            </a:r>
            <a:r>
              <a:rPr sz="1400" spc="-25" dirty="0">
                <a:latin typeface="Carlito"/>
                <a:cs typeface="Carlito"/>
              </a:rPr>
              <a:t>koyabilmelidir.</a:t>
            </a:r>
            <a:endParaRPr sz="1400" dirty="0">
              <a:latin typeface="Carlito"/>
              <a:cs typeface="Carlito"/>
            </a:endParaRPr>
          </a:p>
        </p:txBody>
      </p:sp>
    </p:spTree>
    <p:extLst>
      <p:ext uri="{BB962C8B-B14F-4D97-AF65-F5344CB8AC3E}">
        <p14:creationId xmlns:p14="http://schemas.microsoft.com/office/powerpoint/2010/main" val="130565861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671190" y="554863"/>
            <a:ext cx="4457065" cy="32060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spc="-15" dirty="0"/>
              <a:t>PROJE </a:t>
            </a:r>
            <a:r>
              <a:rPr sz="2000" spc="-5" dirty="0"/>
              <a:t>MALİYET</a:t>
            </a:r>
            <a:r>
              <a:rPr sz="2000" spc="-65" dirty="0"/>
              <a:t> </a:t>
            </a:r>
            <a:r>
              <a:rPr sz="2000" spc="-20" dirty="0"/>
              <a:t>YÖNETİMİ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01600">
              <a:lnSpc>
                <a:spcPts val="1045"/>
              </a:lnSpc>
            </a:pPr>
            <a:fld id="{81D60167-4931-47E6-BA6A-407CBD079E47}" type="slidenum">
              <a:rPr spc="-10" dirty="0"/>
              <a:t>12</a:t>
            </a:fld>
            <a:r>
              <a:rPr spc="-10" dirty="0"/>
              <a:t>/343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07975" y="1975092"/>
            <a:ext cx="8836025" cy="2412840"/>
          </a:xfrm>
          <a:prstGeom prst="rect">
            <a:avLst/>
          </a:prstGeom>
        </p:spPr>
        <p:txBody>
          <a:bodyPr vert="horz" wrap="square" lIns="0" tIns="88265" rIns="0" bIns="0" rtlCol="0">
            <a:spAutoFit/>
          </a:bodyPr>
          <a:lstStyle/>
          <a:p>
            <a:pPr marL="367665" algn="just">
              <a:lnSpc>
                <a:spcPct val="100000"/>
              </a:lnSpc>
              <a:spcBef>
                <a:spcPts val="695"/>
              </a:spcBef>
            </a:pPr>
            <a:r>
              <a:rPr sz="1400" b="1" spc="-10" dirty="0">
                <a:latin typeface="Carlito"/>
                <a:cs typeface="Carlito"/>
              </a:rPr>
              <a:t>Proje Maliyeti </a:t>
            </a:r>
            <a:r>
              <a:rPr sz="1400" b="1" spc="-25" dirty="0">
                <a:latin typeface="Carlito"/>
                <a:cs typeface="Carlito"/>
              </a:rPr>
              <a:t>Tahmin</a:t>
            </a:r>
            <a:r>
              <a:rPr sz="1400" b="1" spc="-30" dirty="0">
                <a:latin typeface="Carlito"/>
                <a:cs typeface="Carlito"/>
              </a:rPr>
              <a:t> </a:t>
            </a:r>
            <a:r>
              <a:rPr sz="1400" b="1" spc="-5" dirty="0">
                <a:latin typeface="Carlito"/>
                <a:cs typeface="Carlito"/>
              </a:rPr>
              <a:t>Modelleri</a:t>
            </a:r>
            <a:endParaRPr sz="1400" dirty="0">
              <a:latin typeface="Carlito"/>
              <a:cs typeface="Carlito"/>
            </a:endParaRPr>
          </a:p>
          <a:p>
            <a:pPr marL="355600" marR="5080" indent="-342900" algn="just">
              <a:lnSpc>
                <a:spcPct val="100000"/>
              </a:lnSpc>
              <a:spcBef>
                <a:spcPts val="600"/>
              </a:spcBef>
              <a:buFont typeface="Arial"/>
              <a:buChar char="•"/>
              <a:tabLst>
                <a:tab pos="355600" algn="l"/>
              </a:tabLst>
            </a:pPr>
            <a:r>
              <a:rPr sz="1400" spc="-35" dirty="0">
                <a:latin typeface="Carlito"/>
                <a:cs typeface="Carlito"/>
              </a:rPr>
              <a:t>Yapı </a:t>
            </a:r>
            <a:r>
              <a:rPr sz="1400" spc="-10" dirty="0">
                <a:latin typeface="Carlito"/>
                <a:cs typeface="Carlito"/>
              </a:rPr>
              <a:t>üretim </a:t>
            </a:r>
            <a:r>
              <a:rPr sz="1400" spc="-5" dirty="0">
                <a:latin typeface="Carlito"/>
                <a:cs typeface="Carlito"/>
              </a:rPr>
              <a:t>sürecinin her </a:t>
            </a:r>
            <a:r>
              <a:rPr sz="1400" dirty="0">
                <a:latin typeface="Carlito"/>
                <a:cs typeface="Carlito"/>
              </a:rPr>
              <a:t>aşamasında </a:t>
            </a:r>
            <a:r>
              <a:rPr sz="1400" spc="-10" dirty="0">
                <a:latin typeface="Carlito"/>
                <a:cs typeface="Carlito"/>
              </a:rPr>
              <a:t>maliyet </a:t>
            </a:r>
            <a:r>
              <a:rPr sz="1400" spc="-5" dirty="0">
                <a:latin typeface="Carlito"/>
                <a:cs typeface="Carlito"/>
              </a:rPr>
              <a:t>tahmini </a:t>
            </a:r>
            <a:r>
              <a:rPr sz="1400" spc="-15" dirty="0">
                <a:latin typeface="Carlito"/>
                <a:cs typeface="Carlito"/>
              </a:rPr>
              <a:t>ve </a:t>
            </a:r>
            <a:r>
              <a:rPr sz="1400" spc="-5" dirty="0">
                <a:latin typeface="Carlito"/>
                <a:cs typeface="Carlito"/>
              </a:rPr>
              <a:t>denetimi için kullanılan  maliyet </a:t>
            </a:r>
            <a:r>
              <a:rPr sz="1400" dirty="0">
                <a:latin typeface="Carlito"/>
                <a:cs typeface="Carlito"/>
              </a:rPr>
              <a:t>modelleri, </a:t>
            </a:r>
            <a:r>
              <a:rPr sz="1400" spc="-10" dirty="0">
                <a:latin typeface="Carlito"/>
                <a:cs typeface="Carlito"/>
              </a:rPr>
              <a:t>kullanım </a:t>
            </a:r>
            <a:r>
              <a:rPr sz="1400" dirty="0">
                <a:latin typeface="Carlito"/>
                <a:cs typeface="Carlito"/>
              </a:rPr>
              <a:t>amaçları doğrultusunda </a:t>
            </a:r>
            <a:r>
              <a:rPr sz="1400" spc="-15" dirty="0">
                <a:latin typeface="Carlito"/>
                <a:cs typeface="Carlito"/>
              </a:rPr>
              <a:t>farklılaşmaktadır. </a:t>
            </a:r>
            <a:r>
              <a:rPr sz="1400" dirty="0">
                <a:latin typeface="Carlito"/>
                <a:cs typeface="Carlito"/>
              </a:rPr>
              <a:t>İlk </a:t>
            </a:r>
            <a:r>
              <a:rPr sz="1400" spc="-30" dirty="0">
                <a:latin typeface="Carlito"/>
                <a:cs typeface="Carlito"/>
              </a:rPr>
              <a:t>kez  </a:t>
            </a:r>
            <a:r>
              <a:rPr sz="1400" spc="-5" dirty="0">
                <a:latin typeface="Carlito"/>
                <a:cs typeface="Carlito"/>
              </a:rPr>
              <a:t>1950’li yıllarda, </a:t>
            </a:r>
            <a:r>
              <a:rPr sz="1400" spc="-25" dirty="0">
                <a:latin typeface="Carlito"/>
                <a:cs typeface="Carlito"/>
              </a:rPr>
              <a:t>Avrupa’da </a:t>
            </a:r>
            <a:r>
              <a:rPr sz="1400" spc="-20" dirty="0">
                <a:latin typeface="Carlito"/>
                <a:cs typeface="Carlito"/>
              </a:rPr>
              <a:t>konut </a:t>
            </a:r>
            <a:r>
              <a:rPr sz="1400" spc="-15" dirty="0">
                <a:latin typeface="Carlito"/>
                <a:cs typeface="Carlito"/>
              </a:rPr>
              <a:t>ve </a:t>
            </a:r>
            <a:r>
              <a:rPr sz="1400" spc="-10" dirty="0">
                <a:latin typeface="Carlito"/>
                <a:cs typeface="Carlito"/>
              </a:rPr>
              <a:t>kamu yapıları </a:t>
            </a:r>
            <a:r>
              <a:rPr sz="1400" spc="-5" dirty="0">
                <a:latin typeface="Carlito"/>
                <a:cs typeface="Carlito"/>
              </a:rPr>
              <a:t>üzerinde basit bir planlama  şeklinde </a:t>
            </a:r>
            <a:r>
              <a:rPr sz="1400" spc="-20" dirty="0">
                <a:latin typeface="Carlito"/>
                <a:cs typeface="Carlito"/>
              </a:rPr>
              <a:t>ortaya </a:t>
            </a:r>
            <a:r>
              <a:rPr sz="1400" spc="-10" dirty="0">
                <a:latin typeface="Carlito"/>
                <a:cs typeface="Carlito"/>
              </a:rPr>
              <a:t>çıkan </a:t>
            </a:r>
            <a:r>
              <a:rPr sz="1400" spc="-5" dirty="0">
                <a:latin typeface="Carlito"/>
                <a:cs typeface="Carlito"/>
              </a:rPr>
              <a:t>model </a:t>
            </a:r>
            <a:r>
              <a:rPr sz="1400" spc="-15" dirty="0">
                <a:latin typeface="Carlito"/>
                <a:cs typeface="Carlito"/>
              </a:rPr>
              <a:t>kavramı, </a:t>
            </a:r>
            <a:r>
              <a:rPr sz="1400" dirty="0">
                <a:latin typeface="Carlito"/>
                <a:cs typeface="Carlito"/>
              </a:rPr>
              <a:t>1970 </a:t>
            </a:r>
            <a:r>
              <a:rPr sz="1400" spc="-15" dirty="0">
                <a:latin typeface="Carlito"/>
                <a:cs typeface="Carlito"/>
              </a:rPr>
              <a:t>ve </a:t>
            </a:r>
            <a:r>
              <a:rPr sz="1400" dirty="0">
                <a:latin typeface="Carlito"/>
                <a:cs typeface="Carlito"/>
              </a:rPr>
              <a:t>1980’li </a:t>
            </a:r>
            <a:r>
              <a:rPr sz="1400" spc="-5" dirty="0">
                <a:latin typeface="Carlito"/>
                <a:cs typeface="Carlito"/>
              </a:rPr>
              <a:t>yıllardan </a:t>
            </a:r>
            <a:r>
              <a:rPr sz="1400" spc="-15" dirty="0">
                <a:latin typeface="Carlito"/>
                <a:cs typeface="Carlito"/>
              </a:rPr>
              <a:t>sonra </a:t>
            </a:r>
            <a:r>
              <a:rPr sz="1400" spc="-5" dirty="0">
                <a:latin typeface="Carlito"/>
                <a:cs typeface="Carlito"/>
              </a:rPr>
              <a:t>yapılan  araştırma </a:t>
            </a:r>
            <a:r>
              <a:rPr sz="1400" spc="-15" dirty="0">
                <a:latin typeface="Carlito"/>
                <a:cs typeface="Carlito"/>
              </a:rPr>
              <a:t>ve </a:t>
            </a:r>
            <a:r>
              <a:rPr sz="1400" spc="-5" dirty="0">
                <a:latin typeface="Carlito"/>
                <a:cs typeface="Carlito"/>
              </a:rPr>
              <a:t>geliştirme </a:t>
            </a:r>
            <a:r>
              <a:rPr sz="1400" dirty="0">
                <a:latin typeface="Carlito"/>
                <a:cs typeface="Carlito"/>
              </a:rPr>
              <a:t>çalışmaları </a:t>
            </a:r>
            <a:r>
              <a:rPr sz="1400" spc="-5" dirty="0">
                <a:latin typeface="Carlito"/>
                <a:cs typeface="Carlito"/>
              </a:rPr>
              <a:t>neticesinde </a:t>
            </a:r>
            <a:r>
              <a:rPr sz="1400" spc="-10" dirty="0">
                <a:latin typeface="Carlito"/>
                <a:cs typeface="Carlito"/>
              </a:rPr>
              <a:t>sınıflandırılmaya </a:t>
            </a:r>
            <a:r>
              <a:rPr sz="1400" spc="-20" dirty="0">
                <a:latin typeface="Carlito"/>
                <a:cs typeface="Carlito"/>
              </a:rPr>
              <a:t>başlanmıştır.  </a:t>
            </a:r>
            <a:r>
              <a:rPr sz="1400" dirty="0">
                <a:latin typeface="Carlito"/>
                <a:cs typeface="Carlito"/>
              </a:rPr>
              <a:t>Bunlar;</a:t>
            </a:r>
          </a:p>
          <a:p>
            <a:pPr marL="812800" lvl="1" indent="-342900">
              <a:lnSpc>
                <a:spcPct val="100000"/>
              </a:lnSpc>
              <a:spcBef>
                <a:spcPts val="605"/>
              </a:spcBef>
              <a:buFont typeface="Arial"/>
              <a:buChar char="•"/>
              <a:tabLst>
                <a:tab pos="812165" algn="l"/>
                <a:tab pos="812800" algn="l"/>
              </a:tabLst>
            </a:pPr>
            <a:r>
              <a:rPr sz="1400" spc="-5" dirty="0">
                <a:latin typeface="Carlito"/>
                <a:cs typeface="Carlito"/>
              </a:rPr>
              <a:t>Geleneksel</a:t>
            </a:r>
            <a:r>
              <a:rPr sz="1400" spc="-55" dirty="0">
                <a:latin typeface="Carlito"/>
                <a:cs typeface="Carlito"/>
              </a:rPr>
              <a:t> </a:t>
            </a:r>
            <a:r>
              <a:rPr sz="1400" spc="-20" dirty="0">
                <a:latin typeface="Carlito"/>
                <a:cs typeface="Carlito"/>
              </a:rPr>
              <a:t>Modeller,</a:t>
            </a:r>
            <a:endParaRPr sz="1400" dirty="0">
              <a:latin typeface="Carlito"/>
              <a:cs typeface="Carlito"/>
            </a:endParaRPr>
          </a:p>
          <a:p>
            <a:pPr marL="812800" lvl="1" indent="-342900">
              <a:lnSpc>
                <a:spcPct val="100000"/>
              </a:lnSpc>
              <a:spcBef>
                <a:spcPts val="600"/>
              </a:spcBef>
              <a:buFont typeface="Arial"/>
              <a:buChar char="•"/>
              <a:tabLst>
                <a:tab pos="812165" algn="l"/>
                <a:tab pos="812800" algn="l"/>
              </a:tabLst>
            </a:pPr>
            <a:r>
              <a:rPr sz="1400" spc="-20" dirty="0">
                <a:latin typeface="Carlito"/>
                <a:cs typeface="Carlito"/>
              </a:rPr>
              <a:t>Tanımlayıcı</a:t>
            </a:r>
            <a:r>
              <a:rPr sz="1400" spc="-60" dirty="0">
                <a:latin typeface="Carlito"/>
                <a:cs typeface="Carlito"/>
              </a:rPr>
              <a:t> </a:t>
            </a:r>
            <a:r>
              <a:rPr sz="1400" spc="-20" dirty="0">
                <a:latin typeface="Carlito"/>
                <a:cs typeface="Carlito"/>
              </a:rPr>
              <a:t>Modeller,</a:t>
            </a:r>
            <a:endParaRPr sz="1400" dirty="0">
              <a:latin typeface="Carlito"/>
              <a:cs typeface="Carlito"/>
            </a:endParaRPr>
          </a:p>
          <a:p>
            <a:pPr marL="812800" lvl="1" indent="-342900">
              <a:lnSpc>
                <a:spcPct val="100000"/>
              </a:lnSpc>
              <a:spcBef>
                <a:spcPts val="605"/>
              </a:spcBef>
              <a:buFont typeface="Arial"/>
              <a:buChar char="•"/>
              <a:tabLst>
                <a:tab pos="812165" algn="l"/>
                <a:tab pos="812800" algn="l"/>
              </a:tabLst>
            </a:pPr>
            <a:r>
              <a:rPr sz="1400" spc="-10" dirty="0">
                <a:latin typeface="Carlito"/>
                <a:cs typeface="Carlito"/>
              </a:rPr>
              <a:t>Gerçekçi</a:t>
            </a:r>
            <a:r>
              <a:rPr sz="1400" spc="15" dirty="0">
                <a:latin typeface="Carlito"/>
                <a:cs typeface="Carlito"/>
              </a:rPr>
              <a:t> </a:t>
            </a:r>
            <a:r>
              <a:rPr sz="1400" spc="-20" dirty="0">
                <a:latin typeface="Carlito"/>
                <a:cs typeface="Carlito"/>
              </a:rPr>
              <a:t>Modeller,</a:t>
            </a:r>
            <a:endParaRPr sz="1400" dirty="0">
              <a:latin typeface="Carlito"/>
              <a:cs typeface="Carlito"/>
            </a:endParaRPr>
          </a:p>
          <a:p>
            <a:pPr marL="812800" lvl="1" indent="-342900">
              <a:lnSpc>
                <a:spcPct val="100000"/>
              </a:lnSpc>
              <a:spcBef>
                <a:spcPts val="600"/>
              </a:spcBef>
              <a:buFont typeface="Arial"/>
              <a:buChar char="•"/>
              <a:tabLst>
                <a:tab pos="812165" algn="l"/>
                <a:tab pos="812800" algn="l"/>
              </a:tabLst>
            </a:pPr>
            <a:r>
              <a:rPr sz="1400" spc="-15" dirty="0">
                <a:latin typeface="Carlito"/>
                <a:cs typeface="Carlito"/>
              </a:rPr>
              <a:t>Enformasyon </a:t>
            </a:r>
            <a:r>
              <a:rPr sz="1400" spc="-10" dirty="0">
                <a:latin typeface="Carlito"/>
                <a:cs typeface="Carlito"/>
              </a:rPr>
              <a:t>Sistemi </a:t>
            </a:r>
            <a:r>
              <a:rPr sz="1400" spc="-20" dirty="0">
                <a:latin typeface="Carlito"/>
                <a:cs typeface="Carlito"/>
              </a:rPr>
              <a:t>Yaklaşım</a:t>
            </a:r>
            <a:r>
              <a:rPr sz="1400" spc="50" dirty="0">
                <a:latin typeface="Carlito"/>
                <a:cs typeface="Carlito"/>
              </a:rPr>
              <a:t> </a:t>
            </a:r>
            <a:r>
              <a:rPr sz="1400" spc="-20" dirty="0">
                <a:latin typeface="Carlito"/>
                <a:cs typeface="Carlito"/>
              </a:rPr>
              <a:t>Modelleridir.</a:t>
            </a:r>
            <a:endParaRPr sz="1400" dirty="0">
              <a:latin typeface="Carlito"/>
              <a:cs typeface="Carlito"/>
            </a:endParaRPr>
          </a:p>
        </p:txBody>
      </p:sp>
    </p:spTree>
    <p:extLst>
      <p:ext uri="{BB962C8B-B14F-4D97-AF65-F5344CB8AC3E}">
        <p14:creationId xmlns:p14="http://schemas.microsoft.com/office/powerpoint/2010/main" val="319680819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374010" y="646303"/>
            <a:ext cx="4457065" cy="32060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spc="-15" dirty="0"/>
              <a:t>PROJE </a:t>
            </a:r>
            <a:r>
              <a:rPr sz="2000" spc="-5" dirty="0"/>
              <a:t>MALİYET</a:t>
            </a:r>
            <a:r>
              <a:rPr sz="2000" spc="-65" dirty="0"/>
              <a:t> </a:t>
            </a:r>
            <a:r>
              <a:rPr sz="2000" spc="-20" dirty="0"/>
              <a:t>YÖNETİMİ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01600">
              <a:lnSpc>
                <a:spcPts val="1045"/>
              </a:lnSpc>
            </a:pPr>
            <a:fld id="{81D60167-4931-47E6-BA6A-407CBD079E47}" type="slidenum">
              <a:rPr spc="-10" dirty="0"/>
              <a:t>13</a:t>
            </a:fld>
            <a:r>
              <a:rPr spc="-10" dirty="0"/>
              <a:t>/343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07975" y="2100822"/>
            <a:ext cx="8836025" cy="2612895"/>
          </a:xfrm>
          <a:prstGeom prst="rect">
            <a:avLst/>
          </a:prstGeom>
        </p:spPr>
        <p:txBody>
          <a:bodyPr vert="horz" wrap="square" lIns="0" tIns="88265" rIns="0" bIns="0" rtlCol="0">
            <a:spAutoFit/>
          </a:bodyPr>
          <a:lstStyle/>
          <a:p>
            <a:pPr marL="367665" algn="just">
              <a:lnSpc>
                <a:spcPct val="100000"/>
              </a:lnSpc>
              <a:spcBef>
                <a:spcPts val="695"/>
              </a:spcBef>
            </a:pPr>
            <a:r>
              <a:rPr sz="1400" b="1" i="1" spc="-5" dirty="0">
                <a:latin typeface="Carlito"/>
                <a:cs typeface="Carlito"/>
              </a:rPr>
              <a:t>Geleneksel</a:t>
            </a:r>
            <a:r>
              <a:rPr sz="1400" b="1" i="1" spc="-10" dirty="0">
                <a:latin typeface="Carlito"/>
                <a:cs typeface="Carlito"/>
              </a:rPr>
              <a:t> </a:t>
            </a:r>
            <a:r>
              <a:rPr sz="1400" b="1" i="1" dirty="0">
                <a:latin typeface="Carlito"/>
                <a:cs typeface="Carlito"/>
              </a:rPr>
              <a:t>Modeller</a:t>
            </a:r>
            <a:endParaRPr sz="1400" dirty="0">
              <a:latin typeface="Carlito"/>
              <a:cs typeface="Carlito"/>
            </a:endParaRPr>
          </a:p>
          <a:p>
            <a:pPr marL="367665" algn="just">
              <a:lnSpc>
                <a:spcPct val="100000"/>
              </a:lnSpc>
              <a:spcBef>
                <a:spcPts val="600"/>
              </a:spcBef>
            </a:pPr>
            <a:r>
              <a:rPr sz="1400" b="1" spc="-5" dirty="0">
                <a:latin typeface="Carlito"/>
                <a:cs typeface="Carlito"/>
              </a:rPr>
              <a:t>Fonksiyonel </a:t>
            </a:r>
            <a:r>
              <a:rPr sz="1400" b="1" spc="-10" dirty="0">
                <a:latin typeface="Carlito"/>
                <a:cs typeface="Carlito"/>
              </a:rPr>
              <a:t>Elemanlara </a:t>
            </a:r>
            <a:r>
              <a:rPr sz="1400" b="1" spc="-15" dirty="0">
                <a:latin typeface="Carlito"/>
                <a:cs typeface="Carlito"/>
              </a:rPr>
              <a:t>Dayalı</a:t>
            </a:r>
            <a:r>
              <a:rPr sz="1400" b="1" spc="-35" dirty="0">
                <a:latin typeface="Carlito"/>
                <a:cs typeface="Carlito"/>
              </a:rPr>
              <a:t> </a:t>
            </a:r>
            <a:r>
              <a:rPr sz="1400" b="1" dirty="0">
                <a:latin typeface="Carlito"/>
                <a:cs typeface="Carlito"/>
              </a:rPr>
              <a:t>Modeller</a:t>
            </a:r>
            <a:endParaRPr sz="1400" dirty="0">
              <a:latin typeface="Carlito"/>
              <a:cs typeface="Carlito"/>
            </a:endParaRPr>
          </a:p>
          <a:p>
            <a:pPr marL="355600" marR="5080" indent="-342900" algn="just">
              <a:lnSpc>
                <a:spcPct val="100000"/>
              </a:lnSpc>
              <a:spcBef>
                <a:spcPts val="605"/>
              </a:spcBef>
              <a:buFont typeface="Arial"/>
              <a:buChar char="•"/>
              <a:tabLst>
                <a:tab pos="355600" algn="l"/>
              </a:tabLst>
            </a:pPr>
            <a:r>
              <a:rPr sz="1400" spc="-20" dirty="0">
                <a:latin typeface="Carlito"/>
                <a:cs typeface="Carlito"/>
              </a:rPr>
              <a:t>Kat </a:t>
            </a:r>
            <a:r>
              <a:rPr sz="1400" spc="-5" dirty="0">
                <a:latin typeface="Carlito"/>
                <a:cs typeface="Carlito"/>
              </a:rPr>
              <a:t>kabuğu </a:t>
            </a:r>
            <a:r>
              <a:rPr sz="1400" spc="-10" dirty="0">
                <a:latin typeface="Carlito"/>
                <a:cs typeface="Carlito"/>
              </a:rPr>
              <a:t>yönteminin, </a:t>
            </a:r>
            <a:r>
              <a:rPr sz="1400" spc="-5" dirty="0">
                <a:latin typeface="Carlito"/>
                <a:cs typeface="Carlito"/>
              </a:rPr>
              <a:t>maliyetin </a:t>
            </a:r>
            <a:r>
              <a:rPr sz="1400" dirty="0">
                <a:latin typeface="Carlito"/>
                <a:cs typeface="Carlito"/>
              </a:rPr>
              <a:t>belirlenmesindeki </a:t>
            </a:r>
            <a:r>
              <a:rPr sz="1400" spc="-15" dirty="0">
                <a:latin typeface="Carlito"/>
                <a:cs typeface="Carlito"/>
              </a:rPr>
              <a:t>detayı </a:t>
            </a:r>
            <a:r>
              <a:rPr sz="1400" spc="-5" dirty="0">
                <a:latin typeface="Carlito"/>
                <a:cs typeface="Carlito"/>
              </a:rPr>
              <a:t>arttırılmış olmasına  rağmen </a:t>
            </a:r>
            <a:r>
              <a:rPr sz="1400" spc="-10" dirty="0">
                <a:latin typeface="Carlito"/>
                <a:cs typeface="Carlito"/>
              </a:rPr>
              <a:t>yeterli </a:t>
            </a:r>
            <a:r>
              <a:rPr sz="1400" spc="-5" dirty="0">
                <a:latin typeface="Carlito"/>
                <a:cs typeface="Carlito"/>
              </a:rPr>
              <a:t>olamaması, </a:t>
            </a:r>
            <a:r>
              <a:rPr sz="1400" dirty="0">
                <a:latin typeface="Carlito"/>
                <a:cs typeface="Carlito"/>
              </a:rPr>
              <a:t>bu </a:t>
            </a:r>
            <a:r>
              <a:rPr sz="1400" spc="-10" dirty="0">
                <a:latin typeface="Carlito"/>
                <a:cs typeface="Carlito"/>
              </a:rPr>
              <a:t>yöntemin </a:t>
            </a:r>
            <a:r>
              <a:rPr sz="1400" spc="-5" dirty="0">
                <a:latin typeface="Carlito"/>
                <a:cs typeface="Carlito"/>
              </a:rPr>
              <a:t>oluşturulmasına neden </a:t>
            </a:r>
            <a:r>
              <a:rPr sz="1400" spc="-30" dirty="0">
                <a:latin typeface="Carlito"/>
                <a:cs typeface="Carlito"/>
              </a:rPr>
              <a:t>olmuştur.  </a:t>
            </a:r>
            <a:r>
              <a:rPr sz="1400" spc="-5" dirty="0">
                <a:latin typeface="Carlito"/>
                <a:cs typeface="Carlito"/>
              </a:rPr>
              <a:t>Elemanlara </a:t>
            </a:r>
            <a:r>
              <a:rPr sz="1400" spc="-15" dirty="0">
                <a:latin typeface="Carlito"/>
                <a:cs typeface="Carlito"/>
              </a:rPr>
              <a:t>dayalı </a:t>
            </a:r>
            <a:r>
              <a:rPr sz="1400" spc="-5" dirty="0">
                <a:latin typeface="Carlito"/>
                <a:cs typeface="Carlito"/>
              </a:rPr>
              <a:t>maliyet hesabı, </a:t>
            </a:r>
            <a:r>
              <a:rPr sz="1400" spc="-10" dirty="0">
                <a:latin typeface="Carlito"/>
                <a:cs typeface="Carlito"/>
              </a:rPr>
              <a:t>yapı </a:t>
            </a:r>
            <a:r>
              <a:rPr sz="1400" spc="-5" dirty="0">
                <a:latin typeface="Carlito"/>
                <a:cs typeface="Carlito"/>
              </a:rPr>
              <a:t>üretim sürecinin tasarım evresinde, </a:t>
            </a:r>
            <a:r>
              <a:rPr sz="1400" spc="-10" dirty="0">
                <a:latin typeface="Carlito"/>
                <a:cs typeface="Carlito"/>
              </a:rPr>
              <a:t>maliyet  </a:t>
            </a:r>
            <a:r>
              <a:rPr sz="1400" spc="-5" dirty="0">
                <a:latin typeface="Carlito"/>
                <a:cs typeface="Carlito"/>
              </a:rPr>
              <a:t>planlaması </a:t>
            </a:r>
            <a:r>
              <a:rPr sz="1400" spc="-15" dirty="0">
                <a:latin typeface="Carlito"/>
                <a:cs typeface="Carlito"/>
              </a:rPr>
              <a:t>ve kontrolünün </a:t>
            </a:r>
            <a:r>
              <a:rPr sz="1400" spc="-5" dirty="0">
                <a:latin typeface="Carlito"/>
                <a:cs typeface="Carlito"/>
              </a:rPr>
              <a:t>yapılabilmesi </a:t>
            </a:r>
            <a:r>
              <a:rPr sz="1400" dirty="0">
                <a:latin typeface="Carlito"/>
                <a:cs typeface="Carlito"/>
              </a:rPr>
              <a:t>için </a:t>
            </a:r>
            <a:r>
              <a:rPr sz="1400" spc="-5" dirty="0">
                <a:latin typeface="Carlito"/>
                <a:cs typeface="Carlito"/>
              </a:rPr>
              <a:t>kullanılan bir </a:t>
            </a:r>
            <a:r>
              <a:rPr sz="1400" spc="-10" dirty="0">
                <a:latin typeface="Carlito"/>
                <a:cs typeface="Carlito"/>
              </a:rPr>
              <a:t>maliyet </a:t>
            </a:r>
            <a:r>
              <a:rPr sz="1400" spc="-5" dirty="0">
                <a:latin typeface="Carlito"/>
                <a:cs typeface="Carlito"/>
              </a:rPr>
              <a:t>hesabı </a:t>
            </a:r>
            <a:r>
              <a:rPr sz="1400" spc="-30" dirty="0">
                <a:latin typeface="Carlito"/>
                <a:cs typeface="Carlito"/>
              </a:rPr>
              <a:t>türüdür.  </a:t>
            </a:r>
            <a:r>
              <a:rPr sz="1400" dirty="0">
                <a:latin typeface="Carlito"/>
                <a:cs typeface="Carlito"/>
              </a:rPr>
              <a:t>Bu </a:t>
            </a:r>
            <a:r>
              <a:rPr sz="1400" spc="-15" dirty="0">
                <a:latin typeface="Carlito"/>
                <a:cs typeface="Carlito"/>
              </a:rPr>
              <a:t>yöntemde, </a:t>
            </a:r>
            <a:r>
              <a:rPr sz="1400" b="1" dirty="0">
                <a:latin typeface="Carlito"/>
                <a:cs typeface="Carlito"/>
              </a:rPr>
              <a:t>ön </a:t>
            </a:r>
            <a:r>
              <a:rPr sz="1400" b="1" spc="-10" dirty="0">
                <a:latin typeface="Carlito"/>
                <a:cs typeface="Carlito"/>
              </a:rPr>
              <a:t>proje üzerinden yapı fonksiyonları </a:t>
            </a:r>
            <a:r>
              <a:rPr sz="1400" b="1" spc="-5" dirty="0">
                <a:latin typeface="Carlito"/>
                <a:cs typeface="Carlito"/>
              </a:rPr>
              <a:t>ölçülerek </a:t>
            </a:r>
            <a:r>
              <a:rPr sz="1400" b="1" spc="-10" dirty="0">
                <a:latin typeface="Carlito"/>
                <a:cs typeface="Carlito"/>
              </a:rPr>
              <a:t>miktarları  </a:t>
            </a:r>
            <a:r>
              <a:rPr sz="1400" b="1" spc="-15" dirty="0">
                <a:latin typeface="Carlito"/>
                <a:cs typeface="Carlito"/>
              </a:rPr>
              <a:t>belirlenir, </a:t>
            </a:r>
            <a:r>
              <a:rPr sz="1400" b="1" spc="-5" dirty="0">
                <a:latin typeface="Carlito"/>
                <a:cs typeface="Carlito"/>
              </a:rPr>
              <a:t>daha </a:t>
            </a:r>
            <a:r>
              <a:rPr sz="1400" b="1" spc="-10" dirty="0">
                <a:latin typeface="Carlito"/>
                <a:cs typeface="Carlito"/>
              </a:rPr>
              <a:t>sonra </a:t>
            </a:r>
            <a:r>
              <a:rPr sz="1400" b="1" dirty="0">
                <a:latin typeface="Carlito"/>
                <a:cs typeface="Carlito"/>
              </a:rPr>
              <a:t>her bir </a:t>
            </a:r>
            <a:r>
              <a:rPr sz="1400" b="1" spc="-5" dirty="0">
                <a:latin typeface="Carlito"/>
                <a:cs typeface="Carlito"/>
              </a:rPr>
              <a:t>eleman için </a:t>
            </a:r>
            <a:r>
              <a:rPr sz="1400" b="1" spc="-10" dirty="0">
                <a:latin typeface="Carlito"/>
                <a:cs typeface="Carlito"/>
              </a:rPr>
              <a:t>birim </a:t>
            </a:r>
            <a:r>
              <a:rPr sz="1400" b="1" spc="-15" dirty="0">
                <a:latin typeface="Carlito"/>
                <a:cs typeface="Carlito"/>
              </a:rPr>
              <a:t>fiyat </a:t>
            </a:r>
            <a:r>
              <a:rPr sz="1400" b="1" spc="-5" dirty="0">
                <a:latin typeface="Carlito"/>
                <a:cs typeface="Carlito"/>
              </a:rPr>
              <a:t>belirlenir </a:t>
            </a:r>
            <a:r>
              <a:rPr sz="1400" b="1" spc="-15" dirty="0">
                <a:latin typeface="Carlito"/>
                <a:cs typeface="Carlito"/>
              </a:rPr>
              <a:t>ve </a:t>
            </a:r>
            <a:r>
              <a:rPr sz="1400" b="1" spc="-5" dirty="0">
                <a:latin typeface="Carlito"/>
                <a:cs typeface="Carlito"/>
              </a:rPr>
              <a:t>eleman </a:t>
            </a:r>
            <a:r>
              <a:rPr sz="1400" b="1" spc="-10" dirty="0">
                <a:latin typeface="Carlito"/>
                <a:cs typeface="Carlito"/>
              </a:rPr>
              <a:t>miktarı  </a:t>
            </a:r>
            <a:r>
              <a:rPr sz="1400" b="1" spc="-5" dirty="0">
                <a:latin typeface="Carlito"/>
                <a:cs typeface="Carlito"/>
              </a:rPr>
              <a:t>ile birim </a:t>
            </a:r>
            <a:r>
              <a:rPr sz="1400" b="1" spc="-15" dirty="0">
                <a:latin typeface="Carlito"/>
                <a:cs typeface="Carlito"/>
              </a:rPr>
              <a:t>fiyat </a:t>
            </a:r>
            <a:r>
              <a:rPr sz="1400" b="1" spc="-10" dirty="0">
                <a:latin typeface="Carlito"/>
                <a:cs typeface="Carlito"/>
              </a:rPr>
              <a:t>çarpılarak, fonksiyonel </a:t>
            </a:r>
            <a:r>
              <a:rPr sz="1400" b="1" spc="-5" dirty="0">
                <a:latin typeface="Carlito"/>
                <a:cs typeface="Carlito"/>
              </a:rPr>
              <a:t>eleman </a:t>
            </a:r>
            <a:r>
              <a:rPr sz="1400" b="1" spc="-10" dirty="0">
                <a:latin typeface="Carlito"/>
                <a:cs typeface="Carlito"/>
              </a:rPr>
              <a:t>maliyeti </a:t>
            </a:r>
            <a:r>
              <a:rPr sz="1400" b="1" spc="-5" dirty="0">
                <a:latin typeface="Carlito"/>
                <a:cs typeface="Carlito"/>
              </a:rPr>
              <a:t>bulunur</a:t>
            </a:r>
            <a:r>
              <a:rPr sz="1400" spc="-5" dirty="0">
                <a:latin typeface="Carlito"/>
                <a:cs typeface="Carlito"/>
              </a:rPr>
              <a:t>. </a:t>
            </a:r>
            <a:r>
              <a:rPr sz="1400" spc="-15" dirty="0">
                <a:latin typeface="Carlito"/>
                <a:cs typeface="Carlito"/>
              </a:rPr>
              <a:t>Fonksiyonel  </a:t>
            </a:r>
            <a:r>
              <a:rPr sz="1400" dirty="0">
                <a:latin typeface="Carlito"/>
                <a:cs typeface="Carlito"/>
              </a:rPr>
              <a:t>eleman </a:t>
            </a:r>
            <a:r>
              <a:rPr sz="1400" spc="-5" dirty="0">
                <a:latin typeface="Carlito"/>
                <a:cs typeface="Carlito"/>
              </a:rPr>
              <a:t>maliyetleri alt alta </a:t>
            </a:r>
            <a:r>
              <a:rPr sz="1400" spc="-10" dirty="0">
                <a:latin typeface="Carlito"/>
                <a:cs typeface="Carlito"/>
              </a:rPr>
              <a:t>toplanarak, </a:t>
            </a:r>
            <a:r>
              <a:rPr sz="1400" spc="-5" dirty="0">
                <a:latin typeface="Carlito"/>
                <a:cs typeface="Carlito"/>
              </a:rPr>
              <a:t>toplam </a:t>
            </a:r>
            <a:r>
              <a:rPr sz="1400" spc="-10" dirty="0">
                <a:latin typeface="Carlito"/>
                <a:cs typeface="Carlito"/>
              </a:rPr>
              <a:t>yapı </a:t>
            </a:r>
            <a:r>
              <a:rPr sz="1400" spc="-5" dirty="0">
                <a:latin typeface="Carlito"/>
                <a:cs typeface="Carlito"/>
              </a:rPr>
              <a:t>maliyeti hesaplanmış </a:t>
            </a:r>
            <a:r>
              <a:rPr sz="1400" spc="-40" dirty="0">
                <a:latin typeface="Carlito"/>
                <a:cs typeface="Carlito"/>
              </a:rPr>
              <a:t>olur.  </a:t>
            </a:r>
            <a:r>
              <a:rPr sz="1400" spc="-5" dirty="0">
                <a:latin typeface="Carlito"/>
                <a:cs typeface="Carlito"/>
              </a:rPr>
              <a:t>Elemanlara </a:t>
            </a:r>
            <a:r>
              <a:rPr sz="1400" spc="-15" dirty="0">
                <a:latin typeface="Carlito"/>
                <a:cs typeface="Carlito"/>
              </a:rPr>
              <a:t>dayalı </a:t>
            </a:r>
            <a:r>
              <a:rPr sz="1400" spc="-10" dirty="0">
                <a:latin typeface="Carlito"/>
                <a:cs typeface="Carlito"/>
              </a:rPr>
              <a:t>maliyet </a:t>
            </a:r>
            <a:r>
              <a:rPr sz="1400" spc="-5" dirty="0">
                <a:latin typeface="Carlito"/>
                <a:cs typeface="Carlito"/>
              </a:rPr>
              <a:t>hesabında en büyük </a:t>
            </a:r>
            <a:r>
              <a:rPr sz="1400" spc="-15" dirty="0">
                <a:latin typeface="Carlito"/>
                <a:cs typeface="Carlito"/>
              </a:rPr>
              <a:t>zorluk, </a:t>
            </a:r>
            <a:r>
              <a:rPr sz="1400" spc="-10" dirty="0">
                <a:latin typeface="Carlito"/>
                <a:cs typeface="Carlito"/>
              </a:rPr>
              <a:t>yapının </a:t>
            </a:r>
            <a:r>
              <a:rPr sz="1400" spc="-5" dirty="0">
                <a:latin typeface="Carlito"/>
                <a:cs typeface="Carlito"/>
              </a:rPr>
              <a:t>normal miktar  cetvelleri ölçüsünün, </a:t>
            </a:r>
            <a:r>
              <a:rPr sz="1400" spc="-10" dirty="0">
                <a:latin typeface="Carlito"/>
                <a:cs typeface="Carlito"/>
              </a:rPr>
              <a:t>maliyet </a:t>
            </a:r>
            <a:r>
              <a:rPr sz="1400" dirty="0">
                <a:latin typeface="Carlito"/>
                <a:cs typeface="Carlito"/>
              </a:rPr>
              <a:t>analizi için </a:t>
            </a:r>
            <a:r>
              <a:rPr sz="1400" spc="-15" dirty="0">
                <a:latin typeface="Carlito"/>
                <a:cs typeface="Carlito"/>
              </a:rPr>
              <a:t>kategorilere </a:t>
            </a:r>
            <a:r>
              <a:rPr sz="1400" spc="-20" dirty="0">
                <a:latin typeface="Carlito"/>
                <a:cs typeface="Carlito"/>
              </a:rPr>
              <a:t>ayrılmasıdır. </a:t>
            </a:r>
            <a:r>
              <a:rPr sz="1400" spc="-30" dirty="0">
                <a:latin typeface="Carlito"/>
                <a:cs typeface="Carlito"/>
              </a:rPr>
              <a:t>Yani, </a:t>
            </a:r>
            <a:r>
              <a:rPr sz="1400" spc="-15" dirty="0">
                <a:latin typeface="Carlito"/>
                <a:cs typeface="Carlito"/>
              </a:rPr>
              <a:t>fonksiyonel  </a:t>
            </a:r>
            <a:r>
              <a:rPr sz="1400" dirty="0">
                <a:latin typeface="Carlito"/>
                <a:cs typeface="Carlito"/>
              </a:rPr>
              <a:t>eleman, </a:t>
            </a:r>
            <a:r>
              <a:rPr sz="1400" spc="-5" dirty="0">
                <a:latin typeface="Carlito"/>
                <a:cs typeface="Carlito"/>
              </a:rPr>
              <a:t>tasarımın gelişimine </a:t>
            </a:r>
            <a:r>
              <a:rPr sz="1400" dirty="0">
                <a:latin typeface="Carlito"/>
                <a:cs typeface="Carlito"/>
              </a:rPr>
              <a:t>bağlı </a:t>
            </a:r>
            <a:r>
              <a:rPr sz="1400" spc="-10" dirty="0">
                <a:latin typeface="Carlito"/>
                <a:cs typeface="Carlito"/>
              </a:rPr>
              <a:t>olarak </a:t>
            </a:r>
            <a:r>
              <a:rPr sz="1400" dirty="0">
                <a:latin typeface="Carlito"/>
                <a:cs typeface="Carlito"/>
              </a:rPr>
              <a:t>alt </a:t>
            </a:r>
            <a:r>
              <a:rPr sz="1400" spc="-15" dirty="0">
                <a:latin typeface="Carlito"/>
                <a:cs typeface="Carlito"/>
              </a:rPr>
              <a:t>fonksiyonlara, </a:t>
            </a:r>
            <a:r>
              <a:rPr sz="1400" dirty="0">
                <a:latin typeface="Carlito"/>
                <a:cs typeface="Carlito"/>
              </a:rPr>
              <a:t>alt </a:t>
            </a:r>
            <a:r>
              <a:rPr sz="1400" spc="-10" dirty="0">
                <a:latin typeface="Carlito"/>
                <a:cs typeface="Carlito"/>
              </a:rPr>
              <a:t>fonksiyonlar </a:t>
            </a:r>
            <a:r>
              <a:rPr sz="1400" dirty="0">
                <a:latin typeface="Carlito"/>
                <a:cs typeface="Carlito"/>
              </a:rPr>
              <a:t>da  </a:t>
            </a:r>
            <a:r>
              <a:rPr sz="1400" spc="-5" dirty="0">
                <a:latin typeface="Carlito"/>
                <a:cs typeface="Carlito"/>
              </a:rPr>
              <a:t>bileşenleri olan yapım birimlerine</a:t>
            </a:r>
            <a:r>
              <a:rPr sz="1400" spc="65" dirty="0">
                <a:latin typeface="Carlito"/>
                <a:cs typeface="Carlito"/>
              </a:rPr>
              <a:t> </a:t>
            </a:r>
            <a:r>
              <a:rPr sz="1400" spc="-20" dirty="0">
                <a:latin typeface="Carlito"/>
                <a:cs typeface="Carlito"/>
              </a:rPr>
              <a:t>ayrılabilmektedir.</a:t>
            </a:r>
            <a:endParaRPr sz="1400" dirty="0">
              <a:latin typeface="Carlito"/>
              <a:cs typeface="Carlito"/>
            </a:endParaRPr>
          </a:p>
        </p:txBody>
      </p:sp>
    </p:spTree>
    <p:extLst>
      <p:ext uri="{BB962C8B-B14F-4D97-AF65-F5344CB8AC3E}">
        <p14:creationId xmlns:p14="http://schemas.microsoft.com/office/powerpoint/2010/main" val="340616726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344101" y="532003"/>
            <a:ext cx="4457065" cy="32060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spc="-15" dirty="0"/>
              <a:t>PROJE </a:t>
            </a:r>
            <a:r>
              <a:rPr sz="2000" spc="-5" dirty="0"/>
              <a:t>MALİYET</a:t>
            </a:r>
            <a:r>
              <a:rPr sz="2000" spc="-65" dirty="0"/>
              <a:t> </a:t>
            </a:r>
            <a:r>
              <a:rPr sz="2000" spc="-20" dirty="0"/>
              <a:t>YÖNETİMİ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01600">
              <a:lnSpc>
                <a:spcPts val="1045"/>
              </a:lnSpc>
            </a:pPr>
            <a:fld id="{81D60167-4931-47E6-BA6A-407CBD079E47}" type="slidenum">
              <a:rPr spc="-10" dirty="0"/>
              <a:t>14</a:t>
            </a:fld>
            <a:r>
              <a:rPr spc="-10" dirty="0"/>
              <a:t>/343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54939" y="1655052"/>
            <a:ext cx="8835390" cy="3197670"/>
          </a:xfrm>
          <a:prstGeom prst="rect">
            <a:avLst/>
          </a:prstGeom>
        </p:spPr>
        <p:txBody>
          <a:bodyPr vert="horz" wrap="square" lIns="0" tIns="88265" rIns="0" bIns="0" rtlCol="0">
            <a:spAutoFit/>
          </a:bodyPr>
          <a:lstStyle/>
          <a:p>
            <a:pPr marL="367665" algn="just">
              <a:lnSpc>
                <a:spcPct val="100000"/>
              </a:lnSpc>
              <a:spcBef>
                <a:spcPts val="695"/>
              </a:spcBef>
            </a:pPr>
            <a:r>
              <a:rPr sz="1600" b="1" i="1" spc="-5" dirty="0">
                <a:latin typeface="Carlito"/>
                <a:cs typeface="Carlito"/>
              </a:rPr>
              <a:t>Geleneksel</a:t>
            </a:r>
            <a:r>
              <a:rPr sz="1600" b="1" i="1" spc="-10" dirty="0">
                <a:latin typeface="Carlito"/>
                <a:cs typeface="Carlito"/>
              </a:rPr>
              <a:t> </a:t>
            </a:r>
            <a:r>
              <a:rPr sz="1600" b="1" i="1" dirty="0">
                <a:latin typeface="Carlito"/>
                <a:cs typeface="Carlito"/>
              </a:rPr>
              <a:t>Modeller</a:t>
            </a:r>
            <a:endParaRPr sz="1600" dirty="0">
              <a:latin typeface="Carlito"/>
              <a:cs typeface="Carlito"/>
            </a:endParaRPr>
          </a:p>
          <a:p>
            <a:pPr marL="367665" algn="just">
              <a:lnSpc>
                <a:spcPct val="100000"/>
              </a:lnSpc>
              <a:spcBef>
                <a:spcPts val="600"/>
              </a:spcBef>
            </a:pPr>
            <a:r>
              <a:rPr sz="1600" b="1" spc="-5" dirty="0">
                <a:latin typeface="Carlito"/>
                <a:cs typeface="Carlito"/>
              </a:rPr>
              <a:t>Fonksiyonel </a:t>
            </a:r>
            <a:r>
              <a:rPr sz="1600" b="1" spc="-10" dirty="0">
                <a:latin typeface="Carlito"/>
                <a:cs typeface="Carlito"/>
              </a:rPr>
              <a:t>Elemanlara </a:t>
            </a:r>
            <a:r>
              <a:rPr sz="1600" b="1" spc="-15" dirty="0">
                <a:latin typeface="Carlito"/>
                <a:cs typeface="Carlito"/>
              </a:rPr>
              <a:t>Dayalı </a:t>
            </a:r>
            <a:r>
              <a:rPr sz="1600" b="1" dirty="0">
                <a:latin typeface="Carlito"/>
                <a:cs typeface="Carlito"/>
              </a:rPr>
              <a:t>Modeller</a:t>
            </a:r>
            <a:r>
              <a:rPr sz="1600" b="1" spc="-35" dirty="0">
                <a:latin typeface="Carlito"/>
                <a:cs typeface="Carlito"/>
              </a:rPr>
              <a:t> </a:t>
            </a:r>
            <a:r>
              <a:rPr sz="1600" b="1" spc="-5" dirty="0">
                <a:latin typeface="Carlito"/>
                <a:cs typeface="Carlito"/>
              </a:rPr>
              <a:t>(devam…)</a:t>
            </a:r>
            <a:endParaRPr sz="1600" dirty="0">
              <a:latin typeface="Carlito"/>
              <a:cs typeface="Carlito"/>
            </a:endParaRPr>
          </a:p>
          <a:p>
            <a:pPr marL="355600" marR="5080" indent="-342900" algn="just">
              <a:lnSpc>
                <a:spcPct val="100000"/>
              </a:lnSpc>
              <a:spcBef>
                <a:spcPts val="605"/>
              </a:spcBef>
              <a:buFont typeface="Arial"/>
              <a:buChar char="•"/>
              <a:tabLst>
                <a:tab pos="355600" algn="l"/>
              </a:tabLst>
            </a:pPr>
            <a:r>
              <a:rPr sz="1600" spc="-20" dirty="0">
                <a:latin typeface="Carlito"/>
                <a:cs typeface="Carlito"/>
              </a:rPr>
              <a:t>Tasarımla </a:t>
            </a:r>
            <a:r>
              <a:rPr sz="1600" spc="-5" dirty="0">
                <a:latin typeface="Carlito"/>
                <a:cs typeface="Carlito"/>
              </a:rPr>
              <a:t>ilgili </a:t>
            </a:r>
            <a:r>
              <a:rPr sz="1600" spc="-10" dirty="0">
                <a:latin typeface="Carlito"/>
                <a:cs typeface="Carlito"/>
              </a:rPr>
              <a:t>olarak </a:t>
            </a:r>
            <a:r>
              <a:rPr sz="1600" spc="-5" dirty="0">
                <a:latin typeface="Carlito"/>
                <a:cs typeface="Carlito"/>
              </a:rPr>
              <a:t>ilk alternatif çözüm </a:t>
            </a:r>
            <a:r>
              <a:rPr sz="1600" spc="-20" dirty="0">
                <a:latin typeface="Carlito"/>
                <a:cs typeface="Carlito"/>
              </a:rPr>
              <a:t>ortaya </a:t>
            </a:r>
            <a:r>
              <a:rPr sz="1600" spc="-10" dirty="0">
                <a:latin typeface="Carlito"/>
                <a:cs typeface="Carlito"/>
              </a:rPr>
              <a:t>çıkar </a:t>
            </a:r>
            <a:r>
              <a:rPr sz="1600" dirty="0">
                <a:latin typeface="Carlito"/>
                <a:cs typeface="Carlito"/>
              </a:rPr>
              <a:t>çıkmaz, bir </a:t>
            </a:r>
            <a:r>
              <a:rPr sz="1600" spc="-5" dirty="0">
                <a:latin typeface="Carlito"/>
                <a:cs typeface="Carlito"/>
              </a:rPr>
              <a:t>ön maliyet planı  hazırlamak, </a:t>
            </a:r>
            <a:r>
              <a:rPr sz="1600" spc="-10" dirty="0">
                <a:latin typeface="Carlito"/>
                <a:cs typeface="Carlito"/>
              </a:rPr>
              <a:t>çözümün </a:t>
            </a:r>
            <a:r>
              <a:rPr sz="1600" dirty="0">
                <a:latin typeface="Carlito"/>
                <a:cs typeface="Carlito"/>
              </a:rPr>
              <a:t>daha önce </a:t>
            </a:r>
            <a:r>
              <a:rPr sz="1600" spc="-5" dirty="0">
                <a:latin typeface="Carlito"/>
                <a:cs typeface="Carlito"/>
              </a:rPr>
              <a:t>belirlenmiş olan maliyet sınırları </a:t>
            </a:r>
            <a:r>
              <a:rPr sz="1600" dirty="0">
                <a:latin typeface="Carlito"/>
                <a:cs typeface="Carlito"/>
              </a:rPr>
              <a:t>içinde </a:t>
            </a:r>
            <a:r>
              <a:rPr sz="1600" spc="-10" dirty="0">
                <a:latin typeface="Carlito"/>
                <a:cs typeface="Carlito"/>
              </a:rPr>
              <a:t>kalıp  </a:t>
            </a:r>
            <a:r>
              <a:rPr sz="1600" spc="-5" dirty="0">
                <a:latin typeface="Carlito"/>
                <a:cs typeface="Carlito"/>
              </a:rPr>
              <a:t>kalmadığını görmek bakımından </a:t>
            </a:r>
            <a:r>
              <a:rPr sz="1600" spc="-25" dirty="0">
                <a:latin typeface="Carlito"/>
                <a:cs typeface="Carlito"/>
              </a:rPr>
              <a:t>gereklidir. </a:t>
            </a:r>
            <a:r>
              <a:rPr sz="1600" dirty="0">
                <a:latin typeface="Carlito"/>
                <a:cs typeface="Carlito"/>
              </a:rPr>
              <a:t>Ancak, bu aşamada </a:t>
            </a:r>
            <a:r>
              <a:rPr sz="1600" spc="-5" dirty="0">
                <a:latin typeface="Carlito"/>
                <a:cs typeface="Carlito"/>
              </a:rPr>
              <a:t>şematik çizimler  üzerinden ölçüm yapılabilecek eleman </a:t>
            </a:r>
            <a:r>
              <a:rPr sz="1600" spc="-10" dirty="0">
                <a:latin typeface="Carlito"/>
                <a:cs typeface="Carlito"/>
              </a:rPr>
              <a:t>sayısı </a:t>
            </a:r>
            <a:r>
              <a:rPr sz="1600" spc="-5" dirty="0">
                <a:latin typeface="Carlito"/>
                <a:cs typeface="Carlito"/>
              </a:rPr>
              <a:t>çok </a:t>
            </a:r>
            <a:r>
              <a:rPr sz="1600" spc="-45" dirty="0">
                <a:latin typeface="Carlito"/>
                <a:cs typeface="Carlito"/>
              </a:rPr>
              <a:t>azdır. </a:t>
            </a:r>
            <a:r>
              <a:rPr sz="1600" spc="-5" dirty="0">
                <a:latin typeface="Carlito"/>
                <a:cs typeface="Carlito"/>
              </a:rPr>
              <a:t>Bu nedenle çok kısa bir  </a:t>
            </a:r>
            <a:r>
              <a:rPr sz="1600" dirty="0">
                <a:latin typeface="Carlito"/>
                <a:cs typeface="Carlito"/>
              </a:rPr>
              <a:t>eleman </a:t>
            </a:r>
            <a:r>
              <a:rPr sz="1600" spc="-10" dirty="0">
                <a:latin typeface="Carlito"/>
                <a:cs typeface="Carlito"/>
              </a:rPr>
              <a:t>listesi </a:t>
            </a:r>
            <a:r>
              <a:rPr sz="1600" spc="-20" dirty="0">
                <a:latin typeface="Carlito"/>
                <a:cs typeface="Carlito"/>
              </a:rPr>
              <a:t>gerekmektedir. </a:t>
            </a:r>
            <a:r>
              <a:rPr sz="1600" spc="-5" dirty="0">
                <a:latin typeface="Carlito"/>
                <a:cs typeface="Carlito"/>
              </a:rPr>
              <a:t>Belirlenen elemanlardan her biri, </a:t>
            </a:r>
            <a:r>
              <a:rPr sz="1600" spc="-10" dirty="0">
                <a:latin typeface="Carlito"/>
                <a:cs typeface="Carlito"/>
              </a:rPr>
              <a:t>ön </a:t>
            </a:r>
            <a:r>
              <a:rPr sz="1600" spc="-5" dirty="0">
                <a:latin typeface="Carlito"/>
                <a:cs typeface="Carlito"/>
              </a:rPr>
              <a:t>tahmin  </a:t>
            </a:r>
            <a:r>
              <a:rPr sz="1600" dirty="0">
                <a:latin typeface="Carlito"/>
                <a:cs typeface="Carlito"/>
              </a:rPr>
              <a:t>aşamasında </a:t>
            </a:r>
            <a:r>
              <a:rPr sz="1600" spc="-5" dirty="0">
                <a:latin typeface="Carlito"/>
                <a:cs typeface="Carlito"/>
              </a:rPr>
              <a:t>olduğu </a:t>
            </a:r>
            <a:r>
              <a:rPr sz="1600" dirty="0">
                <a:latin typeface="Carlito"/>
                <a:cs typeface="Carlito"/>
              </a:rPr>
              <a:t>gibi, </a:t>
            </a:r>
            <a:r>
              <a:rPr sz="1600" spc="-10" dirty="0">
                <a:latin typeface="Carlito"/>
                <a:cs typeface="Carlito"/>
              </a:rPr>
              <a:t>örnek olarak </a:t>
            </a:r>
            <a:r>
              <a:rPr sz="1600" spc="-5" dirty="0">
                <a:latin typeface="Carlito"/>
                <a:cs typeface="Carlito"/>
              </a:rPr>
              <a:t>alınan </a:t>
            </a:r>
            <a:r>
              <a:rPr sz="1600" spc="-10" dirty="0">
                <a:latin typeface="Carlito"/>
                <a:cs typeface="Carlito"/>
              </a:rPr>
              <a:t>yapının </a:t>
            </a:r>
            <a:r>
              <a:rPr sz="1600" spc="-5" dirty="0">
                <a:latin typeface="Carlito"/>
                <a:cs typeface="Carlito"/>
              </a:rPr>
              <a:t>eşdeğer </a:t>
            </a:r>
            <a:r>
              <a:rPr sz="1600" dirty="0">
                <a:latin typeface="Carlito"/>
                <a:cs typeface="Carlito"/>
              </a:rPr>
              <a:t>elemanlarıyla  </a:t>
            </a:r>
            <a:r>
              <a:rPr sz="1600" spc="-10" dirty="0">
                <a:latin typeface="Carlito"/>
                <a:cs typeface="Carlito"/>
              </a:rPr>
              <a:t>karşılaştırılır ve </a:t>
            </a:r>
            <a:r>
              <a:rPr sz="1600" spc="-15" dirty="0">
                <a:latin typeface="Carlito"/>
                <a:cs typeface="Carlito"/>
              </a:rPr>
              <a:t>fiyat </a:t>
            </a:r>
            <a:r>
              <a:rPr sz="1600" dirty="0">
                <a:latin typeface="Carlito"/>
                <a:cs typeface="Carlito"/>
              </a:rPr>
              <a:t>artışları da </a:t>
            </a:r>
            <a:r>
              <a:rPr sz="1600" spc="-15" dirty="0">
                <a:latin typeface="Carlito"/>
                <a:cs typeface="Carlito"/>
              </a:rPr>
              <a:t>göz </a:t>
            </a:r>
            <a:r>
              <a:rPr sz="1600" spc="-5" dirty="0">
                <a:latin typeface="Carlito"/>
                <a:cs typeface="Carlito"/>
              </a:rPr>
              <a:t>önüne </a:t>
            </a:r>
            <a:r>
              <a:rPr sz="1600" spc="-10" dirty="0">
                <a:latin typeface="Carlito"/>
                <a:cs typeface="Carlito"/>
              </a:rPr>
              <a:t>alınarak </a:t>
            </a:r>
            <a:r>
              <a:rPr sz="1600" dirty="0">
                <a:latin typeface="Carlito"/>
                <a:cs typeface="Carlito"/>
              </a:rPr>
              <a:t>hesap </a:t>
            </a:r>
            <a:r>
              <a:rPr sz="1600" spc="-30" dirty="0">
                <a:latin typeface="Carlito"/>
                <a:cs typeface="Carlito"/>
              </a:rPr>
              <a:t>yapılır. </a:t>
            </a:r>
            <a:r>
              <a:rPr sz="1600" dirty="0">
                <a:latin typeface="Carlito"/>
                <a:cs typeface="Carlito"/>
              </a:rPr>
              <a:t>Elde edilen  </a:t>
            </a:r>
            <a:r>
              <a:rPr sz="1600" spc="-5" dirty="0">
                <a:latin typeface="Carlito"/>
                <a:cs typeface="Carlito"/>
              </a:rPr>
              <a:t>sonuçlar birinci </a:t>
            </a:r>
            <a:r>
              <a:rPr sz="1600" dirty="0">
                <a:latin typeface="Carlito"/>
                <a:cs typeface="Carlito"/>
              </a:rPr>
              <a:t>ön </a:t>
            </a:r>
            <a:r>
              <a:rPr sz="1600" spc="-10" dirty="0">
                <a:latin typeface="Carlito"/>
                <a:cs typeface="Carlito"/>
              </a:rPr>
              <a:t>maliyet </a:t>
            </a:r>
            <a:r>
              <a:rPr sz="1600" spc="-5" dirty="0">
                <a:latin typeface="Carlito"/>
                <a:cs typeface="Carlito"/>
              </a:rPr>
              <a:t>planını </a:t>
            </a:r>
            <a:r>
              <a:rPr sz="1600" spc="-20" dirty="0">
                <a:latin typeface="Carlito"/>
                <a:cs typeface="Carlito"/>
              </a:rPr>
              <a:t>ortaya </a:t>
            </a:r>
            <a:r>
              <a:rPr sz="1600" spc="-60" dirty="0">
                <a:latin typeface="Carlito"/>
                <a:cs typeface="Carlito"/>
              </a:rPr>
              <a:t>koyar. </a:t>
            </a:r>
            <a:r>
              <a:rPr sz="1600" dirty="0">
                <a:latin typeface="Carlito"/>
                <a:cs typeface="Carlito"/>
              </a:rPr>
              <a:t>Ön </a:t>
            </a:r>
            <a:r>
              <a:rPr sz="1600" spc="-10" dirty="0">
                <a:latin typeface="Carlito"/>
                <a:cs typeface="Carlito"/>
              </a:rPr>
              <a:t>maliyet </a:t>
            </a:r>
            <a:r>
              <a:rPr sz="1600" spc="-5" dirty="0">
                <a:latin typeface="Carlito"/>
                <a:cs typeface="Carlito"/>
              </a:rPr>
              <a:t>planı </a:t>
            </a:r>
            <a:r>
              <a:rPr sz="1600" spc="-10" dirty="0">
                <a:latin typeface="Carlito"/>
                <a:cs typeface="Carlito"/>
              </a:rPr>
              <a:t>kesinleştikten  sonra, </a:t>
            </a:r>
            <a:r>
              <a:rPr sz="1600" spc="-5" dirty="0">
                <a:latin typeface="Carlito"/>
                <a:cs typeface="Carlito"/>
              </a:rPr>
              <a:t>tasarımdan elde </a:t>
            </a:r>
            <a:r>
              <a:rPr sz="1600" dirty="0">
                <a:latin typeface="Carlito"/>
                <a:cs typeface="Carlito"/>
              </a:rPr>
              <a:t>edilen </a:t>
            </a:r>
            <a:r>
              <a:rPr sz="1600" spc="-10" dirty="0">
                <a:latin typeface="Carlito"/>
                <a:cs typeface="Carlito"/>
              </a:rPr>
              <a:t>bilgilere </a:t>
            </a:r>
            <a:r>
              <a:rPr sz="1600" dirty="0">
                <a:latin typeface="Carlito"/>
                <a:cs typeface="Carlito"/>
              </a:rPr>
              <a:t>bağlı </a:t>
            </a:r>
            <a:r>
              <a:rPr sz="1600" spc="-10" dirty="0">
                <a:latin typeface="Carlito"/>
                <a:cs typeface="Carlito"/>
              </a:rPr>
              <a:t>olarak, </a:t>
            </a:r>
            <a:r>
              <a:rPr sz="1600" dirty="0">
                <a:latin typeface="Carlito"/>
                <a:cs typeface="Carlito"/>
              </a:rPr>
              <a:t>daha </a:t>
            </a:r>
            <a:r>
              <a:rPr sz="1600" spc="-10" dirty="0">
                <a:latin typeface="Carlito"/>
                <a:cs typeface="Carlito"/>
              </a:rPr>
              <a:t>ayrıntılı </a:t>
            </a:r>
            <a:r>
              <a:rPr sz="1600" spc="-5" dirty="0">
                <a:latin typeface="Carlito"/>
                <a:cs typeface="Carlito"/>
              </a:rPr>
              <a:t>bir </a:t>
            </a:r>
            <a:r>
              <a:rPr sz="1600" spc="-10" dirty="0">
                <a:latin typeface="Carlito"/>
                <a:cs typeface="Carlito"/>
              </a:rPr>
              <a:t>maliyet </a:t>
            </a:r>
            <a:r>
              <a:rPr sz="1600" spc="-5" dirty="0">
                <a:latin typeface="Carlito"/>
                <a:cs typeface="Carlito"/>
              </a:rPr>
              <a:t>planı  </a:t>
            </a:r>
            <a:r>
              <a:rPr sz="1600" dirty="0">
                <a:latin typeface="Carlito"/>
                <a:cs typeface="Carlito"/>
              </a:rPr>
              <a:t>için, </a:t>
            </a:r>
            <a:r>
              <a:rPr sz="1600" spc="-5" dirty="0">
                <a:latin typeface="Carlito"/>
                <a:cs typeface="Carlito"/>
              </a:rPr>
              <a:t>örnek </a:t>
            </a:r>
            <a:r>
              <a:rPr sz="1600" spc="-10" dirty="0">
                <a:latin typeface="Carlito"/>
                <a:cs typeface="Carlito"/>
              </a:rPr>
              <a:t>yapının maliyet </a:t>
            </a:r>
            <a:r>
              <a:rPr sz="1600" dirty="0">
                <a:latin typeface="Carlito"/>
                <a:cs typeface="Carlito"/>
              </a:rPr>
              <a:t>analizinden </a:t>
            </a:r>
            <a:r>
              <a:rPr sz="1600" spc="-25" dirty="0">
                <a:latin typeface="Carlito"/>
                <a:cs typeface="Carlito"/>
              </a:rPr>
              <a:t>yararlanılır. </a:t>
            </a:r>
            <a:r>
              <a:rPr sz="1600" spc="-10" dirty="0">
                <a:latin typeface="Carlito"/>
                <a:cs typeface="Carlito"/>
              </a:rPr>
              <a:t>Projenin </a:t>
            </a:r>
            <a:r>
              <a:rPr sz="1600" spc="-5" dirty="0">
                <a:latin typeface="Carlito"/>
                <a:cs typeface="Carlito"/>
              </a:rPr>
              <a:t>elemanter maliyeti  </a:t>
            </a:r>
            <a:r>
              <a:rPr sz="1600" dirty="0">
                <a:latin typeface="Carlito"/>
                <a:cs typeface="Carlito"/>
              </a:rPr>
              <a:t>için </a:t>
            </a:r>
            <a:r>
              <a:rPr sz="1600" spc="-5" dirty="0">
                <a:latin typeface="Carlito"/>
                <a:cs typeface="Carlito"/>
              </a:rPr>
              <a:t>eleman miktarları, tasarlanmakta olan </a:t>
            </a:r>
            <a:r>
              <a:rPr sz="1600" spc="-10" dirty="0">
                <a:latin typeface="Carlito"/>
                <a:cs typeface="Carlito"/>
              </a:rPr>
              <a:t>projenin </a:t>
            </a:r>
            <a:r>
              <a:rPr sz="1600" spc="-5" dirty="0">
                <a:latin typeface="Carlito"/>
                <a:cs typeface="Carlito"/>
              </a:rPr>
              <a:t>çizimleri üzerinden</a:t>
            </a:r>
            <a:r>
              <a:rPr sz="1600" spc="150" dirty="0">
                <a:latin typeface="Carlito"/>
                <a:cs typeface="Carlito"/>
              </a:rPr>
              <a:t> </a:t>
            </a:r>
            <a:r>
              <a:rPr sz="1600" spc="-30" dirty="0">
                <a:latin typeface="Carlito"/>
                <a:cs typeface="Carlito"/>
              </a:rPr>
              <a:t>ölçülür.</a:t>
            </a:r>
            <a:endParaRPr sz="1600" dirty="0">
              <a:latin typeface="Carlito"/>
              <a:cs typeface="Carlito"/>
            </a:endParaRPr>
          </a:p>
        </p:txBody>
      </p:sp>
    </p:spTree>
    <p:extLst>
      <p:ext uri="{BB962C8B-B14F-4D97-AF65-F5344CB8AC3E}">
        <p14:creationId xmlns:p14="http://schemas.microsoft.com/office/powerpoint/2010/main" val="100469714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362580" y="623443"/>
            <a:ext cx="4457065" cy="32060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spc="-15" dirty="0"/>
              <a:t>PROJE </a:t>
            </a:r>
            <a:r>
              <a:rPr sz="2000" spc="-5" dirty="0"/>
              <a:t>MALİYET</a:t>
            </a:r>
            <a:r>
              <a:rPr sz="2000" spc="-65" dirty="0"/>
              <a:t> </a:t>
            </a:r>
            <a:r>
              <a:rPr sz="2000" spc="-20" dirty="0"/>
              <a:t>YÖNETİMİ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01600">
              <a:lnSpc>
                <a:spcPts val="1045"/>
              </a:lnSpc>
            </a:pPr>
            <a:fld id="{81D60167-4931-47E6-BA6A-407CBD079E47}" type="slidenum">
              <a:rPr spc="-10" dirty="0"/>
              <a:t>15</a:t>
            </a:fld>
            <a:r>
              <a:rPr spc="-10" dirty="0"/>
              <a:t>/343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07340" y="1575042"/>
            <a:ext cx="8836660" cy="2828338"/>
          </a:xfrm>
          <a:prstGeom prst="rect">
            <a:avLst/>
          </a:prstGeom>
        </p:spPr>
        <p:txBody>
          <a:bodyPr vert="horz" wrap="square" lIns="0" tIns="88265" rIns="0" bIns="0" rtlCol="0">
            <a:spAutoFit/>
          </a:bodyPr>
          <a:lstStyle/>
          <a:p>
            <a:pPr marL="367665" algn="just">
              <a:lnSpc>
                <a:spcPct val="100000"/>
              </a:lnSpc>
              <a:spcBef>
                <a:spcPts val="695"/>
              </a:spcBef>
            </a:pPr>
            <a:r>
              <a:rPr sz="1400" b="1" i="1" spc="-5" dirty="0">
                <a:latin typeface="Carlito"/>
                <a:cs typeface="Carlito"/>
              </a:rPr>
              <a:t>Geleneksel</a:t>
            </a:r>
            <a:r>
              <a:rPr sz="1400" b="1" i="1" spc="-10" dirty="0">
                <a:latin typeface="Carlito"/>
                <a:cs typeface="Carlito"/>
              </a:rPr>
              <a:t> </a:t>
            </a:r>
            <a:r>
              <a:rPr sz="1400" b="1" i="1" dirty="0">
                <a:latin typeface="Carlito"/>
                <a:cs typeface="Carlito"/>
              </a:rPr>
              <a:t>Modeller</a:t>
            </a:r>
            <a:endParaRPr sz="1400" dirty="0">
              <a:latin typeface="Carlito"/>
              <a:cs typeface="Carlito"/>
            </a:endParaRPr>
          </a:p>
          <a:p>
            <a:pPr marL="367665" algn="just">
              <a:lnSpc>
                <a:spcPct val="100000"/>
              </a:lnSpc>
              <a:spcBef>
                <a:spcPts val="600"/>
              </a:spcBef>
            </a:pPr>
            <a:r>
              <a:rPr sz="1400" b="1" spc="-5" dirty="0">
                <a:latin typeface="Carlito"/>
                <a:cs typeface="Carlito"/>
              </a:rPr>
              <a:t>Fonksiyonel </a:t>
            </a:r>
            <a:r>
              <a:rPr sz="1400" b="1" spc="-10" dirty="0">
                <a:latin typeface="Carlito"/>
                <a:cs typeface="Carlito"/>
              </a:rPr>
              <a:t>Elemanlara </a:t>
            </a:r>
            <a:r>
              <a:rPr sz="1400" b="1" spc="-15" dirty="0">
                <a:latin typeface="Carlito"/>
                <a:cs typeface="Carlito"/>
              </a:rPr>
              <a:t>Dayalı </a:t>
            </a:r>
            <a:r>
              <a:rPr sz="1400" b="1" dirty="0">
                <a:latin typeface="Carlito"/>
                <a:cs typeface="Carlito"/>
              </a:rPr>
              <a:t>Modeller</a:t>
            </a:r>
            <a:r>
              <a:rPr sz="1400" b="1" spc="-35" dirty="0">
                <a:latin typeface="Carlito"/>
                <a:cs typeface="Carlito"/>
              </a:rPr>
              <a:t> </a:t>
            </a:r>
            <a:r>
              <a:rPr sz="1400" b="1" spc="-5" dirty="0">
                <a:latin typeface="Carlito"/>
                <a:cs typeface="Carlito"/>
              </a:rPr>
              <a:t>(devam…)</a:t>
            </a:r>
            <a:endParaRPr sz="1400" dirty="0">
              <a:latin typeface="Carlito"/>
              <a:cs typeface="Carlito"/>
            </a:endParaRPr>
          </a:p>
          <a:p>
            <a:pPr marL="355600" marR="5080" indent="-342900" algn="just">
              <a:lnSpc>
                <a:spcPct val="100000"/>
              </a:lnSpc>
              <a:spcBef>
                <a:spcPts val="605"/>
              </a:spcBef>
              <a:buFont typeface="Arial"/>
              <a:buChar char="•"/>
              <a:tabLst>
                <a:tab pos="355600" algn="l"/>
              </a:tabLst>
            </a:pPr>
            <a:r>
              <a:rPr sz="1400" dirty="0">
                <a:latin typeface="Carlito"/>
                <a:cs typeface="Carlito"/>
              </a:rPr>
              <a:t>Hesaplama işlemi iki </a:t>
            </a:r>
            <a:r>
              <a:rPr sz="1400" spc="-5" dirty="0">
                <a:latin typeface="Carlito"/>
                <a:cs typeface="Carlito"/>
              </a:rPr>
              <a:t>yoldan yapılabilir: </a:t>
            </a:r>
            <a:r>
              <a:rPr sz="1400" b="1" spc="-5" dirty="0">
                <a:latin typeface="Carlito"/>
                <a:cs typeface="Carlito"/>
              </a:rPr>
              <a:t>elemanların birim </a:t>
            </a:r>
            <a:r>
              <a:rPr sz="1400" b="1" spc="-10" dirty="0">
                <a:latin typeface="Carlito"/>
                <a:cs typeface="Carlito"/>
              </a:rPr>
              <a:t>maliyetleri </a:t>
            </a:r>
            <a:r>
              <a:rPr sz="1400" spc="-15" dirty="0">
                <a:latin typeface="Carlito"/>
                <a:cs typeface="Carlito"/>
              </a:rPr>
              <a:t>ve </a:t>
            </a:r>
            <a:r>
              <a:rPr sz="1400" b="1" spc="-10" dirty="0">
                <a:latin typeface="Carlito"/>
                <a:cs typeface="Carlito"/>
              </a:rPr>
              <a:t>oranlama  yolu </a:t>
            </a:r>
            <a:r>
              <a:rPr sz="1400" spc="-5" dirty="0">
                <a:latin typeface="Carlito"/>
                <a:cs typeface="Carlito"/>
              </a:rPr>
              <a:t>ile; </a:t>
            </a:r>
            <a:r>
              <a:rPr sz="1400" b="1" spc="-5" dirty="0">
                <a:latin typeface="Carlito"/>
                <a:cs typeface="Carlito"/>
              </a:rPr>
              <a:t>Elemanların birim </a:t>
            </a:r>
            <a:r>
              <a:rPr sz="1400" b="1" spc="-10" dirty="0">
                <a:latin typeface="Carlito"/>
                <a:cs typeface="Carlito"/>
              </a:rPr>
              <a:t>maliyetleri </a:t>
            </a:r>
            <a:r>
              <a:rPr sz="1400" b="1" dirty="0">
                <a:latin typeface="Carlito"/>
                <a:cs typeface="Carlito"/>
              </a:rPr>
              <a:t>ile </a:t>
            </a:r>
            <a:r>
              <a:rPr sz="1400" b="1" spc="-10" dirty="0">
                <a:latin typeface="Carlito"/>
                <a:cs typeface="Carlito"/>
              </a:rPr>
              <a:t>yapılan </a:t>
            </a:r>
            <a:r>
              <a:rPr sz="1400" b="1" dirty="0">
                <a:latin typeface="Carlito"/>
                <a:cs typeface="Carlito"/>
              </a:rPr>
              <a:t>hesaplamada</a:t>
            </a:r>
            <a:r>
              <a:rPr sz="1400" dirty="0">
                <a:latin typeface="Carlito"/>
                <a:cs typeface="Carlito"/>
              </a:rPr>
              <a:t>, </a:t>
            </a:r>
            <a:r>
              <a:rPr sz="1400" spc="-5" dirty="0">
                <a:latin typeface="Carlito"/>
                <a:cs typeface="Carlito"/>
              </a:rPr>
              <a:t>elemanın  analizlerden elde </a:t>
            </a:r>
            <a:r>
              <a:rPr sz="1400" dirty="0">
                <a:latin typeface="Carlito"/>
                <a:cs typeface="Carlito"/>
              </a:rPr>
              <a:t>edilen </a:t>
            </a:r>
            <a:r>
              <a:rPr sz="1400" b="1" spc="-15" dirty="0">
                <a:latin typeface="Carlito"/>
                <a:cs typeface="Carlito"/>
              </a:rPr>
              <a:t>metrekare </a:t>
            </a:r>
            <a:r>
              <a:rPr sz="1400" b="1" spc="-10" dirty="0">
                <a:latin typeface="Carlito"/>
                <a:cs typeface="Carlito"/>
              </a:rPr>
              <a:t>maliyeti </a:t>
            </a:r>
            <a:r>
              <a:rPr sz="1400" b="1" spc="-5" dirty="0">
                <a:latin typeface="Carlito"/>
                <a:cs typeface="Carlito"/>
              </a:rPr>
              <a:t>ile </a:t>
            </a:r>
            <a:r>
              <a:rPr sz="1400" b="1" spc="-10" dirty="0">
                <a:latin typeface="Carlito"/>
                <a:cs typeface="Carlito"/>
              </a:rPr>
              <a:t>çarpılarak</a:t>
            </a:r>
            <a:r>
              <a:rPr sz="1400" spc="-10" dirty="0">
                <a:latin typeface="Carlito"/>
                <a:cs typeface="Carlito"/>
              </a:rPr>
              <a:t>, </a:t>
            </a:r>
            <a:r>
              <a:rPr sz="1400" b="1" spc="-5" dirty="0">
                <a:latin typeface="Carlito"/>
                <a:cs typeface="Carlito"/>
              </a:rPr>
              <a:t>elemanın </a:t>
            </a:r>
            <a:r>
              <a:rPr sz="1400" b="1" spc="-10" dirty="0">
                <a:latin typeface="Carlito"/>
                <a:cs typeface="Carlito"/>
              </a:rPr>
              <a:t>toplam  maliyeti </a:t>
            </a:r>
            <a:r>
              <a:rPr sz="1400" b="1" spc="-5" dirty="0">
                <a:latin typeface="Carlito"/>
                <a:cs typeface="Carlito"/>
              </a:rPr>
              <a:t>elde edilir</a:t>
            </a:r>
            <a:r>
              <a:rPr sz="1400" spc="-5" dirty="0">
                <a:latin typeface="Carlito"/>
                <a:cs typeface="Carlito"/>
              </a:rPr>
              <a:t>. Bulunan </a:t>
            </a:r>
            <a:r>
              <a:rPr sz="1400" spc="-35" dirty="0">
                <a:latin typeface="Carlito"/>
                <a:cs typeface="Carlito"/>
              </a:rPr>
              <a:t>miktar, </a:t>
            </a:r>
            <a:r>
              <a:rPr sz="1400" b="1" dirty="0">
                <a:latin typeface="Carlito"/>
                <a:cs typeface="Carlito"/>
              </a:rPr>
              <a:t>döşeme </a:t>
            </a:r>
            <a:r>
              <a:rPr sz="1400" b="1" spc="-5" dirty="0">
                <a:latin typeface="Carlito"/>
                <a:cs typeface="Carlito"/>
              </a:rPr>
              <a:t>alanına bölünerek, elemanın  </a:t>
            </a:r>
            <a:r>
              <a:rPr sz="1400" b="1" spc="-15" dirty="0">
                <a:latin typeface="Carlito"/>
                <a:cs typeface="Carlito"/>
              </a:rPr>
              <a:t>metrekare </a:t>
            </a:r>
            <a:r>
              <a:rPr sz="1400" b="1" dirty="0">
                <a:latin typeface="Carlito"/>
                <a:cs typeface="Carlito"/>
              </a:rPr>
              <a:t>döşeme </a:t>
            </a:r>
            <a:r>
              <a:rPr sz="1400" b="1" spc="-5" dirty="0">
                <a:latin typeface="Carlito"/>
                <a:cs typeface="Carlito"/>
              </a:rPr>
              <a:t>alanı </a:t>
            </a:r>
            <a:r>
              <a:rPr sz="1400" b="1" dirty="0">
                <a:latin typeface="Carlito"/>
                <a:cs typeface="Carlito"/>
              </a:rPr>
              <a:t>başına </a:t>
            </a:r>
            <a:r>
              <a:rPr sz="1400" b="1" spc="-10" dirty="0">
                <a:latin typeface="Carlito"/>
                <a:cs typeface="Carlito"/>
              </a:rPr>
              <a:t>maliyeti </a:t>
            </a:r>
            <a:r>
              <a:rPr sz="1400" b="1" dirty="0">
                <a:latin typeface="Carlito"/>
                <a:cs typeface="Carlito"/>
              </a:rPr>
              <a:t>bulunur</a:t>
            </a:r>
            <a:r>
              <a:rPr sz="1400" dirty="0">
                <a:latin typeface="Carlito"/>
                <a:cs typeface="Carlito"/>
              </a:rPr>
              <a:t>. </a:t>
            </a:r>
            <a:r>
              <a:rPr sz="1400" b="1" spc="-15" dirty="0">
                <a:latin typeface="Carlito"/>
                <a:cs typeface="Carlito"/>
              </a:rPr>
              <a:t>Oran </a:t>
            </a:r>
            <a:r>
              <a:rPr sz="1400" b="1" spc="-10" dirty="0">
                <a:latin typeface="Carlito"/>
                <a:cs typeface="Carlito"/>
              </a:rPr>
              <a:t>metodu </a:t>
            </a:r>
            <a:r>
              <a:rPr sz="1400" spc="-5" dirty="0">
                <a:latin typeface="Carlito"/>
                <a:cs typeface="Carlito"/>
              </a:rPr>
              <a:t>kullanıldığında  ise, hem tasarlanmakta </a:t>
            </a:r>
            <a:r>
              <a:rPr sz="1400" dirty="0">
                <a:latin typeface="Carlito"/>
                <a:cs typeface="Carlito"/>
              </a:rPr>
              <a:t>olan </a:t>
            </a:r>
            <a:r>
              <a:rPr sz="1400" spc="-10" dirty="0">
                <a:latin typeface="Carlito"/>
                <a:cs typeface="Carlito"/>
              </a:rPr>
              <a:t>projenin, </a:t>
            </a:r>
            <a:r>
              <a:rPr sz="1400" spc="-5" dirty="0">
                <a:latin typeface="Carlito"/>
                <a:cs typeface="Carlito"/>
              </a:rPr>
              <a:t>hem </a:t>
            </a:r>
            <a:r>
              <a:rPr sz="1400" dirty="0">
                <a:latin typeface="Carlito"/>
                <a:cs typeface="Carlito"/>
              </a:rPr>
              <a:t>de </a:t>
            </a:r>
            <a:r>
              <a:rPr sz="1400" spc="-5" dirty="0">
                <a:latin typeface="Carlito"/>
                <a:cs typeface="Carlito"/>
              </a:rPr>
              <a:t>örnek </a:t>
            </a:r>
            <a:r>
              <a:rPr sz="1400" spc="-10" dirty="0">
                <a:latin typeface="Carlito"/>
                <a:cs typeface="Carlito"/>
              </a:rPr>
              <a:t>projenin </a:t>
            </a:r>
            <a:r>
              <a:rPr sz="1400" spc="-5" dirty="0">
                <a:latin typeface="Carlito"/>
                <a:cs typeface="Carlito"/>
              </a:rPr>
              <a:t>herhangi bir  </a:t>
            </a:r>
            <a:r>
              <a:rPr sz="1400" b="1" spc="-5" dirty="0">
                <a:latin typeface="Carlito"/>
                <a:cs typeface="Carlito"/>
              </a:rPr>
              <a:t>elemanının </a:t>
            </a:r>
            <a:r>
              <a:rPr sz="1400" b="1" spc="-10" dirty="0">
                <a:latin typeface="Carlito"/>
                <a:cs typeface="Carlito"/>
              </a:rPr>
              <a:t>toplam </a:t>
            </a:r>
            <a:r>
              <a:rPr sz="1400" b="1" spc="-5" dirty="0">
                <a:latin typeface="Carlito"/>
                <a:cs typeface="Carlito"/>
              </a:rPr>
              <a:t>alanının </a:t>
            </a:r>
            <a:r>
              <a:rPr sz="1400" b="1" dirty="0">
                <a:latin typeface="Carlito"/>
                <a:cs typeface="Carlito"/>
              </a:rPr>
              <a:t>döşeme </a:t>
            </a:r>
            <a:r>
              <a:rPr sz="1400" b="1" spc="-5" dirty="0">
                <a:latin typeface="Carlito"/>
                <a:cs typeface="Carlito"/>
              </a:rPr>
              <a:t>alanına </a:t>
            </a:r>
            <a:r>
              <a:rPr sz="1400" b="1" spc="-10" dirty="0">
                <a:latin typeface="Carlito"/>
                <a:cs typeface="Carlito"/>
              </a:rPr>
              <a:t>oranı </a:t>
            </a:r>
            <a:r>
              <a:rPr sz="1400" b="1" spc="-5" dirty="0">
                <a:latin typeface="Carlito"/>
                <a:cs typeface="Carlito"/>
              </a:rPr>
              <a:t>bulunur </a:t>
            </a:r>
            <a:r>
              <a:rPr sz="1400" spc="-15" dirty="0">
                <a:latin typeface="Carlito"/>
                <a:cs typeface="Carlito"/>
              </a:rPr>
              <a:t>ve </a:t>
            </a:r>
            <a:r>
              <a:rPr sz="1400" b="1" spc="-5" dirty="0">
                <a:latin typeface="Carlito"/>
                <a:cs typeface="Carlito"/>
              </a:rPr>
              <a:t>iki </a:t>
            </a:r>
            <a:r>
              <a:rPr sz="1400" b="1" spc="-10" dirty="0">
                <a:latin typeface="Carlito"/>
                <a:cs typeface="Carlito"/>
              </a:rPr>
              <a:t>projeden </a:t>
            </a:r>
            <a:r>
              <a:rPr sz="1400" b="1" spc="-5" dirty="0">
                <a:latin typeface="Carlito"/>
                <a:cs typeface="Carlito"/>
              </a:rPr>
              <a:t>elde  edilen </a:t>
            </a:r>
            <a:r>
              <a:rPr sz="1400" b="1" spc="-15" dirty="0">
                <a:latin typeface="Carlito"/>
                <a:cs typeface="Carlito"/>
              </a:rPr>
              <a:t>rakamlar </a:t>
            </a:r>
            <a:r>
              <a:rPr sz="1400" b="1" spc="-5" dirty="0">
                <a:latin typeface="Carlito"/>
                <a:cs typeface="Carlito"/>
              </a:rPr>
              <a:t>birbirine </a:t>
            </a:r>
            <a:r>
              <a:rPr sz="1400" b="1" spc="-10" dirty="0">
                <a:latin typeface="Carlito"/>
                <a:cs typeface="Carlito"/>
              </a:rPr>
              <a:t>oranlanarak</a:t>
            </a:r>
            <a:r>
              <a:rPr sz="1400" spc="-10" dirty="0">
                <a:latin typeface="Carlito"/>
                <a:cs typeface="Carlito"/>
              </a:rPr>
              <a:t>, </a:t>
            </a:r>
            <a:r>
              <a:rPr sz="1400" b="1" spc="-5" dirty="0">
                <a:latin typeface="Carlito"/>
                <a:cs typeface="Carlito"/>
              </a:rPr>
              <a:t>elemanın </a:t>
            </a:r>
            <a:r>
              <a:rPr sz="1400" b="1" spc="-15" dirty="0">
                <a:latin typeface="Carlito"/>
                <a:cs typeface="Carlito"/>
              </a:rPr>
              <a:t>metrekare </a:t>
            </a:r>
            <a:r>
              <a:rPr sz="1400" b="1" dirty="0">
                <a:latin typeface="Carlito"/>
                <a:cs typeface="Carlito"/>
              </a:rPr>
              <a:t>döşeme </a:t>
            </a:r>
            <a:r>
              <a:rPr sz="1400" b="1" spc="-5" dirty="0">
                <a:latin typeface="Carlito"/>
                <a:cs typeface="Carlito"/>
              </a:rPr>
              <a:t>alanı </a:t>
            </a:r>
            <a:r>
              <a:rPr sz="1400" b="1" dirty="0">
                <a:latin typeface="Carlito"/>
                <a:cs typeface="Carlito"/>
              </a:rPr>
              <a:t>başına  </a:t>
            </a:r>
            <a:r>
              <a:rPr sz="1400" b="1" spc="-10" dirty="0">
                <a:latin typeface="Carlito"/>
                <a:cs typeface="Carlito"/>
              </a:rPr>
              <a:t>maliyeti </a:t>
            </a:r>
            <a:r>
              <a:rPr sz="1400" b="1" spc="-5" dirty="0">
                <a:latin typeface="Carlito"/>
                <a:cs typeface="Carlito"/>
              </a:rPr>
              <a:t>ile çarpılır</a:t>
            </a:r>
            <a:r>
              <a:rPr sz="1400" spc="-5" dirty="0">
                <a:latin typeface="Carlito"/>
                <a:cs typeface="Carlito"/>
              </a:rPr>
              <a:t>. </a:t>
            </a:r>
            <a:r>
              <a:rPr sz="1400" spc="-10" dirty="0">
                <a:latin typeface="Carlito"/>
                <a:cs typeface="Carlito"/>
              </a:rPr>
              <a:t>Buradan </a:t>
            </a:r>
            <a:r>
              <a:rPr sz="1400" b="1" spc="-5" dirty="0">
                <a:latin typeface="Carlito"/>
                <a:cs typeface="Carlito"/>
              </a:rPr>
              <a:t>elde edilen </a:t>
            </a:r>
            <a:r>
              <a:rPr sz="1400" b="1" dirty="0">
                <a:latin typeface="Carlito"/>
                <a:cs typeface="Carlito"/>
              </a:rPr>
              <a:t>sonuç</a:t>
            </a:r>
            <a:r>
              <a:rPr sz="1400" dirty="0">
                <a:latin typeface="Carlito"/>
                <a:cs typeface="Carlito"/>
              </a:rPr>
              <a:t>, </a:t>
            </a:r>
            <a:r>
              <a:rPr sz="1400" b="1" spc="-10" dirty="0">
                <a:latin typeface="Carlito"/>
                <a:cs typeface="Carlito"/>
              </a:rPr>
              <a:t>toplam </a:t>
            </a:r>
            <a:r>
              <a:rPr sz="1400" b="1" spc="-5" dirty="0">
                <a:latin typeface="Carlito"/>
                <a:cs typeface="Carlito"/>
              </a:rPr>
              <a:t>döşeme alanı ile  </a:t>
            </a:r>
            <a:r>
              <a:rPr sz="1400" b="1" spc="-10" dirty="0">
                <a:latin typeface="Carlito"/>
                <a:cs typeface="Carlito"/>
              </a:rPr>
              <a:t>çarpılarak </a:t>
            </a:r>
            <a:r>
              <a:rPr sz="1400" b="1" spc="-5" dirty="0">
                <a:latin typeface="Carlito"/>
                <a:cs typeface="Carlito"/>
              </a:rPr>
              <a:t>toplam </a:t>
            </a:r>
            <a:r>
              <a:rPr sz="1400" b="1" spc="-10" dirty="0">
                <a:latin typeface="Carlito"/>
                <a:cs typeface="Carlito"/>
              </a:rPr>
              <a:t>maliyet </a:t>
            </a:r>
            <a:r>
              <a:rPr sz="1400" b="1" spc="-5" dirty="0">
                <a:latin typeface="Carlito"/>
                <a:cs typeface="Carlito"/>
              </a:rPr>
              <a:t>elde edilir</a:t>
            </a:r>
            <a:r>
              <a:rPr sz="1400" spc="-5" dirty="0">
                <a:latin typeface="Carlito"/>
                <a:cs typeface="Carlito"/>
              </a:rPr>
              <a:t>. </a:t>
            </a:r>
            <a:r>
              <a:rPr sz="1400" dirty="0">
                <a:latin typeface="Carlito"/>
                <a:cs typeface="Carlito"/>
              </a:rPr>
              <a:t>Elemanların </a:t>
            </a:r>
            <a:r>
              <a:rPr sz="1400" spc="-10" dirty="0">
                <a:latin typeface="Carlito"/>
                <a:cs typeface="Carlito"/>
              </a:rPr>
              <a:t>toplam </a:t>
            </a:r>
            <a:r>
              <a:rPr sz="1400" spc="-5" dirty="0">
                <a:latin typeface="Carlito"/>
                <a:cs typeface="Carlito"/>
              </a:rPr>
              <a:t>maliyetlerinin,  </a:t>
            </a:r>
            <a:r>
              <a:rPr sz="1400" spc="-15" dirty="0">
                <a:latin typeface="Carlito"/>
                <a:cs typeface="Carlito"/>
              </a:rPr>
              <a:t>metrekare </a:t>
            </a:r>
            <a:r>
              <a:rPr sz="1400" spc="-5" dirty="0">
                <a:latin typeface="Carlito"/>
                <a:cs typeface="Carlito"/>
              </a:rPr>
              <a:t>döşeme </a:t>
            </a:r>
            <a:r>
              <a:rPr sz="1400" dirty="0">
                <a:latin typeface="Carlito"/>
                <a:cs typeface="Carlito"/>
              </a:rPr>
              <a:t>alanı </a:t>
            </a:r>
            <a:r>
              <a:rPr sz="1400" spc="-5" dirty="0">
                <a:latin typeface="Carlito"/>
                <a:cs typeface="Carlito"/>
              </a:rPr>
              <a:t>başına </a:t>
            </a:r>
            <a:r>
              <a:rPr sz="1400" spc="-10" dirty="0">
                <a:latin typeface="Carlito"/>
                <a:cs typeface="Carlito"/>
              </a:rPr>
              <a:t>ifade </a:t>
            </a:r>
            <a:r>
              <a:rPr sz="1400" spc="-5" dirty="0">
                <a:latin typeface="Carlito"/>
                <a:cs typeface="Carlito"/>
              </a:rPr>
              <a:t>edilmesinin </a:t>
            </a:r>
            <a:r>
              <a:rPr sz="1400" dirty="0">
                <a:latin typeface="Carlito"/>
                <a:cs typeface="Carlito"/>
              </a:rPr>
              <a:t>iki </a:t>
            </a:r>
            <a:r>
              <a:rPr sz="1400" spc="-5" dirty="0">
                <a:latin typeface="Carlito"/>
                <a:cs typeface="Carlito"/>
              </a:rPr>
              <a:t>nedeni </a:t>
            </a:r>
            <a:r>
              <a:rPr sz="1400" spc="-10" dirty="0">
                <a:latin typeface="Carlito"/>
                <a:cs typeface="Carlito"/>
              </a:rPr>
              <a:t>vardır: </a:t>
            </a:r>
            <a:r>
              <a:rPr sz="1400" spc="-5" dirty="0">
                <a:latin typeface="Carlito"/>
                <a:cs typeface="Carlito"/>
              </a:rPr>
              <a:t>birincisi, diğer  yapılarla </a:t>
            </a:r>
            <a:r>
              <a:rPr sz="1400" spc="-10" dirty="0">
                <a:latin typeface="Carlito"/>
                <a:cs typeface="Carlito"/>
              </a:rPr>
              <a:t>uygun </a:t>
            </a:r>
            <a:r>
              <a:rPr sz="1400" spc="-5" dirty="0">
                <a:latin typeface="Carlito"/>
                <a:cs typeface="Carlito"/>
              </a:rPr>
              <a:t>bir </a:t>
            </a:r>
            <a:r>
              <a:rPr sz="1400" spc="-10" dirty="0">
                <a:latin typeface="Carlito"/>
                <a:cs typeface="Carlito"/>
              </a:rPr>
              <a:t>karşılaştırma </a:t>
            </a:r>
            <a:r>
              <a:rPr sz="1400" spc="-20" dirty="0">
                <a:latin typeface="Carlito"/>
                <a:cs typeface="Carlito"/>
              </a:rPr>
              <a:t>yapabilmektir. </a:t>
            </a:r>
            <a:r>
              <a:rPr sz="1400" spc="-5" dirty="0">
                <a:latin typeface="Carlito"/>
                <a:cs typeface="Carlito"/>
              </a:rPr>
              <a:t>İkincisi </a:t>
            </a:r>
            <a:r>
              <a:rPr sz="1400" dirty="0">
                <a:latin typeface="Carlito"/>
                <a:cs typeface="Carlito"/>
              </a:rPr>
              <a:t>ise, </a:t>
            </a:r>
            <a:r>
              <a:rPr sz="1400" spc="-5" dirty="0">
                <a:latin typeface="Carlito"/>
                <a:cs typeface="Carlito"/>
              </a:rPr>
              <a:t>sadece birim </a:t>
            </a:r>
            <a:r>
              <a:rPr sz="1400" spc="-10" dirty="0">
                <a:latin typeface="Carlito"/>
                <a:cs typeface="Carlito"/>
              </a:rPr>
              <a:t>fiyatlar  </a:t>
            </a:r>
            <a:r>
              <a:rPr sz="1400" spc="-5" dirty="0">
                <a:latin typeface="Carlito"/>
                <a:cs typeface="Carlito"/>
              </a:rPr>
              <a:t>ele </a:t>
            </a:r>
            <a:r>
              <a:rPr sz="1400" dirty="0">
                <a:latin typeface="Carlito"/>
                <a:cs typeface="Carlito"/>
              </a:rPr>
              <a:t>alındığında, </a:t>
            </a:r>
            <a:r>
              <a:rPr sz="1400" spc="-5" dirty="0">
                <a:latin typeface="Carlito"/>
                <a:cs typeface="Carlito"/>
              </a:rPr>
              <a:t>herhangi bir </a:t>
            </a:r>
            <a:r>
              <a:rPr sz="1400" spc="-15" dirty="0">
                <a:latin typeface="Carlito"/>
                <a:cs typeface="Carlito"/>
              </a:rPr>
              <a:t>kayıp </a:t>
            </a:r>
            <a:r>
              <a:rPr sz="1400" spc="-20" dirty="0">
                <a:latin typeface="Carlito"/>
                <a:cs typeface="Carlito"/>
              </a:rPr>
              <a:t>ya </a:t>
            </a:r>
            <a:r>
              <a:rPr sz="1400" spc="-5" dirty="0">
                <a:latin typeface="Carlito"/>
                <a:cs typeface="Carlito"/>
              </a:rPr>
              <a:t>da </a:t>
            </a:r>
            <a:r>
              <a:rPr sz="1400" spc="-15" dirty="0">
                <a:latin typeface="Carlito"/>
                <a:cs typeface="Carlito"/>
              </a:rPr>
              <a:t>kazanç </a:t>
            </a:r>
            <a:r>
              <a:rPr sz="1400" spc="-5" dirty="0">
                <a:latin typeface="Carlito"/>
                <a:cs typeface="Carlito"/>
              </a:rPr>
              <a:t>olup olmadığını </a:t>
            </a:r>
            <a:r>
              <a:rPr sz="1400" dirty="0">
                <a:latin typeface="Carlito"/>
                <a:cs typeface="Carlito"/>
              </a:rPr>
              <a:t>anlamanın  mümkün</a:t>
            </a:r>
            <a:r>
              <a:rPr sz="1400" spc="-10" dirty="0">
                <a:latin typeface="Carlito"/>
                <a:cs typeface="Carlito"/>
              </a:rPr>
              <a:t> </a:t>
            </a:r>
            <a:r>
              <a:rPr sz="1400" spc="-20" dirty="0">
                <a:latin typeface="Carlito"/>
                <a:cs typeface="Carlito"/>
              </a:rPr>
              <a:t>olmamasıdır.</a:t>
            </a:r>
            <a:endParaRPr sz="1400" dirty="0">
              <a:latin typeface="Carlito"/>
              <a:cs typeface="Carlito"/>
            </a:endParaRPr>
          </a:p>
        </p:txBody>
      </p:sp>
    </p:spTree>
    <p:extLst>
      <p:ext uri="{BB962C8B-B14F-4D97-AF65-F5344CB8AC3E}">
        <p14:creationId xmlns:p14="http://schemas.microsoft.com/office/powerpoint/2010/main" val="271123292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328290" y="600583"/>
            <a:ext cx="4457065" cy="32060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spc="-15" dirty="0"/>
              <a:t>PROJE </a:t>
            </a:r>
            <a:r>
              <a:rPr sz="2000" spc="-5" dirty="0"/>
              <a:t>MALİYET</a:t>
            </a:r>
            <a:r>
              <a:rPr sz="2000" spc="-65" dirty="0"/>
              <a:t> </a:t>
            </a:r>
            <a:r>
              <a:rPr sz="2000" spc="-20" dirty="0"/>
              <a:t>YÖNETİMİ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01600">
              <a:lnSpc>
                <a:spcPts val="1045"/>
              </a:lnSpc>
            </a:pPr>
            <a:fld id="{81D60167-4931-47E6-BA6A-407CBD079E47}" type="slidenum">
              <a:rPr spc="-10" dirty="0"/>
              <a:t>16</a:t>
            </a:fld>
            <a:r>
              <a:rPr spc="-10" dirty="0"/>
              <a:t>/343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09245" y="1620762"/>
            <a:ext cx="8834755" cy="2459006"/>
          </a:xfrm>
          <a:prstGeom prst="rect">
            <a:avLst/>
          </a:prstGeom>
        </p:spPr>
        <p:txBody>
          <a:bodyPr vert="horz" wrap="square" lIns="0" tIns="88265" rIns="0" bIns="0" rtlCol="0">
            <a:spAutoFit/>
          </a:bodyPr>
          <a:lstStyle/>
          <a:p>
            <a:pPr marL="367665" algn="just">
              <a:lnSpc>
                <a:spcPct val="100000"/>
              </a:lnSpc>
              <a:spcBef>
                <a:spcPts val="695"/>
              </a:spcBef>
            </a:pPr>
            <a:r>
              <a:rPr sz="1600" b="1" i="1" spc="-5" dirty="0">
                <a:latin typeface="Carlito"/>
                <a:cs typeface="Carlito"/>
              </a:rPr>
              <a:t>Geleneksel</a:t>
            </a:r>
            <a:r>
              <a:rPr sz="1600" b="1" i="1" spc="-10" dirty="0">
                <a:latin typeface="Carlito"/>
                <a:cs typeface="Carlito"/>
              </a:rPr>
              <a:t> </a:t>
            </a:r>
            <a:r>
              <a:rPr sz="1600" b="1" i="1" dirty="0">
                <a:latin typeface="Carlito"/>
                <a:cs typeface="Carlito"/>
              </a:rPr>
              <a:t>Modeller</a:t>
            </a:r>
            <a:endParaRPr sz="1600" dirty="0">
              <a:latin typeface="Carlito"/>
              <a:cs typeface="Carlito"/>
            </a:endParaRPr>
          </a:p>
          <a:p>
            <a:pPr marL="367665" algn="just">
              <a:lnSpc>
                <a:spcPct val="100000"/>
              </a:lnSpc>
              <a:spcBef>
                <a:spcPts val="600"/>
              </a:spcBef>
            </a:pPr>
            <a:r>
              <a:rPr sz="1600" b="1" spc="-5" dirty="0">
                <a:latin typeface="Carlito"/>
                <a:cs typeface="Carlito"/>
              </a:rPr>
              <a:t>Fonksiyonel </a:t>
            </a:r>
            <a:r>
              <a:rPr sz="1600" b="1" spc="-10" dirty="0">
                <a:latin typeface="Carlito"/>
                <a:cs typeface="Carlito"/>
              </a:rPr>
              <a:t>Elemanlara </a:t>
            </a:r>
            <a:r>
              <a:rPr sz="1600" b="1" spc="-15" dirty="0">
                <a:latin typeface="Carlito"/>
                <a:cs typeface="Carlito"/>
              </a:rPr>
              <a:t>Dayalı </a:t>
            </a:r>
            <a:r>
              <a:rPr sz="1600" b="1" dirty="0">
                <a:latin typeface="Carlito"/>
                <a:cs typeface="Carlito"/>
              </a:rPr>
              <a:t>Modeller</a:t>
            </a:r>
            <a:r>
              <a:rPr sz="1600" b="1" spc="-35" dirty="0">
                <a:latin typeface="Carlito"/>
                <a:cs typeface="Carlito"/>
              </a:rPr>
              <a:t> </a:t>
            </a:r>
            <a:r>
              <a:rPr sz="1600" b="1" spc="-5" dirty="0">
                <a:latin typeface="Carlito"/>
                <a:cs typeface="Carlito"/>
              </a:rPr>
              <a:t>(devam…)</a:t>
            </a:r>
            <a:endParaRPr sz="1600" dirty="0">
              <a:latin typeface="Carlito"/>
              <a:cs typeface="Carlito"/>
            </a:endParaRPr>
          </a:p>
          <a:p>
            <a:pPr marL="355600" marR="5080" indent="-342900" algn="just">
              <a:lnSpc>
                <a:spcPct val="100000"/>
              </a:lnSpc>
              <a:spcBef>
                <a:spcPts val="605"/>
              </a:spcBef>
              <a:buFont typeface="Arial"/>
              <a:buChar char="•"/>
              <a:tabLst>
                <a:tab pos="355600" algn="l"/>
              </a:tabLst>
            </a:pPr>
            <a:r>
              <a:rPr sz="1600" spc="-5" dirty="0">
                <a:latin typeface="Carlito"/>
                <a:cs typeface="Carlito"/>
              </a:rPr>
              <a:t>Herhangi bir elemanın seçiminin, binanın </a:t>
            </a:r>
            <a:r>
              <a:rPr sz="1600" spc="-15" dirty="0">
                <a:latin typeface="Carlito"/>
                <a:cs typeface="Carlito"/>
              </a:rPr>
              <a:t>metrekare </a:t>
            </a:r>
            <a:r>
              <a:rPr sz="1600" spc="-5" dirty="0">
                <a:latin typeface="Carlito"/>
                <a:cs typeface="Carlito"/>
              </a:rPr>
              <a:t>maliyetini </a:t>
            </a:r>
            <a:r>
              <a:rPr sz="1600" dirty="0">
                <a:latin typeface="Carlito"/>
                <a:cs typeface="Carlito"/>
              </a:rPr>
              <a:t>nasıl </a:t>
            </a:r>
            <a:r>
              <a:rPr sz="1600" spc="-5" dirty="0">
                <a:latin typeface="Carlito"/>
                <a:cs typeface="Carlito"/>
              </a:rPr>
              <a:t>etkileyeceğini  görmek, ancak elemanın </a:t>
            </a:r>
            <a:r>
              <a:rPr sz="1600" spc="-15" dirty="0">
                <a:latin typeface="Carlito"/>
                <a:cs typeface="Carlito"/>
              </a:rPr>
              <a:t>metrekare </a:t>
            </a:r>
            <a:r>
              <a:rPr sz="1600" spc="-5" dirty="0">
                <a:latin typeface="Carlito"/>
                <a:cs typeface="Carlito"/>
              </a:rPr>
              <a:t>döşeme başına maliyetini </a:t>
            </a:r>
            <a:r>
              <a:rPr sz="1600" spc="-15" dirty="0">
                <a:latin typeface="Carlito"/>
                <a:cs typeface="Carlito"/>
              </a:rPr>
              <a:t>hesaplayarak  </a:t>
            </a:r>
            <a:r>
              <a:rPr sz="1600" dirty="0">
                <a:latin typeface="Carlito"/>
                <a:cs typeface="Carlito"/>
              </a:rPr>
              <a:t>mümkün </a:t>
            </a:r>
            <a:r>
              <a:rPr sz="1600" spc="-30" dirty="0">
                <a:latin typeface="Carlito"/>
                <a:cs typeface="Carlito"/>
              </a:rPr>
              <a:t>olabilir. </a:t>
            </a:r>
            <a:r>
              <a:rPr sz="1600" spc="-5" dirty="0">
                <a:latin typeface="Carlito"/>
                <a:cs typeface="Carlito"/>
              </a:rPr>
              <a:t>Belirlenen maliyet tabanının üstüne </a:t>
            </a:r>
            <a:r>
              <a:rPr sz="1600" dirty="0">
                <a:latin typeface="Carlito"/>
                <a:cs typeface="Carlito"/>
              </a:rPr>
              <a:t>çıkılmışsa, </a:t>
            </a:r>
            <a:r>
              <a:rPr sz="1600" spc="-5" dirty="0">
                <a:latin typeface="Carlito"/>
                <a:cs typeface="Carlito"/>
              </a:rPr>
              <a:t>yapılan hesaplar  </a:t>
            </a:r>
            <a:r>
              <a:rPr sz="1600" spc="-20" dirty="0">
                <a:latin typeface="Carlito"/>
                <a:cs typeface="Carlito"/>
              </a:rPr>
              <a:t>gözden </a:t>
            </a:r>
            <a:r>
              <a:rPr sz="1600" spc="-5" dirty="0">
                <a:latin typeface="Carlito"/>
                <a:cs typeface="Carlito"/>
              </a:rPr>
              <a:t>geçirilerek </a:t>
            </a:r>
            <a:r>
              <a:rPr sz="1600" dirty="0">
                <a:latin typeface="Carlito"/>
                <a:cs typeface="Carlito"/>
              </a:rPr>
              <a:t>bu artışın </a:t>
            </a:r>
            <a:r>
              <a:rPr sz="1600" spc="-5" dirty="0">
                <a:latin typeface="Carlito"/>
                <a:cs typeface="Carlito"/>
              </a:rPr>
              <a:t>hangi </a:t>
            </a:r>
            <a:r>
              <a:rPr sz="1600" dirty="0">
                <a:latin typeface="Carlito"/>
                <a:cs typeface="Carlito"/>
              </a:rPr>
              <a:t>elemandan </a:t>
            </a:r>
            <a:r>
              <a:rPr sz="1600" spc="-10" dirty="0">
                <a:latin typeface="Carlito"/>
                <a:cs typeface="Carlito"/>
              </a:rPr>
              <a:t>dolayı meydana </a:t>
            </a:r>
            <a:r>
              <a:rPr sz="1600" spc="-5" dirty="0">
                <a:latin typeface="Carlito"/>
                <a:cs typeface="Carlito"/>
              </a:rPr>
              <a:t>geldiği </a:t>
            </a:r>
            <a:r>
              <a:rPr sz="1600" spc="-20" dirty="0">
                <a:latin typeface="Carlito"/>
                <a:cs typeface="Carlito"/>
              </a:rPr>
              <a:t>belirlenir.  Yeniden </a:t>
            </a:r>
            <a:r>
              <a:rPr sz="1600" spc="-5" dirty="0">
                <a:latin typeface="Carlito"/>
                <a:cs typeface="Carlito"/>
              </a:rPr>
              <a:t>tasarıma dönülerek, yapılan </a:t>
            </a:r>
            <a:r>
              <a:rPr sz="1600" dirty="0">
                <a:latin typeface="Carlito"/>
                <a:cs typeface="Carlito"/>
              </a:rPr>
              <a:t>değişiklikler </a:t>
            </a:r>
            <a:r>
              <a:rPr sz="1600" spc="-5" dirty="0">
                <a:latin typeface="Carlito"/>
                <a:cs typeface="Carlito"/>
              </a:rPr>
              <a:t>doğrultusunda hesaplar  tekrarlanır </a:t>
            </a:r>
            <a:r>
              <a:rPr sz="1600" spc="-10" dirty="0">
                <a:latin typeface="Carlito"/>
                <a:cs typeface="Carlito"/>
              </a:rPr>
              <a:t>ve </a:t>
            </a:r>
            <a:r>
              <a:rPr sz="1600" spc="-5" dirty="0">
                <a:latin typeface="Carlito"/>
                <a:cs typeface="Carlito"/>
              </a:rPr>
              <a:t>yeni bir </a:t>
            </a:r>
            <a:r>
              <a:rPr sz="1600" spc="-10" dirty="0">
                <a:latin typeface="Carlito"/>
                <a:cs typeface="Carlito"/>
              </a:rPr>
              <a:t>maliyet </a:t>
            </a:r>
            <a:r>
              <a:rPr sz="1600" spc="-5" dirty="0">
                <a:latin typeface="Carlito"/>
                <a:cs typeface="Carlito"/>
              </a:rPr>
              <a:t>planı </a:t>
            </a:r>
            <a:r>
              <a:rPr sz="1600" spc="-20" dirty="0">
                <a:latin typeface="Carlito"/>
                <a:cs typeface="Carlito"/>
              </a:rPr>
              <a:t>hazırlanır. </a:t>
            </a:r>
            <a:r>
              <a:rPr sz="1600" spc="-25" dirty="0">
                <a:latin typeface="Carlito"/>
                <a:cs typeface="Carlito"/>
              </a:rPr>
              <a:t>Tasarım </a:t>
            </a:r>
            <a:r>
              <a:rPr sz="1600" spc="-10" dirty="0">
                <a:latin typeface="Carlito"/>
                <a:cs typeface="Carlito"/>
              </a:rPr>
              <a:t>geliştikçe </a:t>
            </a:r>
            <a:r>
              <a:rPr sz="1600" spc="-5" dirty="0">
                <a:latin typeface="Carlito"/>
                <a:cs typeface="Carlito"/>
              </a:rPr>
              <a:t>bina </a:t>
            </a:r>
            <a:r>
              <a:rPr sz="1600" dirty="0">
                <a:latin typeface="Carlito"/>
                <a:cs typeface="Carlito"/>
              </a:rPr>
              <a:t>elemanları  </a:t>
            </a:r>
            <a:r>
              <a:rPr sz="1600" spc="-5" dirty="0">
                <a:latin typeface="Carlito"/>
                <a:cs typeface="Carlito"/>
              </a:rPr>
              <a:t>da, </a:t>
            </a:r>
            <a:r>
              <a:rPr sz="1600" spc="-10" dirty="0">
                <a:latin typeface="Carlito"/>
                <a:cs typeface="Carlito"/>
              </a:rPr>
              <a:t>kendilerini oluşturan </a:t>
            </a:r>
            <a:r>
              <a:rPr sz="1600" dirty="0">
                <a:latin typeface="Carlito"/>
                <a:cs typeface="Carlito"/>
              </a:rPr>
              <a:t>alt </a:t>
            </a:r>
            <a:r>
              <a:rPr sz="1600" spc="-5" dirty="0">
                <a:latin typeface="Carlito"/>
                <a:cs typeface="Carlito"/>
              </a:rPr>
              <a:t>elemanlara </a:t>
            </a:r>
            <a:r>
              <a:rPr sz="1600" spc="-30" dirty="0">
                <a:latin typeface="Carlito"/>
                <a:cs typeface="Carlito"/>
              </a:rPr>
              <a:t>ayrılır. </a:t>
            </a:r>
            <a:r>
              <a:rPr sz="1600" spc="-15" dirty="0">
                <a:latin typeface="Carlito"/>
                <a:cs typeface="Carlito"/>
              </a:rPr>
              <a:t>Doğal </a:t>
            </a:r>
            <a:r>
              <a:rPr sz="1600" spc="-10" dirty="0">
                <a:latin typeface="Carlito"/>
                <a:cs typeface="Carlito"/>
              </a:rPr>
              <a:t>olarak, </a:t>
            </a:r>
            <a:r>
              <a:rPr sz="1600" b="1" spc="-10" dirty="0">
                <a:latin typeface="Carlito"/>
                <a:cs typeface="Carlito"/>
              </a:rPr>
              <a:t>elemanlara </a:t>
            </a:r>
            <a:r>
              <a:rPr sz="1600" b="1" spc="-15" dirty="0">
                <a:latin typeface="Carlito"/>
                <a:cs typeface="Carlito"/>
              </a:rPr>
              <a:t>dayalı  </a:t>
            </a:r>
            <a:r>
              <a:rPr sz="1600" b="1" spc="-10" dirty="0">
                <a:latin typeface="Carlito"/>
                <a:cs typeface="Carlito"/>
              </a:rPr>
              <a:t>olarak yapılan </a:t>
            </a:r>
            <a:r>
              <a:rPr sz="1600" b="1" dirty="0">
                <a:latin typeface="Carlito"/>
                <a:cs typeface="Carlito"/>
              </a:rPr>
              <a:t>en </a:t>
            </a:r>
            <a:r>
              <a:rPr sz="1600" b="1" spc="-10" dirty="0">
                <a:latin typeface="Carlito"/>
                <a:cs typeface="Carlito"/>
              </a:rPr>
              <a:t>ayrıntılı maliyet </a:t>
            </a:r>
            <a:r>
              <a:rPr sz="1600" b="1" dirty="0">
                <a:latin typeface="Carlito"/>
                <a:cs typeface="Carlito"/>
              </a:rPr>
              <a:t>hesabı, </a:t>
            </a:r>
            <a:r>
              <a:rPr sz="1600" b="1" spc="-5" dirty="0">
                <a:latin typeface="Carlito"/>
                <a:cs typeface="Carlito"/>
              </a:rPr>
              <a:t>uygulama </a:t>
            </a:r>
            <a:r>
              <a:rPr sz="1600" b="1" dirty="0">
                <a:latin typeface="Carlito"/>
                <a:cs typeface="Carlito"/>
              </a:rPr>
              <a:t>projesinde </a:t>
            </a:r>
            <a:r>
              <a:rPr sz="1600" b="1" spc="-5" dirty="0">
                <a:latin typeface="Carlito"/>
                <a:cs typeface="Carlito"/>
              </a:rPr>
              <a:t>yapılır</a:t>
            </a:r>
            <a:r>
              <a:rPr sz="1600" b="1" spc="-65" dirty="0">
                <a:latin typeface="Carlito"/>
                <a:cs typeface="Carlito"/>
              </a:rPr>
              <a:t> </a:t>
            </a:r>
            <a:r>
              <a:rPr sz="1600" dirty="0">
                <a:latin typeface="Carlito"/>
                <a:cs typeface="Carlito"/>
              </a:rPr>
              <a:t>[23].</a:t>
            </a:r>
          </a:p>
        </p:txBody>
      </p:sp>
    </p:spTree>
    <p:extLst>
      <p:ext uri="{BB962C8B-B14F-4D97-AF65-F5344CB8AC3E}">
        <p14:creationId xmlns:p14="http://schemas.microsoft.com/office/powerpoint/2010/main" val="425313819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356483" y="532003"/>
            <a:ext cx="4457065" cy="32060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spc="-15" dirty="0"/>
              <a:t>PROJE </a:t>
            </a:r>
            <a:r>
              <a:rPr sz="2000" spc="-5" dirty="0"/>
              <a:t>MALİYET</a:t>
            </a:r>
            <a:r>
              <a:rPr sz="2000" spc="-65" dirty="0"/>
              <a:t> </a:t>
            </a:r>
            <a:r>
              <a:rPr sz="2000" spc="-20" dirty="0"/>
              <a:t>YÖNETİMİ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01600">
              <a:lnSpc>
                <a:spcPts val="1045"/>
              </a:lnSpc>
            </a:pPr>
            <a:fld id="{81D60167-4931-47E6-BA6A-407CBD079E47}" type="slidenum">
              <a:rPr spc="-10" dirty="0"/>
              <a:t>17</a:t>
            </a:fld>
            <a:r>
              <a:rPr spc="-10" dirty="0"/>
              <a:t>/343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66369" y="1460742"/>
            <a:ext cx="8837295" cy="3567002"/>
          </a:xfrm>
          <a:prstGeom prst="rect">
            <a:avLst/>
          </a:prstGeom>
        </p:spPr>
        <p:txBody>
          <a:bodyPr vert="horz" wrap="square" lIns="0" tIns="88265" rIns="0" bIns="0" rtlCol="0">
            <a:spAutoFit/>
          </a:bodyPr>
          <a:lstStyle/>
          <a:p>
            <a:pPr marL="367665" algn="just">
              <a:lnSpc>
                <a:spcPct val="100000"/>
              </a:lnSpc>
              <a:spcBef>
                <a:spcPts val="695"/>
              </a:spcBef>
            </a:pPr>
            <a:r>
              <a:rPr b="1" i="1" spc="-5" dirty="0">
                <a:latin typeface="Carlito"/>
                <a:cs typeface="Carlito"/>
              </a:rPr>
              <a:t>Geleneksel</a:t>
            </a:r>
            <a:r>
              <a:rPr b="1" i="1" spc="-10" dirty="0">
                <a:latin typeface="Carlito"/>
                <a:cs typeface="Carlito"/>
              </a:rPr>
              <a:t> </a:t>
            </a:r>
            <a:r>
              <a:rPr b="1" i="1" dirty="0">
                <a:latin typeface="Carlito"/>
                <a:cs typeface="Carlito"/>
              </a:rPr>
              <a:t>Modeller</a:t>
            </a:r>
            <a:endParaRPr dirty="0">
              <a:latin typeface="Carlito"/>
              <a:cs typeface="Carlito"/>
            </a:endParaRPr>
          </a:p>
          <a:p>
            <a:pPr marL="367665" algn="just">
              <a:lnSpc>
                <a:spcPct val="100000"/>
              </a:lnSpc>
              <a:spcBef>
                <a:spcPts val="600"/>
              </a:spcBef>
            </a:pPr>
            <a:r>
              <a:rPr b="1" spc="-15" dirty="0">
                <a:latin typeface="Carlito"/>
                <a:cs typeface="Carlito"/>
              </a:rPr>
              <a:t>Kaynaklara Dayalı </a:t>
            </a:r>
            <a:r>
              <a:rPr b="1" spc="-5" dirty="0">
                <a:latin typeface="Carlito"/>
                <a:cs typeface="Carlito"/>
              </a:rPr>
              <a:t>Maliyet</a:t>
            </a:r>
            <a:r>
              <a:rPr b="1" spc="30" dirty="0">
                <a:latin typeface="Carlito"/>
                <a:cs typeface="Carlito"/>
              </a:rPr>
              <a:t> </a:t>
            </a:r>
            <a:r>
              <a:rPr b="1" dirty="0">
                <a:latin typeface="Carlito"/>
                <a:cs typeface="Carlito"/>
              </a:rPr>
              <a:t>Modelleri</a:t>
            </a:r>
            <a:endParaRPr dirty="0">
              <a:latin typeface="Carlito"/>
              <a:cs typeface="Carlito"/>
            </a:endParaRPr>
          </a:p>
          <a:p>
            <a:pPr marL="355600" marR="5080" indent="-342900" algn="just">
              <a:lnSpc>
                <a:spcPct val="100000"/>
              </a:lnSpc>
              <a:spcBef>
                <a:spcPts val="605"/>
              </a:spcBef>
              <a:buFont typeface="Arial"/>
              <a:buChar char="•"/>
              <a:tabLst>
                <a:tab pos="355600" algn="l"/>
              </a:tabLst>
            </a:pPr>
            <a:r>
              <a:rPr dirty="0">
                <a:latin typeface="Carlito"/>
                <a:cs typeface="Carlito"/>
              </a:rPr>
              <a:t>Bu </a:t>
            </a:r>
            <a:r>
              <a:rPr spc="-25" dirty="0">
                <a:latin typeface="Carlito"/>
                <a:cs typeface="Carlito"/>
              </a:rPr>
              <a:t>modeller, </a:t>
            </a:r>
            <a:r>
              <a:rPr spc="-5" dirty="0">
                <a:latin typeface="Carlito"/>
                <a:cs typeface="Carlito"/>
              </a:rPr>
              <a:t>bir </a:t>
            </a:r>
            <a:r>
              <a:rPr spc="-10" dirty="0">
                <a:latin typeface="Carlito"/>
                <a:cs typeface="Carlito"/>
              </a:rPr>
              <a:t>projenin </a:t>
            </a:r>
            <a:r>
              <a:rPr dirty="0">
                <a:latin typeface="Carlito"/>
                <a:cs typeface="Carlito"/>
              </a:rPr>
              <a:t>oluşumunda </a:t>
            </a:r>
            <a:r>
              <a:rPr spc="-10" dirty="0">
                <a:latin typeface="Carlito"/>
                <a:cs typeface="Carlito"/>
              </a:rPr>
              <a:t>yani yaşamı boyunca </a:t>
            </a:r>
            <a:r>
              <a:rPr spc="-15" dirty="0">
                <a:latin typeface="Carlito"/>
                <a:cs typeface="Carlito"/>
              </a:rPr>
              <a:t>gereken </a:t>
            </a:r>
            <a:r>
              <a:rPr spc="-10" dirty="0">
                <a:latin typeface="Carlito"/>
                <a:cs typeface="Carlito"/>
              </a:rPr>
              <a:t>toplam  </a:t>
            </a:r>
            <a:r>
              <a:rPr spc="-15" dirty="0">
                <a:latin typeface="Carlito"/>
                <a:cs typeface="Carlito"/>
              </a:rPr>
              <a:t>kaynak </a:t>
            </a:r>
            <a:r>
              <a:rPr spc="-5" dirty="0">
                <a:latin typeface="Carlito"/>
                <a:cs typeface="Carlito"/>
              </a:rPr>
              <a:t>miktarına </a:t>
            </a:r>
            <a:r>
              <a:rPr spc="-30" dirty="0">
                <a:latin typeface="Carlito"/>
                <a:cs typeface="Carlito"/>
              </a:rPr>
              <a:t>dayalıdır. </a:t>
            </a:r>
            <a:r>
              <a:rPr spc="-10" dirty="0">
                <a:latin typeface="Carlito"/>
                <a:cs typeface="Carlito"/>
              </a:rPr>
              <a:t>“Girdi” olarak </a:t>
            </a:r>
            <a:r>
              <a:rPr spc="-5" dirty="0">
                <a:latin typeface="Carlito"/>
                <a:cs typeface="Carlito"/>
              </a:rPr>
              <a:t>tanımlayabileceğimiz </a:t>
            </a:r>
            <a:r>
              <a:rPr spc="-10" dirty="0">
                <a:latin typeface="Carlito"/>
                <a:cs typeface="Carlito"/>
              </a:rPr>
              <a:t>kaynakların  </a:t>
            </a:r>
            <a:r>
              <a:rPr spc="-5" dirty="0">
                <a:latin typeface="Carlito"/>
                <a:cs typeface="Carlito"/>
              </a:rPr>
              <a:t>toplanmasından </a:t>
            </a:r>
            <a:r>
              <a:rPr spc="-15" dirty="0">
                <a:latin typeface="Carlito"/>
                <a:cs typeface="Carlito"/>
              </a:rPr>
              <a:t>hareketle </a:t>
            </a:r>
            <a:r>
              <a:rPr spc="-10" dirty="0">
                <a:latin typeface="Carlito"/>
                <a:cs typeface="Carlito"/>
              </a:rPr>
              <a:t>yapı </a:t>
            </a:r>
            <a:r>
              <a:rPr spc="-5" dirty="0">
                <a:latin typeface="Carlito"/>
                <a:cs typeface="Carlito"/>
              </a:rPr>
              <a:t>maliyeti </a:t>
            </a:r>
            <a:r>
              <a:rPr spc="-10" dirty="0">
                <a:latin typeface="Carlito"/>
                <a:cs typeface="Carlito"/>
              </a:rPr>
              <a:t>hesaplanmaya </a:t>
            </a:r>
            <a:r>
              <a:rPr dirty="0">
                <a:latin typeface="Carlito"/>
                <a:cs typeface="Carlito"/>
              </a:rPr>
              <a:t>çalışılır </a:t>
            </a:r>
            <a:r>
              <a:rPr spc="-5" dirty="0">
                <a:latin typeface="Carlito"/>
                <a:cs typeface="Carlito"/>
              </a:rPr>
              <a:t>[24]. </a:t>
            </a:r>
            <a:r>
              <a:rPr spc="-40" dirty="0">
                <a:latin typeface="Carlito"/>
                <a:cs typeface="Carlito"/>
              </a:rPr>
              <a:t>Yapı </a:t>
            </a:r>
            <a:r>
              <a:rPr spc="-10" dirty="0">
                <a:latin typeface="Carlito"/>
                <a:cs typeface="Carlito"/>
              </a:rPr>
              <a:t>üretim  </a:t>
            </a:r>
            <a:r>
              <a:rPr spc="-5" dirty="0">
                <a:latin typeface="Carlito"/>
                <a:cs typeface="Carlito"/>
              </a:rPr>
              <a:t>sürecinin </a:t>
            </a:r>
            <a:r>
              <a:rPr spc="-10" dirty="0">
                <a:latin typeface="Carlito"/>
                <a:cs typeface="Carlito"/>
              </a:rPr>
              <a:t>yapım </a:t>
            </a:r>
            <a:r>
              <a:rPr dirty="0">
                <a:latin typeface="Carlito"/>
                <a:cs typeface="Carlito"/>
              </a:rPr>
              <a:t>aşamasında </a:t>
            </a:r>
            <a:r>
              <a:rPr spc="-5" dirty="0">
                <a:latin typeface="Carlito"/>
                <a:cs typeface="Carlito"/>
              </a:rPr>
              <a:t>kullanılan bu modeller </a:t>
            </a:r>
            <a:r>
              <a:rPr spc="-10" dirty="0">
                <a:latin typeface="Carlito"/>
                <a:cs typeface="Carlito"/>
              </a:rPr>
              <a:t>yardımıyla şantiye  </a:t>
            </a:r>
            <a:r>
              <a:rPr spc="-15" dirty="0">
                <a:latin typeface="Carlito"/>
                <a:cs typeface="Carlito"/>
              </a:rPr>
              <a:t>organizasyonu </a:t>
            </a:r>
            <a:r>
              <a:rPr spc="-10" dirty="0">
                <a:latin typeface="Carlito"/>
                <a:cs typeface="Carlito"/>
              </a:rPr>
              <a:t>sağlanarak, </a:t>
            </a:r>
            <a:r>
              <a:rPr spc="-5" dirty="0">
                <a:latin typeface="Carlito"/>
                <a:cs typeface="Carlito"/>
              </a:rPr>
              <a:t>yapılan </a:t>
            </a:r>
            <a:r>
              <a:rPr spc="-15" dirty="0">
                <a:latin typeface="Carlito"/>
                <a:cs typeface="Carlito"/>
              </a:rPr>
              <a:t>organizasyonlarla </a:t>
            </a:r>
            <a:r>
              <a:rPr spc="-5" dirty="0">
                <a:latin typeface="Carlito"/>
                <a:cs typeface="Carlito"/>
              </a:rPr>
              <a:t>etkin bir </a:t>
            </a:r>
            <a:r>
              <a:rPr spc="-10" dirty="0">
                <a:latin typeface="Carlito"/>
                <a:cs typeface="Carlito"/>
              </a:rPr>
              <a:t>şantiye yönetimi  </a:t>
            </a:r>
            <a:r>
              <a:rPr spc="-15" dirty="0">
                <a:latin typeface="Carlito"/>
                <a:cs typeface="Carlito"/>
              </a:rPr>
              <a:t>gerçekleştirilebilir. </a:t>
            </a:r>
            <a:r>
              <a:rPr spc="-25" dirty="0">
                <a:latin typeface="Carlito"/>
                <a:cs typeface="Carlito"/>
              </a:rPr>
              <a:t>Modeller, </a:t>
            </a:r>
            <a:r>
              <a:rPr spc="-10" dirty="0">
                <a:latin typeface="Carlito"/>
                <a:cs typeface="Carlito"/>
              </a:rPr>
              <a:t>yapılacak </a:t>
            </a:r>
            <a:r>
              <a:rPr spc="-5" dirty="0">
                <a:latin typeface="Carlito"/>
                <a:cs typeface="Carlito"/>
              </a:rPr>
              <a:t>olan her bir işe </a:t>
            </a:r>
            <a:r>
              <a:rPr dirty="0">
                <a:latin typeface="Carlito"/>
                <a:cs typeface="Carlito"/>
              </a:rPr>
              <a:t>ait </a:t>
            </a:r>
            <a:r>
              <a:rPr b="1" dirty="0">
                <a:latin typeface="Carlito"/>
                <a:cs typeface="Carlito"/>
              </a:rPr>
              <a:t>işgücü</a:t>
            </a:r>
            <a:r>
              <a:rPr dirty="0">
                <a:latin typeface="Carlito"/>
                <a:cs typeface="Carlito"/>
              </a:rPr>
              <a:t>, </a:t>
            </a:r>
            <a:r>
              <a:rPr b="1" spc="-10" dirty="0">
                <a:latin typeface="Carlito"/>
                <a:cs typeface="Carlito"/>
              </a:rPr>
              <a:t>malzeme </a:t>
            </a:r>
            <a:r>
              <a:rPr spc="-30" dirty="0">
                <a:latin typeface="Carlito"/>
                <a:cs typeface="Carlito"/>
              </a:rPr>
              <a:t>ve  </a:t>
            </a:r>
            <a:r>
              <a:rPr b="1" spc="-15" dirty="0">
                <a:latin typeface="Carlito"/>
                <a:cs typeface="Carlito"/>
              </a:rPr>
              <a:t>araç–gereç </a:t>
            </a:r>
            <a:r>
              <a:rPr spc="-5" dirty="0">
                <a:latin typeface="Carlito"/>
                <a:cs typeface="Carlito"/>
              </a:rPr>
              <a:t>listesinin oluşumunu </a:t>
            </a:r>
            <a:r>
              <a:rPr spc="-10" dirty="0">
                <a:latin typeface="Carlito"/>
                <a:cs typeface="Carlito"/>
              </a:rPr>
              <a:t>gerektirerek </a:t>
            </a:r>
            <a:r>
              <a:rPr spc="-5" dirty="0">
                <a:latin typeface="Carlito"/>
                <a:cs typeface="Carlito"/>
              </a:rPr>
              <a:t>bunların </a:t>
            </a:r>
            <a:r>
              <a:rPr b="1" spc="-5" dirty="0">
                <a:latin typeface="Carlito"/>
                <a:cs typeface="Carlito"/>
              </a:rPr>
              <a:t>maliyetlerinin </a:t>
            </a:r>
            <a:r>
              <a:rPr b="1" dirty="0">
                <a:latin typeface="Carlito"/>
                <a:cs typeface="Carlito"/>
              </a:rPr>
              <a:t>bulunması</a:t>
            </a:r>
            <a:r>
              <a:rPr dirty="0">
                <a:latin typeface="Carlito"/>
                <a:cs typeface="Carlito"/>
              </a:rPr>
              <a:t>nı  </a:t>
            </a:r>
            <a:r>
              <a:rPr spc="-20" dirty="0">
                <a:latin typeface="Carlito"/>
                <a:cs typeface="Carlito"/>
              </a:rPr>
              <a:t>sağlamaktadır. </a:t>
            </a:r>
            <a:r>
              <a:rPr spc="-5" dirty="0">
                <a:latin typeface="Carlito"/>
                <a:cs typeface="Carlito"/>
              </a:rPr>
              <a:t>Buradan, </a:t>
            </a:r>
            <a:r>
              <a:rPr spc="-10" dirty="0">
                <a:latin typeface="Carlito"/>
                <a:cs typeface="Carlito"/>
              </a:rPr>
              <a:t>dolaylı, </a:t>
            </a:r>
            <a:r>
              <a:rPr spc="-15" dirty="0">
                <a:latin typeface="Carlito"/>
                <a:cs typeface="Carlito"/>
              </a:rPr>
              <a:t>ya </a:t>
            </a:r>
            <a:r>
              <a:rPr dirty="0">
                <a:latin typeface="Carlito"/>
                <a:cs typeface="Carlito"/>
              </a:rPr>
              <a:t>da </a:t>
            </a:r>
            <a:r>
              <a:rPr spc="-10" dirty="0">
                <a:latin typeface="Carlito"/>
                <a:cs typeface="Carlito"/>
              </a:rPr>
              <a:t>dolaysız </a:t>
            </a:r>
            <a:r>
              <a:rPr spc="-20" dirty="0">
                <a:latin typeface="Carlito"/>
                <a:cs typeface="Carlito"/>
              </a:rPr>
              <a:t>maliyetler, </a:t>
            </a:r>
            <a:r>
              <a:rPr spc="-5" dirty="0">
                <a:latin typeface="Carlito"/>
                <a:cs typeface="Carlito"/>
              </a:rPr>
              <a:t>nakit </a:t>
            </a:r>
            <a:r>
              <a:rPr dirty="0">
                <a:latin typeface="Carlito"/>
                <a:cs typeface="Carlito"/>
              </a:rPr>
              <a:t>akışı </a:t>
            </a:r>
            <a:r>
              <a:rPr spc="-10" dirty="0">
                <a:latin typeface="Carlito"/>
                <a:cs typeface="Carlito"/>
              </a:rPr>
              <a:t>gerektiren </a:t>
            </a:r>
            <a:r>
              <a:rPr spc="-30" dirty="0">
                <a:latin typeface="Carlito"/>
                <a:cs typeface="Carlito"/>
              </a:rPr>
              <a:t>ve  </a:t>
            </a:r>
            <a:r>
              <a:rPr spc="-10" dirty="0">
                <a:latin typeface="Carlito"/>
                <a:cs typeface="Carlito"/>
              </a:rPr>
              <a:t>gerektirmeyen maliyetlere </a:t>
            </a:r>
            <a:r>
              <a:rPr spc="-25" dirty="0">
                <a:latin typeface="Carlito"/>
                <a:cs typeface="Carlito"/>
              </a:rPr>
              <a:t>ulaşılır. </a:t>
            </a:r>
            <a:r>
              <a:rPr spc="-45" dirty="0">
                <a:latin typeface="Carlito"/>
                <a:cs typeface="Carlito"/>
              </a:rPr>
              <a:t>Tüm </a:t>
            </a:r>
            <a:r>
              <a:rPr dirty="0">
                <a:latin typeface="Carlito"/>
                <a:cs typeface="Carlito"/>
              </a:rPr>
              <a:t>bu </a:t>
            </a:r>
            <a:r>
              <a:rPr spc="-10" dirty="0">
                <a:latin typeface="Carlito"/>
                <a:cs typeface="Carlito"/>
              </a:rPr>
              <a:t>kalemler </a:t>
            </a:r>
            <a:r>
              <a:rPr spc="-5" dirty="0">
                <a:latin typeface="Carlito"/>
                <a:cs typeface="Carlito"/>
              </a:rPr>
              <a:t>bir zamansal </a:t>
            </a:r>
            <a:r>
              <a:rPr spc="-10" dirty="0">
                <a:latin typeface="Carlito"/>
                <a:cs typeface="Carlito"/>
              </a:rPr>
              <a:t>çizelge </a:t>
            </a:r>
            <a:r>
              <a:rPr spc="-5" dirty="0">
                <a:latin typeface="Carlito"/>
                <a:cs typeface="Carlito"/>
              </a:rPr>
              <a:t>ile  çakıştırılabilir </a:t>
            </a:r>
            <a:r>
              <a:rPr spc="-15" dirty="0">
                <a:latin typeface="Carlito"/>
                <a:cs typeface="Carlito"/>
              </a:rPr>
              <a:t>ve </a:t>
            </a:r>
            <a:r>
              <a:rPr spc="-5" dirty="0">
                <a:latin typeface="Carlito"/>
                <a:cs typeface="Carlito"/>
              </a:rPr>
              <a:t>böylece </a:t>
            </a:r>
            <a:r>
              <a:rPr spc="-10" dirty="0">
                <a:latin typeface="Carlito"/>
                <a:cs typeface="Carlito"/>
              </a:rPr>
              <a:t>maliyet </a:t>
            </a:r>
            <a:r>
              <a:rPr spc="-15" dirty="0">
                <a:latin typeface="Carlito"/>
                <a:cs typeface="Carlito"/>
              </a:rPr>
              <a:t>kontrolüne</a:t>
            </a:r>
            <a:r>
              <a:rPr spc="100" dirty="0">
                <a:latin typeface="Carlito"/>
                <a:cs typeface="Carlito"/>
              </a:rPr>
              <a:t> </a:t>
            </a:r>
            <a:r>
              <a:rPr spc="-20" dirty="0">
                <a:latin typeface="Carlito"/>
                <a:cs typeface="Carlito"/>
              </a:rPr>
              <a:t>ulaşılabilir.</a:t>
            </a:r>
            <a:endParaRPr dirty="0">
              <a:latin typeface="Carlito"/>
              <a:cs typeface="Carlito"/>
            </a:endParaRPr>
          </a:p>
        </p:txBody>
      </p:sp>
    </p:spTree>
    <p:extLst>
      <p:ext uri="{BB962C8B-B14F-4D97-AF65-F5344CB8AC3E}">
        <p14:creationId xmlns:p14="http://schemas.microsoft.com/office/powerpoint/2010/main" val="288359101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355531" y="612013"/>
            <a:ext cx="4457065" cy="32060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spc="-15" dirty="0"/>
              <a:t>PROJE </a:t>
            </a:r>
            <a:r>
              <a:rPr sz="2000" spc="-5" dirty="0"/>
              <a:t>MALİYET</a:t>
            </a:r>
            <a:r>
              <a:rPr sz="2000" spc="-65" dirty="0"/>
              <a:t> </a:t>
            </a:r>
            <a:r>
              <a:rPr sz="2000" spc="-20" dirty="0"/>
              <a:t>YÖNETİMİ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01600">
              <a:lnSpc>
                <a:spcPts val="1045"/>
              </a:lnSpc>
            </a:pPr>
            <a:fld id="{81D60167-4931-47E6-BA6A-407CBD079E47}" type="slidenum">
              <a:rPr spc="-10" dirty="0"/>
              <a:t>18</a:t>
            </a:fld>
            <a:r>
              <a:rPr spc="-10" dirty="0"/>
              <a:t>/343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66369" y="1563612"/>
            <a:ext cx="8835390" cy="3443891"/>
          </a:xfrm>
          <a:prstGeom prst="rect">
            <a:avLst/>
          </a:prstGeom>
        </p:spPr>
        <p:txBody>
          <a:bodyPr vert="horz" wrap="square" lIns="0" tIns="88265" rIns="0" bIns="0" rtlCol="0">
            <a:spAutoFit/>
          </a:bodyPr>
          <a:lstStyle/>
          <a:p>
            <a:pPr marL="367665" algn="just">
              <a:lnSpc>
                <a:spcPct val="100000"/>
              </a:lnSpc>
              <a:spcBef>
                <a:spcPts val="695"/>
              </a:spcBef>
            </a:pPr>
            <a:r>
              <a:rPr sz="1600" b="1" i="1" spc="-5" dirty="0">
                <a:latin typeface="Carlito"/>
                <a:cs typeface="Carlito"/>
              </a:rPr>
              <a:t>Geleneksel</a:t>
            </a:r>
            <a:r>
              <a:rPr sz="1600" b="1" i="1" spc="-10" dirty="0">
                <a:latin typeface="Carlito"/>
                <a:cs typeface="Carlito"/>
              </a:rPr>
              <a:t> </a:t>
            </a:r>
            <a:r>
              <a:rPr sz="1600" b="1" i="1" dirty="0">
                <a:latin typeface="Carlito"/>
                <a:cs typeface="Carlito"/>
              </a:rPr>
              <a:t>Modeller</a:t>
            </a:r>
            <a:endParaRPr sz="1600" dirty="0">
              <a:latin typeface="Carlito"/>
              <a:cs typeface="Carlito"/>
            </a:endParaRPr>
          </a:p>
          <a:p>
            <a:pPr marL="367665" algn="just">
              <a:lnSpc>
                <a:spcPct val="100000"/>
              </a:lnSpc>
              <a:spcBef>
                <a:spcPts val="600"/>
              </a:spcBef>
            </a:pPr>
            <a:r>
              <a:rPr sz="1600" b="1" spc="-25" dirty="0">
                <a:latin typeface="Carlito"/>
                <a:cs typeface="Carlito"/>
              </a:rPr>
              <a:t>Yapım </a:t>
            </a:r>
            <a:r>
              <a:rPr sz="1600" b="1" dirty="0">
                <a:latin typeface="Carlito"/>
                <a:cs typeface="Carlito"/>
              </a:rPr>
              <a:t>Birimlerine </a:t>
            </a:r>
            <a:r>
              <a:rPr sz="1600" b="1" spc="-15" dirty="0">
                <a:latin typeface="Carlito"/>
                <a:cs typeface="Carlito"/>
              </a:rPr>
              <a:t>Dayalı</a:t>
            </a:r>
            <a:r>
              <a:rPr sz="1600" b="1" spc="-35" dirty="0">
                <a:latin typeface="Carlito"/>
                <a:cs typeface="Carlito"/>
              </a:rPr>
              <a:t> </a:t>
            </a:r>
            <a:r>
              <a:rPr sz="1600" b="1" dirty="0">
                <a:latin typeface="Carlito"/>
                <a:cs typeface="Carlito"/>
              </a:rPr>
              <a:t>Modeller</a:t>
            </a:r>
            <a:endParaRPr sz="1600" dirty="0">
              <a:latin typeface="Carlito"/>
              <a:cs typeface="Carlito"/>
            </a:endParaRPr>
          </a:p>
          <a:p>
            <a:pPr marL="355600" marR="5080" indent="-342900" algn="just">
              <a:lnSpc>
                <a:spcPct val="100000"/>
              </a:lnSpc>
              <a:spcBef>
                <a:spcPts val="605"/>
              </a:spcBef>
              <a:buFont typeface="Arial"/>
              <a:buChar char="•"/>
              <a:tabLst>
                <a:tab pos="355600" algn="l"/>
              </a:tabLst>
            </a:pPr>
            <a:r>
              <a:rPr sz="1600" spc="-35" dirty="0">
                <a:latin typeface="Carlito"/>
                <a:cs typeface="Carlito"/>
              </a:rPr>
              <a:t>Yapı </a:t>
            </a:r>
            <a:r>
              <a:rPr sz="1600" spc="-5" dirty="0">
                <a:latin typeface="Carlito"/>
                <a:cs typeface="Carlito"/>
              </a:rPr>
              <a:t>üretim sürecinin yapım evresinde yapıyı oluşturmak </a:t>
            </a:r>
            <a:r>
              <a:rPr sz="1600" dirty="0">
                <a:latin typeface="Carlito"/>
                <a:cs typeface="Carlito"/>
              </a:rPr>
              <a:t>için </a:t>
            </a:r>
            <a:r>
              <a:rPr sz="1600" spc="-10" dirty="0">
                <a:latin typeface="Carlito"/>
                <a:cs typeface="Carlito"/>
              </a:rPr>
              <a:t>gerekli </a:t>
            </a:r>
            <a:r>
              <a:rPr sz="1600" dirty="0">
                <a:latin typeface="Carlito"/>
                <a:cs typeface="Carlito"/>
              </a:rPr>
              <a:t>olan </a:t>
            </a:r>
            <a:r>
              <a:rPr sz="1600" spc="-10" dirty="0">
                <a:latin typeface="Carlito"/>
                <a:cs typeface="Carlito"/>
              </a:rPr>
              <a:t>üretim  </a:t>
            </a:r>
            <a:r>
              <a:rPr sz="1600" spc="-5" dirty="0">
                <a:latin typeface="Carlito"/>
                <a:cs typeface="Carlito"/>
              </a:rPr>
              <a:t>birimleri </a:t>
            </a:r>
            <a:r>
              <a:rPr sz="1600" spc="-15" dirty="0">
                <a:latin typeface="Carlito"/>
                <a:cs typeface="Carlito"/>
              </a:rPr>
              <a:t>ve </a:t>
            </a:r>
            <a:r>
              <a:rPr sz="1600" spc="-5" dirty="0">
                <a:latin typeface="Carlito"/>
                <a:cs typeface="Carlito"/>
              </a:rPr>
              <a:t>işlemler yapım </a:t>
            </a:r>
            <a:r>
              <a:rPr sz="1600" dirty="0">
                <a:latin typeface="Carlito"/>
                <a:cs typeface="Carlito"/>
              </a:rPr>
              <a:t>birimlerini </a:t>
            </a:r>
            <a:r>
              <a:rPr sz="1600" spc="-20" dirty="0">
                <a:latin typeface="Carlito"/>
                <a:cs typeface="Carlito"/>
              </a:rPr>
              <a:t>oluşturmaktadır. </a:t>
            </a:r>
            <a:r>
              <a:rPr sz="1600" spc="-30" dirty="0">
                <a:latin typeface="Carlito"/>
                <a:cs typeface="Carlito"/>
              </a:rPr>
              <a:t>Yapım </a:t>
            </a:r>
            <a:r>
              <a:rPr sz="1600" spc="-5" dirty="0">
                <a:latin typeface="Carlito"/>
                <a:cs typeface="Carlito"/>
              </a:rPr>
              <a:t>birimlerine </a:t>
            </a:r>
            <a:r>
              <a:rPr sz="1600" spc="-15" dirty="0">
                <a:latin typeface="Carlito"/>
                <a:cs typeface="Carlito"/>
              </a:rPr>
              <a:t>dayalı  </a:t>
            </a:r>
            <a:r>
              <a:rPr sz="1600" spc="-5" dirty="0">
                <a:latin typeface="Carlito"/>
                <a:cs typeface="Carlito"/>
              </a:rPr>
              <a:t>maliyet </a:t>
            </a:r>
            <a:r>
              <a:rPr sz="1600" dirty="0">
                <a:latin typeface="Carlito"/>
                <a:cs typeface="Carlito"/>
              </a:rPr>
              <a:t>modeli de </a:t>
            </a:r>
            <a:r>
              <a:rPr sz="1600" spc="-5" dirty="0">
                <a:latin typeface="Carlito"/>
                <a:cs typeface="Carlito"/>
              </a:rPr>
              <a:t>yapım birimlerinin </a:t>
            </a:r>
            <a:r>
              <a:rPr sz="1600" spc="-10" dirty="0">
                <a:latin typeface="Carlito"/>
                <a:cs typeface="Carlito"/>
              </a:rPr>
              <a:t>uygulama projesi </a:t>
            </a:r>
            <a:r>
              <a:rPr sz="1600" spc="-5" dirty="0">
                <a:latin typeface="Carlito"/>
                <a:cs typeface="Carlito"/>
              </a:rPr>
              <a:t>üzerinden ölçülen  miktarlarıyla her birim için daha önceden belirlenmiş olan birim fiyatlarının  çarpılıp </a:t>
            </a:r>
            <a:r>
              <a:rPr sz="1600" dirty="0">
                <a:latin typeface="Carlito"/>
                <a:cs typeface="Carlito"/>
              </a:rPr>
              <a:t>elde edilen </a:t>
            </a:r>
            <a:r>
              <a:rPr sz="1600" spc="-5" dirty="0">
                <a:latin typeface="Carlito"/>
                <a:cs typeface="Carlito"/>
              </a:rPr>
              <a:t>sonuçların </a:t>
            </a:r>
            <a:r>
              <a:rPr sz="1600" dirty="0">
                <a:latin typeface="Carlito"/>
                <a:cs typeface="Carlito"/>
              </a:rPr>
              <a:t>alt </a:t>
            </a:r>
            <a:r>
              <a:rPr sz="1600" spc="-10" dirty="0">
                <a:latin typeface="Carlito"/>
                <a:cs typeface="Carlito"/>
              </a:rPr>
              <a:t>alta </a:t>
            </a:r>
            <a:r>
              <a:rPr sz="1600" spc="-5" dirty="0">
                <a:latin typeface="Carlito"/>
                <a:cs typeface="Carlito"/>
              </a:rPr>
              <a:t>toplanması </a:t>
            </a:r>
            <a:r>
              <a:rPr sz="1600" dirty="0">
                <a:latin typeface="Carlito"/>
                <a:cs typeface="Carlito"/>
              </a:rPr>
              <a:t>ile </a:t>
            </a:r>
            <a:r>
              <a:rPr sz="1600" spc="-5" dirty="0">
                <a:latin typeface="Carlito"/>
                <a:cs typeface="Carlito"/>
              </a:rPr>
              <a:t>yapının </a:t>
            </a:r>
            <a:r>
              <a:rPr sz="1600" spc="-10" dirty="0">
                <a:latin typeface="Carlito"/>
                <a:cs typeface="Carlito"/>
              </a:rPr>
              <a:t>toplam </a:t>
            </a:r>
            <a:r>
              <a:rPr sz="1600" spc="-5" dirty="0">
                <a:latin typeface="Carlito"/>
                <a:cs typeface="Carlito"/>
              </a:rPr>
              <a:t>maliyetinin  hesaplanması </a:t>
            </a:r>
            <a:r>
              <a:rPr sz="1600" spc="-10" dirty="0">
                <a:latin typeface="Carlito"/>
                <a:cs typeface="Carlito"/>
              </a:rPr>
              <a:t>ilkesine </a:t>
            </a:r>
            <a:r>
              <a:rPr sz="1600" spc="-40" dirty="0">
                <a:latin typeface="Carlito"/>
                <a:cs typeface="Carlito"/>
              </a:rPr>
              <a:t>dayanır. </a:t>
            </a:r>
            <a:r>
              <a:rPr sz="1600" spc="-30" dirty="0">
                <a:latin typeface="Carlito"/>
                <a:cs typeface="Carlito"/>
              </a:rPr>
              <a:t>Yapım </a:t>
            </a:r>
            <a:r>
              <a:rPr sz="1600" spc="-5" dirty="0">
                <a:latin typeface="Carlito"/>
                <a:cs typeface="Carlito"/>
              </a:rPr>
              <a:t>birimleri </a:t>
            </a:r>
            <a:r>
              <a:rPr sz="1600" spc="-10" dirty="0">
                <a:latin typeface="Carlito"/>
                <a:cs typeface="Carlito"/>
              </a:rPr>
              <a:t>fiyatları geniş kapsamlı listelerde  </a:t>
            </a:r>
            <a:r>
              <a:rPr sz="1600" spc="-25" dirty="0">
                <a:latin typeface="Carlito"/>
                <a:cs typeface="Carlito"/>
              </a:rPr>
              <a:t>yayınlanır. </a:t>
            </a:r>
            <a:r>
              <a:rPr sz="1600" dirty="0">
                <a:latin typeface="Carlito"/>
                <a:cs typeface="Carlito"/>
              </a:rPr>
              <a:t>En </a:t>
            </a:r>
            <a:r>
              <a:rPr sz="1600" spc="-10" dirty="0">
                <a:latin typeface="Carlito"/>
                <a:cs typeface="Carlito"/>
              </a:rPr>
              <a:t>geniş liste </a:t>
            </a:r>
            <a:r>
              <a:rPr sz="1600" dirty="0">
                <a:latin typeface="Carlito"/>
                <a:cs typeface="Carlito"/>
              </a:rPr>
              <a:t>ise </a:t>
            </a:r>
            <a:r>
              <a:rPr sz="1600" spc="-5" dirty="0">
                <a:latin typeface="Carlito"/>
                <a:cs typeface="Carlito"/>
              </a:rPr>
              <a:t>Bayındırlık </a:t>
            </a:r>
            <a:r>
              <a:rPr sz="1600" spc="-10" dirty="0">
                <a:latin typeface="Carlito"/>
                <a:cs typeface="Carlito"/>
              </a:rPr>
              <a:t>Bakanlığı’nın </a:t>
            </a:r>
            <a:r>
              <a:rPr sz="1600" spc="-5" dirty="0">
                <a:latin typeface="Carlito"/>
                <a:cs typeface="Carlito"/>
              </a:rPr>
              <a:t>hazırladığı </a:t>
            </a:r>
            <a:r>
              <a:rPr sz="1600" spc="-30" dirty="0">
                <a:latin typeface="Carlito"/>
                <a:cs typeface="Carlito"/>
              </a:rPr>
              <a:t>listedir. </a:t>
            </a:r>
            <a:r>
              <a:rPr sz="1600" dirty="0">
                <a:latin typeface="Carlito"/>
                <a:cs typeface="Carlito"/>
              </a:rPr>
              <a:t>Buna </a:t>
            </a:r>
            <a:r>
              <a:rPr sz="1600" spc="-15" dirty="0">
                <a:latin typeface="Carlito"/>
                <a:cs typeface="Carlito"/>
              </a:rPr>
              <a:t>göre  </a:t>
            </a:r>
            <a:r>
              <a:rPr sz="1600" spc="-5" dirty="0">
                <a:latin typeface="Carlito"/>
                <a:cs typeface="Carlito"/>
              </a:rPr>
              <a:t>miktarların </a:t>
            </a:r>
            <a:r>
              <a:rPr sz="1600" spc="-10" dirty="0">
                <a:latin typeface="Carlito"/>
                <a:cs typeface="Carlito"/>
              </a:rPr>
              <a:t>piyasa </a:t>
            </a:r>
            <a:r>
              <a:rPr sz="1600" spc="-5" dirty="0">
                <a:latin typeface="Carlito"/>
                <a:cs typeface="Carlito"/>
              </a:rPr>
              <a:t>bedelleri </a:t>
            </a:r>
            <a:r>
              <a:rPr sz="1600" spc="-10" dirty="0">
                <a:latin typeface="Carlito"/>
                <a:cs typeface="Carlito"/>
              </a:rPr>
              <a:t>olarak </a:t>
            </a:r>
            <a:r>
              <a:rPr sz="1600" spc="-5" dirty="0">
                <a:latin typeface="Carlito"/>
                <a:cs typeface="Carlito"/>
              </a:rPr>
              <a:t>tanımladığımız </a:t>
            </a:r>
            <a:r>
              <a:rPr sz="1600" spc="-10" dirty="0">
                <a:latin typeface="Carlito"/>
                <a:cs typeface="Carlito"/>
              </a:rPr>
              <a:t>rayiçleri </a:t>
            </a:r>
            <a:r>
              <a:rPr sz="1600" dirty="0">
                <a:latin typeface="Carlito"/>
                <a:cs typeface="Carlito"/>
              </a:rPr>
              <a:t>ise; </a:t>
            </a:r>
            <a:r>
              <a:rPr sz="1600" b="1" spc="-5" dirty="0">
                <a:latin typeface="Carlito"/>
                <a:cs typeface="Carlito"/>
              </a:rPr>
              <a:t>İşçilik </a:t>
            </a:r>
            <a:r>
              <a:rPr sz="1600" b="1" spc="-10" dirty="0">
                <a:latin typeface="Carlito"/>
                <a:cs typeface="Carlito"/>
              </a:rPr>
              <a:t>fiyatları,  </a:t>
            </a:r>
            <a:r>
              <a:rPr sz="1600" b="1" spc="-5" dirty="0">
                <a:latin typeface="Carlito"/>
                <a:cs typeface="Carlito"/>
              </a:rPr>
              <a:t>İnşaat Makine–Araçları </a:t>
            </a:r>
            <a:r>
              <a:rPr sz="1600" b="1" spc="-10" dirty="0">
                <a:latin typeface="Carlito"/>
                <a:cs typeface="Carlito"/>
              </a:rPr>
              <a:t>fiyatları, </a:t>
            </a:r>
            <a:r>
              <a:rPr sz="1600" b="1" spc="-35" dirty="0">
                <a:latin typeface="Carlito"/>
                <a:cs typeface="Carlito"/>
              </a:rPr>
              <a:t>Taşıt </a:t>
            </a:r>
            <a:r>
              <a:rPr sz="1600" b="1" spc="-10" dirty="0">
                <a:latin typeface="Carlito"/>
                <a:cs typeface="Carlito"/>
              </a:rPr>
              <a:t>fiyatları, Malzeme fiyatları </a:t>
            </a:r>
            <a:r>
              <a:rPr sz="1600" spc="-10" dirty="0">
                <a:latin typeface="Carlito"/>
                <a:cs typeface="Carlito"/>
              </a:rPr>
              <a:t>olarak  </a:t>
            </a:r>
            <a:r>
              <a:rPr sz="1600" spc="-15" dirty="0">
                <a:latin typeface="Carlito"/>
                <a:cs typeface="Carlito"/>
              </a:rPr>
              <a:t>belirlenmiştir. </a:t>
            </a:r>
            <a:r>
              <a:rPr sz="1600" spc="-30" dirty="0">
                <a:latin typeface="Carlito"/>
                <a:cs typeface="Carlito"/>
              </a:rPr>
              <a:t>Yapım </a:t>
            </a:r>
            <a:r>
              <a:rPr sz="1600" spc="-5" dirty="0">
                <a:latin typeface="Carlito"/>
                <a:cs typeface="Carlito"/>
              </a:rPr>
              <a:t>birimleri </a:t>
            </a:r>
            <a:r>
              <a:rPr sz="1600" dirty="0">
                <a:latin typeface="Carlito"/>
                <a:cs typeface="Carlito"/>
              </a:rPr>
              <a:t>modeli </a:t>
            </a:r>
            <a:r>
              <a:rPr sz="1600" spc="-15" dirty="0">
                <a:latin typeface="Carlito"/>
                <a:cs typeface="Carlito"/>
              </a:rPr>
              <a:t>oldukça detaylı </a:t>
            </a:r>
            <a:r>
              <a:rPr sz="1600" spc="-5" dirty="0">
                <a:latin typeface="Carlito"/>
                <a:cs typeface="Carlito"/>
              </a:rPr>
              <a:t>derecede bilgi </a:t>
            </a:r>
            <a:r>
              <a:rPr sz="1600" spc="-25" dirty="0">
                <a:latin typeface="Carlito"/>
                <a:cs typeface="Carlito"/>
              </a:rPr>
              <a:t>gerektirir. </a:t>
            </a:r>
            <a:r>
              <a:rPr sz="1600" b="1" dirty="0">
                <a:latin typeface="Carlito"/>
                <a:cs typeface="Carlito"/>
              </a:rPr>
              <a:t>Bu  </a:t>
            </a:r>
            <a:r>
              <a:rPr sz="1600" b="1" spc="-5" dirty="0">
                <a:latin typeface="Carlito"/>
                <a:cs typeface="Carlito"/>
              </a:rPr>
              <a:t>modellerin </a:t>
            </a:r>
            <a:r>
              <a:rPr sz="1600" b="1" dirty="0">
                <a:latin typeface="Carlito"/>
                <a:cs typeface="Carlito"/>
              </a:rPr>
              <a:t>doğruluk </a:t>
            </a:r>
            <a:r>
              <a:rPr sz="1600" b="1" spc="-10" dirty="0">
                <a:latin typeface="Carlito"/>
                <a:cs typeface="Carlito"/>
              </a:rPr>
              <a:t>oranı </a:t>
            </a:r>
            <a:r>
              <a:rPr sz="1600" b="1" spc="-5" dirty="0">
                <a:latin typeface="Carlito"/>
                <a:cs typeface="Carlito"/>
              </a:rPr>
              <a:t>diğerlerine </a:t>
            </a:r>
            <a:r>
              <a:rPr sz="1600" b="1" spc="-15" dirty="0">
                <a:latin typeface="Carlito"/>
                <a:cs typeface="Carlito"/>
              </a:rPr>
              <a:t>göre </a:t>
            </a:r>
            <a:r>
              <a:rPr sz="1600" b="1" dirty="0">
                <a:latin typeface="Carlito"/>
                <a:cs typeface="Carlito"/>
              </a:rPr>
              <a:t>daha </a:t>
            </a:r>
            <a:r>
              <a:rPr sz="1600" b="1" spc="-25" dirty="0">
                <a:latin typeface="Carlito"/>
                <a:cs typeface="Carlito"/>
              </a:rPr>
              <a:t>yüksektir. </a:t>
            </a:r>
            <a:r>
              <a:rPr sz="1600" b="1" spc="-20" dirty="0">
                <a:latin typeface="Carlito"/>
                <a:cs typeface="Carlito"/>
              </a:rPr>
              <a:t>Yaklaşık </a:t>
            </a:r>
            <a:r>
              <a:rPr sz="1600" b="1" spc="-10" dirty="0">
                <a:latin typeface="Carlito"/>
                <a:cs typeface="Carlito"/>
              </a:rPr>
              <a:t>olarak  </a:t>
            </a:r>
            <a:r>
              <a:rPr sz="1600" b="1" spc="-5" dirty="0">
                <a:latin typeface="Carlito"/>
                <a:cs typeface="Carlito"/>
              </a:rPr>
              <a:t>maliyeti </a:t>
            </a:r>
            <a:r>
              <a:rPr sz="1600" b="1" dirty="0">
                <a:latin typeface="Carlito"/>
                <a:cs typeface="Carlito"/>
              </a:rPr>
              <a:t>±%5 </a:t>
            </a:r>
            <a:r>
              <a:rPr sz="1600" b="1" spc="-15" dirty="0">
                <a:latin typeface="Carlito"/>
                <a:cs typeface="Carlito"/>
              </a:rPr>
              <a:t>toleransta </a:t>
            </a:r>
            <a:r>
              <a:rPr sz="1600" b="1" dirty="0">
                <a:latin typeface="Carlito"/>
                <a:cs typeface="Carlito"/>
              </a:rPr>
              <a:t>hesaplanabilir</a:t>
            </a:r>
            <a:r>
              <a:rPr sz="1600" b="1" spc="-65" dirty="0">
                <a:latin typeface="Carlito"/>
                <a:cs typeface="Carlito"/>
              </a:rPr>
              <a:t> </a:t>
            </a:r>
            <a:r>
              <a:rPr sz="1600" dirty="0">
                <a:latin typeface="Carlito"/>
                <a:cs typeface="Carlito"/>
              </a:rPr>
              <a:t>[25].</a:t>
            </a:r>
          </a:p>
        </p:txBody>
      </p:sp>
    </p:spTree>
    <p:extLst>
      <p:ext uri="{BB962C8B-B14F-4D97-AF65-F5344CB8AC3E}">
        <p14:creationId xmlns:p14="http://schemas.microsoft.com/office/powerpoint/2010/main" val="288367587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367278" y="612013"/>
            <a:ext cx="4457065" cy="32060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spc="-15" dirty="0"/>
              <a:t>PROJE </a:t>
            </a:r>
            <a:r>
              <a:rPr sz="2000" spc="-5" dirty="0"/>
              <a:t>MALİYET</a:t>
            </a:r>
            <a:r>
              <a:rPr sz="2000" spc="-65" dirty="0"/>
              <a:t> </a:t>
            </a:r>
            <a:r>
              <a:rPr sz="2000" spc="-20" dirty="0"/>
              <a:t>YÖNETİMİ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01600">
              <a:lnSpc>
                <a:spcPts val="1045"/>
              </a:lnSpc>
            </a:pPr>
            <a:fld id="{81D60167-4931-47E6-BA6A-407CBD079E47}" type="slidenum">
              <a:rPr spc="-10" dirty="0"/>
              <a:t>19</a:t>
            </a:fld>
            <a:r>
              <a:rPr spc="-10" dirty="0"/>
              <a:t>/343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77799" y="1906512"/>
            <a:ext cx="8836025" cy="1828065"/>
          </a:xfrm>
          <a:prstGeom prst="rect">
            <a:avLst/>
          </a:prstGeom>
        </p:spPr>
        <p:txBody>
          <a:bodyPr vert="horz" wrap="square" lIns="0" tIns="88265" rIns="0" bIns="0" rtlCol="0">
            <a:spAutoFit/>
          </a:bodyPr>
          <a:lstStyle/>
          <a:p>
            <a:pPr marL="367665" algn="just">
              <a:lnSpc>
                <a:spcPct val="100000"/>
              </a:lnSpc>
              <a:spcBef>
                <a:spcPts val="695"/>
              </a:spcBef>
            </a:pPr>
            <a:r>
              <a:rPr b="1" i="1" spc="-15" dirty="0">
                <a:latin typeface="Carlito"/>
                <a:cs typeface="Carlito"/>
              </a:rPr>
              <a:t>Gerçekçi</a:t>
            </a:r>
            <a:r>
              <a:rPr b="1" i="1" spc="-10" dirty="0">
                <a:latin typeface="Carlito"/>
                <a:cs typeface="Carlito"/>
              </a:rPr>
              <a:t> </a:t>
            </a:r>
            <a:r>
              <a:rPr b="1" i="1" dirty="0">
                <a:latin typeface="Carlito"/>
                <a:cs typeface="Carlito"/>
              </a:rPr>
              <a:t>Modeller</a:t>
            </a:r>
            <a:endParaRPr dirty="0">
              <a:latin typeface="Carlito"/>
              <a:cs typeface="Carlito"/>
            </a:endParaRPr>
          </a:p>
          <a:p>
            <a:pPr marL="355600" marR="5080" indent="-342900" algn="just">
              <a:lnSpc>
                <a:spcPct val="100000"/>
              </a:lnSpc>
              <a:spcBef>
                <a:spcPts val="600"/>
              </a:spcBef>
              <a:buFont typeface="Arial"/>
              <a:buChar char="•"/>
              <a:tabLst>
                <a:tab pos="355600" algn="l"/>
              </a:tabLst>
            </a:pPr>
            <a:r>
              <a:rPr spc="-30" dirty="0">
                <a:latin typeface="Carlito"/>
                <a:cs typeface="Carlito"/>
              </a:rPr>
              <a:t>Tahmin </a:t>
            </a:r>
            <a:r>
              <a:rPr spc="-5" dirty="0">
                <a:latin typeface="Carlito"/>
                <a:cs typeface="Carlito"/>
              </a:rPr>
              <a:t>yolu ile yapılan maliyet hesaplamalarının doğru bir </a:t>
            </a:r>
            <a:r>
              <a:rPr dirty="0">
                <a:latin typeface="Carlito"/>
                <a:cs typeface="Carlito"/>
              </a:rPr>
              <a:t>sonuç </a:t>
            </a:r>
            <a:r>
              <a:rPr spc="-10" dirty="0">
                <a:latin typeface="Carlito"/>
                <a:cs typeface="Carlito"/>
              </a:rPr>
              <a:t>vermeyeceği  </a:t>
            </a:r>
            <a:r>
              <a:rPr spc="-5" dirty="0">
                <a:latin typeface="Carlito"/>
                <a:cs typeface="Carlito"/>
              </a:rPr>
              <a:t>düşüncesinden </a:t>
            </a:r>
            <a:r>
              <a:rPr spc="-15" dirty="0">
                <a:latin typeface="Carlito"/>
                <a:cs typeface="Carlito"/>
              </a:rPr>
              <a:t>hareketle </a:t>
            </a:r>
            <a:r>
              <a:rPr spc="-5" dirty="0">
                <a:latin typeface="Carlito"/>
                <a:cs typeface="Carlito"/>
              </a:rPr>
              <a:t>kurgulanmış olan </a:t>
            </a:r>
            <a:r>
              <a:rPr dirty="0">
                <a:latin typeface="Carlito"/>
                <a:cs typeface="Carlito"/>
              </a:rPr>
              <a:t>modelleri </a:t>
            </a:r>
            <a:r>
              <a:rPr spc="-15" dirty="0">
                <a:latin typeface="Carlito"/>
                <a:cs typeface="Carlito"/>
              </a:rPr>
              <a:t>tanımlamaktadır. </a:t>
            </a:r>
            <a:r>
              <a:rPr spc="-10" dirty="0">
                <a:latin typeface="Carlito"/>
                <a:cs typeface="Carlito"/>
              </a:rPr>
              <a:t>Gerçekçi  </a:t>
            </a:r>
            <a:r>
              <a:rPr dirty="0">
                <a:latin typeface="Carlito"/>
                <a:cs typeface="Carlito"/>
              </a:rPr>
              <a:t>modellerin </a:t>
            </a:r>
            <a:r>
              <a:rPr spc="-5" dirty="0">
                <a:latin typeface="Carlito"/>
                <a:cs typeface="Carlito"/>
              </a:rPr>
              <a:t>tahmin doğruluğunun </a:t>
            </a:r>
            <a:r>
              <a:rPr spc="-10" dirty="0">
                <a:latin typeface="Carlito"/>
                <a:cs typeface="Carlito"/>
              </a:rPr>
              <a:t>miktarlara </a:t>
            </a:r>
            <a:r>
              <a:rPr spc="-15" dirty="0">
                <a:latin typeface="Carlito"/>
                <a:cs typeface="Carlito"/>
              </a:rPr>
              <a:t>dayalı </a:t>
            </a:r>
            <a:r>
              <a:rPr spc="-5" dirty="0">
                <a:latin typeface="Carlito"/>
                <a:cs typeface="Carlito"/>
              </a:rPr>
              <a:t>modellere </a:t>
            </a:r>
            <a:r>
              <a:rPr spc="-10" dirty="0">
                <a:latin typeface="Carlito"/>
                <a:cs typeface="Carlito"/>
              </a:rPr>
              <a:t>göre </a:t>
            </a:r>
            <a:r>
              <a:rPr spc="-5" dirty="0">
                <a:latin typeface="Carlito"/>
                <a:cs typeface="Carlito"/>
              </a:rPr>
              <a:t>daha </a:t>
            </a:r>
            <a:r>
              <a:rPr dirty="0">
                <a:latin typeface="Carlito"/>
                <a:cs typeface="Carlito"/>
              </a:rPr>
              <a:t>az  </a:t>
            </a:r>
            <a:r>
              <a:rPr spc="-5" dirty="0">
                <a:latin typeface="Carlito"/>
                <a:cs typeface="Carlito"/>
              </a:rPr>
              <a:t>olmasına </a:t>
            </a:r>
            <a:r>
              <a:rPr spc="-10" dirty="0">
                <a:latin typeface="Carlito"/>
                <a:cs typeface="Carlito"/>
              </a:rPr>
              <a:t>rağmen, miktarlara </a:t>
            </a:r>
            <a:r>
              <a:rPr spc="-15" dirty="0">
                <a:latin typeface="Carlito"/>
                <a:cs typeface="Carlito"/>
              </a:rPr>
              <a:t>dayalı </a:t>
            </a:r>
            <a:r>
              <a:rPr dirty="0">
                <a:latin typeface="Carlito"/>
                <a:cs typeface="Carlito"/>
              </a:rPr>
              <a:t>modellerin </a:t>
            </a:r>
            <a:r>
              <a:rPr spc="-5" dirty="0">
                <a:latin typeface="Carlito"/>
                <a:cs typeface="Carlito"/>
              </a:rPr>
              <a:t>gelişmelerini </a:t>
            </a:r>
            <a:r>
              <a:rPr spc="-10" dirty="0">
                <a:latin typeface="Carlito"/>
                <a:cs typeface="Carlito"/>
              </a:rPr>
              <a:t>nerdeyse  </a:t>
            </a:r>
            <a:r>
              <a:rPr dirty="0">
                <a:latin typeface="Carlito"/>
                <a:cs typeface="Carlito"/>
              </a:rPr>
              <a:t>tamamladıkları </a:t>
            </a:r>
            <a:r>
              <a:rPr spc="-5" dirty="0">
                <a:latin typeface="Carlito"/>
                <a:cs typeface="Carlito"/>
              </a:rPr>
              <a:t>halde, </a:t>
            </a:r>
            <a:r>
              <a:rPr spc="-15" dirty="0">
                <a:latin typeface="Carlito"/>
                <a:cs typeface="Carlito"/>
              </a:rPr>
              <a:t>gerçekçi </a:t>
            </a:r>
            <a:r>
              <a:rPr spc="-5" dirty="0">
                <a:latin typeface="Carlito"/>
                <a:cs typeface="Carlito"/>
              </a:rPr>
              <a:t>modellerin gelişme potansiyellerinin </a:t>
            </a:r>
            <a:r>
              <a:rPr spc="-10" dirty="0">
                <a:latin typeface="Carlito"/>
                <a:cs typeface="Carlito"/>
              </a:rPr>
              <a:t>çok yüksek  </a:t>
            </a:r>
            <a:r>
              <a:rPr spc="-5" dirty="0">
                <a:latin typeface="Carlito"/>
                <a:cs typeface="Carlito"/>
              </a:rPr>
              <a:t>olduğu ileri </a:t>
            </a:r>
            <a:r>
              <a:rPr spc="-20" dirty="0">
                <a:latin typeface="Carlito"/>
                <a:cs typeface="Carlito"/>
              </a:rPr>
              <a:t>sürülmektedir.</a:t>
            </a:r>
            <a:endParaRPr dirty="0">
              <a:latin typeface="Carlito"/>
              <a:cs typeface="Carlito"/>
            </a:endParaRPr>
          </a:p>
        </p:txBody>
      </p:sp>
    </p:spTree>
    <p:extLst>
      <p:ext uri="{BB962C8B-B14F-4D97-AF65-F5344CB8AC3E}">
        <p14:creationId xmlns:p14="http://schemas.microsoft.com/office/powerpoint/2010/main" val="31384714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19735" y="1453084"/>
            <a:ext cx="7824216" cy="3952364"/>
          </a:xfrm>
          <a:prstGeom prst="rect">
            <a:avLst/>
          </a:prstGeom>
        </p:spPr>
        <p:txBody>
          <a:bodyPr vert="horz" wrap="square" lIns="0" tIns="88900" rIns="0" bIns="0" rtlCol="0">
            <a:spAutoFit/>
          </a:bodyPr>
          <a:lstStyle/>
          <a:p>
            <a:pPr marL="192405" indent="-180340">
              <a:lnSpc>
                <a:spcPct val="100000"/>
              </a:lnSpc>
              <a:spcBef>
                <a:spcPts val="700"/>
              </a:spcBef>
              <a:buSzPct val="94444"/>
              <a:buFont typeface="Wingdings"/>
              <a:buChar char=""/>
              <a:tabLst>
                <a:tab pos="193040" algn="l"/>
              </a:tabLst>
            </a:pPr>
            <a:r>
              <a:rPr sz="1100" b="1" spc="-10" dirty="0">
                <a:latin typeface="Carlito"/>
                <a:cs typeface="Carlito"/>
              </a:rPr>
              <a:t>PROJE </a:t>
            </a:r>
            <a:r>
              <a:rPr sz="1100" b="1" dirty="0">
                <a:latin typeface="Carlito"/>
                <a:cs typeface="Carlito"/>
              </a:rPr>
              <a:t>MALİYET</a:t>
            </a:r>
            <a:r>
              <a:rPr sz="1100" b="1" spc="-10" dirty="0">
                <a:latin typeface="Carlito"/>
                <a:cs typeface="Carlito"/>
              </a:rPr>
              <a:t> </a:t>
            </a:r>
            <a:r>
              <a:rPr sz="1100" b="1" spc="-15" dirty="0">
                <a:latin typeface="Carlito"/>
                <a:cs typeface="Carlito"/>
              </a:rPr>
              <a:t>YÖNTEMİ</a:t>
            </a:r>
            <a:endParaRPr sz="1100" dirty="0">
              <a:latin typeface="Carlito"/>
              <a:cs typeface="Carlito"/>
            </a:endParaRPr>
          </a:p>
          <a:p>
            <a:pPr marL="649605" lvl="1" indent="-180975">
              <a:lnSpc>
                <a:spcPct val="100000"/>
              </a:lnSpc>
              <a:spcBef>
                <a:spcPts val="605"/>
              </a:spcBef>
              <a:buSzPct val="94444"/>
              <a:buFont typeface="Wingdings"/>
              <a:buChar char=""/>
              <a:tabLst>
                <a:tab pos="650240" algn="l"/>
              </a:tabLst>
            </a:pPr>
            <a:r>
              <a:rPr sz="1100" spc="-10" dirty="0">
                <a:latin typeface="Carlito"/>
                <a:cs typeface="Carlito"/>
              </a:rPr>
              <a:t>Proje</a:t>
            </a:r>
            <a:r>
              <a:rPr sz="1100" spc="-5" dirty="0">
                <a:latin typeface="Carlito"/>
                <a:cs typeface="Carlito"/>
              </a:rPr>
              <a:t> </a:t>
            </a:r>
            <a:r>
              <a:rPr sz="1100" spc="-10" dirty="0">
                <a:latin typeface="Carlito"/>
                <a:cs typeface="Carlito"/>
              </a:rPr>
              <a:t>Maliyeti</a:t>
            </a:r>
            <a:endParaRPr sz="1100" dirty="0">
              <a:latin typeface="Carlito"/>
              <a:cs typeface="Carlito"/>
            </a:endParaRPr>
          </a:p>
          <a:p>
            <a:pPr marL="1106805" lvl="2" indent="-180975">
              <a:lnSpc>
                <a:spcPct val="100000"/>
              </a:lnSpc>
              <a:spcBef>
                <a:spcPts val="600"/>
              </a:spcBef>
              <a:buSzPct val="94444"/>
              <a:buFont typeface="Wingdings"/>
              <a:buChar char=""/>
              <a:tabLst>
                <a:tab pos="1107440" algn="l"/>
              </a:tabLst>
            </a:pPr>
            <a:r>
              <a:rPr sz="1100" spc="-10" dirty="0">
                <a:latin typeface="Carlito"/>
                <a:cs typeface="Carlito"/>
              </a:rPr>
              <a:t>Direkt</a:t>
            </a:r>
            <a:r>
              <a:rPr sz="1100" spc="10" dirty="0">
                <a:latin typeface="Carlito"/>
                <a:cs typeface="Carlito"/>
              </a:rPr>
              <a:t> </a:t>
            </a:r>
            <a:r>
              <a:rPr sz="1100" spc="-10" dirty="0">
                <a:latin typeface="Carlito"/>
                <a:cs typeface="Carlito"/>
              </a:rPr>
              <a:t>Maliyetler</a:t>
            </a:r>
            <a:endParaRPr sz="1100" dirty="0">
              <a:latin typeface="Carlito"/>
              <a:cs typeface="Carlito"/>
            </a:endParaRPr>
          </a:p>
          <a:p>
            <a:pPr marL="1106805" lvl="2" indent="-180975">
              <a:lnSpc>
                <a:spcPct val="100000"/>
              </a:lnSpc>
              <a:spcBef>
                <a:spcPts val="600"/>
              </a:spcBef>
              <a:buSzPct val="94444"/>
              <a:buFont typeface="Wingdings"/>
              <a:buChar char=""/>
              <a:tabLst>
                <a:tab pos="1107440" algn="l"/>
              </a:tabLst>
            </a:pPr>
            <a:r>
              <a:rPr sz="1100" spc="-10" dirty="0">
                <a:latin typeface="Carlito"/>
                <a:cs typeface="Carlito"/>
              </a:rPr>
              <a:t>Dolaylı</a:t>
            </a:r>
            <a:r>
              <a:rPr sz="1100" spc="10" dirty="0">
                <a:latin typeface="Carlito"/>
                <a:cs typeface="Carlito"/>
              </a:rPr>
              <a:t> </a:t>
            </a:r>
            <a:r>
              <a:rPr sz="1100" spc="-10" dirty="0">
                <a:latin typeface="Carlito"/>
                <a:cs typeface="Carlito"/>
              </a:rPr>
              <a:t>Maliyetler</a:t>
            </a:r>
            <a:endParaRPr sz="1100" dirty="0">
              <a:latin typeface="Carlito"/>
              <a:cs typeface="Carlito"/>
            </a:endParaRPr>
          </a:p>
          <a:p>
            <a:pPr marL="1107440" lvl="2" indent="-181610">
              <a:lnSpc>
                <a:spcPct val="100000"/>
              </a:lnSpc>
              <a:spcBef>
                <a:spcPts val="600"/>
              </a:spcBef>
              <a:buSzPct val="94444"/>
              <a:buFont typeface="Wingdings"/>
              <a:buChar char=""/>
              <a:tabLst>
                <a:tab pos="1108075" algn="l"/>
              </a:tabLst>
            </a:pPr>
            <a:r>
              <a:rPr sz="1100" spc="-15" dirty="0">
                <a:latin typeface="Carlito"/>
                <a:cs typeface="Carlito"/>
              </a:rPr>
              <a:t>Fırsat</a:t>
            </a:r>
            <a:r>
              <a:rPr sz="1100" spc="-5" dirty="0">
                <a:latin typeface="Carlito"/>
                <a:cs typeface="Carlito"/>
              </a:rPr>
              <a:t> </a:t>
            </a:r>
            <a:r>
              <a:rPr sz="1100" spc="-10" dirty="0">
                <a:latin typeface="Carlito"/>
                <a:cs typeface="Carlito"/>
              </a:rPr>
              <a:t>Maliyeti</a:t>
            </a:r>
            <a:endParaRPr sz="1100" dirty="0">
              <a:latin typeface="Carlito"/>
              <a:cs typeface="Carlito"/>
            </a:endParaRPr>
          </a:p>
          <a:p>
            <a:pPr marL="1106805" lvl="2" indent="-180975">
              <a:lnSpc>
                <a:spcPct val="100000"/>
              </a:lnSpc>
              <a:spcBef>
                <a:spcPts val="600"/>
              </a:spcBef>
              <a:buSzPct val="94444"/>
              <a:buFont typeface="Wingdings"/>
              <a:buChar char=""/>
              <a:tabLst>
                <a:tab pos="1107440" algn="l"/>
              </a:tabLst>
            </a:pPr>
            <a:r>
              <a:rPr sz="1100" spc="-30" dirty="0">
                <a:latin typeface="Carlito"/>
                <a:cs typeface="Carlito"/>
              </a:rPr>
              <a:t>Toplam</a:t>
            </a:r>
            <a:r>
              <a:rPr sz="1100" spc="-10" dirty="0">
                <a:latin typeface="Carlito"/>
                <a:cs typeface="Carlito"/>
              </a:rPr>
              <a:t> Maliyet</a:t>
            </a:r>
            <a:endParaRPr sz="1100" dirty="0">
              <a:latin typeface="Carlito"/>
              <a:cs typeface="Carlito"/>
            </a:endParaRPr>
          </a:p>
          <a:p>
            <a:pPr marL="649605" lvl="1" indent="-180975">
              <a:lnSpc>
                <a:spcPct val="100000"/>
              </a:lnSpc>
              <a:spcBef>
                <a:spcPts val="600"/>
              </a:spcBef>
              <a:buSzPct val="94444"/>
              <a:buFont typeface="Wingdings"/>
              <a:buChar char=""/>
              <a:tabLst>
                <a:tab pos="650240" algn="l"/>
              </a:tabLst>
            </a:pPr>
            <a:r>
              <a:rPr sz="1100" spc="-10" dirty="0">
                <a:latin typeface="Carlito"/>
                <a:cs typeface="Carlito"/>
              </a:rPr>
              <a:t>Proje Maliyeti </a:t>
            </a:r>
            <a:r>
              <a:rPr sz="1100" spc="-5" dirty="0">
                <a:latin typeface="Carlito"/>
                <a:cs typeface="Carlito"/>
              </a:rPr>
              <a:t>tahmin</a:t>
            </a:r>
            <a:r>
              <a:rPr sz="1100" spc="20" dirty="0">
                <a:latin typeface="Carlito"/>
                <a:cs typeface="Carlito"/>
              </a:rPr>
              <a:t> </a:t>
            </a:r>
            <a:r>
              <a:rPr sz="1100" spc="-5" dirty="0">
                <a:latin typeface="Carlito"/>
                <a:cs typeface="Carlito"/>
              </a:rPr>
              <a:t>Modelleri</a:t>
            </a:r>
            <a:endParaRPr sz="1100" dirty="0">
              <a:latin typeface="Carlito"/>
              <a:cs typeface="Carlito"/>
            </a:endParaRPr>
          </a:p>
          <a:p>
            <a:pPr marL="1106805" lvl="2" indent="-180975">
              <a:lnSpc>
                <a:spcPct val="100000"/>
              </a:lnSpc>
              <a:spcBef>
                <a:spcPts val="600"/>
              </a:spcBef>
              <a:buSzPct val="94444"/>
              <a:buFont typeface="Wingdings"/>
              <a:buChar char=""/>
              <a:tabLst>
                <a:tab pos="1107440" algn="l"/>
              </a:tabLst>
            </a:pPr>
            <a:r>
              <a:rPr sz="1100" spc="-5" dirty="0">
                <a:latin typeface="Carlito"/>
                <a:cs typeface="Carlito"/>
              </a:rPr>
              <a:t>Geleneksel</a:t>
            </a:r>
            <a:r>
              <a:rPr sz="1100" spc="-30" dirty="0">
                <a:latin typeface="Carlito"/>
                <a:cs typeface="Carlito"/>
              </a:rPr>
              <a:t> </a:t>
            </a:r>
            <a:r>
              <a:rPr sz="1100" spc="-5" dirty="0">
                <a:latin typeface="Carlito"/>
                <a:cs typeface="Carlito"/>
              </a:rPr>
              <a:t>Modeller</a:t>
            </a:r>
            <a:endParaRPr sz="1100" dirty="0">
              <a:latin typeface="Carlito"/>
              <a:cs typeface="Carlito"/>
            </a:endParaRPr>
          </a:p>
          <a:p>
            <a:pPr marL="1107440" lvl="2" indent="-181610">
              <a:lnSpc>
                <a:spcPct val="100000"/>
              </a:lnSpc>
              <a:spcBef>
                <a:spcPts val="600"/>
              </a:spcBef>
              <a:buSzPct val="94444"/>
              <a:buFont typeface="Wingdings"/>
              <a:buChar char=""/>
              <a:tabLst>
                <a:tab pos="1108075" algn="l"/>
              </a:tabLst>
            </a:pPr>
            <a:r>
              <a:rPr sz="1100" spc="-20" dirty="0">
                <a:latin typeface="Carlito"/>
                <a:cs typeface="Carlito"/>
              </a:rPr>
              <a:t>Tanımlayıcı</a:t>
            </a:r>
            <a:r>
              <a:rPr sz="1100" spc="-70" dirty="0">
                <a:latin typeface="Carlito"/>
                <a:cs typeface="Carlito"/>
              </a:rPr>
              <a:t> </a:t>
            </a:r>
            <a:r>
              <a:rPr sz="1100" spc="-5" dirty="0">
                <a:latin typeface="Carlito"/>
                <a:cs typeface="Carlito"/>
              </a:rPr>
              <a:t>Modeller</a:t>
            </a:r>
            <a:endParaRPr sz="1100" dirty="0">
              <a:latin typeface="Carlito"/>
              <a:cs typeface="Carlito"/>
            </a:endParaRPr>
          </a:p>
          <a:p>
            <a:pPr marL="1106805" lvl="2" indent="-180975">
              <a:lnSpc>
                <a:spcPct val="100000"/>
              </a:lnSpc>
              <a:spcBef>
                <a:spcPts val="605"/>
              </a:spcBef>
              <a:buSzPct val="94444"/>
              <a:buFont typeface="Wingdings"/>
              <a:buChar char=""/>
              <a:tabLst>
                <a:tab pos="1107440" algn="l"/>
              </a:tabLst>
            </a:pPr>
            <a:r>
              <a:rPr sz="1100" spc="-10" dirty="0">
                <a:latin typeface="Carlito"/>
                <a:cs typeface="Carlito"/>
              </a:rPr>
              <a:t>GerçekçiModeller</a:t>
            </a:r>
            <a:endParaRPr sz="1100" dirty="0">
              <a:latin typeface="Carlito"/>
              <a:cs typeface="Carlito"/>
            </a:endParaRPr>
          </a:p>
          <a:p>
            <a:pPr marL="1106805" lvl="2" indent="-180975">
              <a:lnSpc>
                <a:spcPct val="100000"/>
              </a:lnSpc>
              <a:spcBef>
                <a:spcPts val="600"/>
              </a:spcBef>
              <a:buSzPct val="94444"/>
              <a:buFont typeface="Wingdings"/>
              <a:buChar char=""/>
              <a:tabLst>
                <a:tab pos="1107440" algn="l"/>
              </a:tabLst>
            </a:pPr>
            <a:r>
              <a:rPr sz="1100" spc="-5" dirty="0">
                <a:latin typeface="Carlito"/>
                <a:cs typeface="Carlito"/>
              </a:rPr>
              <a:t>Uzman</a:t>
            </a:r>
            <a:r>
              <a:rPr sz="1100" dirty="0">
                <a:latin typeface="Carlito"/>
                <a:cs typeface="Carlito"/>
              </a:rPr>
              <a:t> </a:t>
            </a:r>
            <a:r>
              <a:rPr sz="1100" spc="-10" dirty="0">
                <a:latin typeface="Carlito"/>
                <a:cs typeface="Carlito"/>
              </a:rPr>
              <a:t>Sistemler</a:t>
            </a:r>
            <a:endParaRPr sz="1100" dirty="0">
              <a:latin typeface="Carlito"/>
              <a:cs typeface="Carlito"/>
            </a:endParaRPr>
          </a:p>
          <a:p>
            <a:pPr marL="650240" lvl="1" indent="-181610">
              <a:lnSpc>
                <a:spcPct val="100000"/>
              </a:lnSpc>
              <a:spcBef>
                <a:spcPts val="600"/>
              </a:spcBef>
              <a:buSzPct val="94444"/>
              <a:buFont typeface="Wingdings"/>
              <a:buChar char=""/>
              <a:tabLst>
                <a:tab pos="650875" algn="l"/>
              </a:tabLst>
            </a:pPr>
            <a:r>
              <a:rPr sz="1100" spc="-5" dirty="0">
                <a:latin typeface="Carlito"/>
                <a:cs typeface="Carlito"/>
              </a:rPr>
              <a:t>Ödünleşim</a:t>
            </a:r>
            <a:r>
              <a:rPr sz="1100" spc="-45" dirty="0">
                <a:latin typeface="Carlito"/>
                <a:cs typeface="Carlito"/>
              </a:rPr>
              <a:t> </a:t>
            </a:r>
            <a:r>
              <a:rPr sz="1100" spc="-5" dirty="0">
                <a:latin typeface="Carlito"/>
                <a:cs typeface="Carlito"/>
              </a:rPr>
              <a:t>Analizi</a:t>
            </a:r>
            <a:endParaRPr sz="1100" dirty="0">
              <a:latin typeface="Carlito"/>
              <a:cs typeface="Carlito"/>
            </a:endParaRPr>
          </a:p>
          <a:p>
            <a:pPr marL="1106805" lvl="2" indent="-180975">
              <a:lnSpc>
                <a:spcPct val="100000"/>
              </a:lnSpc>
              <a:spcBef>
                <a:spcPts val="600"/>
              </a:spcBef>
              <a:buSzPct val="94444"/>
              <a:buFont typeface="Wingdings"/>
              <a:buChar char=""/>
              <a:tabLst>
                <a:tab pos="1107440" algn="l"/>
              </a:tabLst>
            </a:pPr>
            <a:r>
              <a:rPr sz="1100" spc="-10" dirty="0">
                <a:latin typeface="Carlito"/>
                <a:cs typeface="Carlito"/>
              </a:rPr>
              <a:t>Performansı </a:t>
            </a:r>
            <a:r>
              <a:rPr sz="1100" spc="-5" dirty="0">
                <a:latin typeface="Carlito"/>
                <a:cs typeface="Carlito"/>
              </a:rPr>
              <a:t>Sabitlenmiş</a:t>
            </a:r>
            <a:r>
              <a:rPr sz="1100" spc="-35" dirty="0">
                <a:latin typeface="Carlito"/>
                <a:cs typeface="Carlito"/>
              </a:rPr>
              <a:t> </a:t>
            </a:r>
            <a:r>
              <a:rPr sz="1100" spc="-10" dirty="0">
                <a:latin typeface="Carlito"/>
                <a:cs typeface="Carlito"/>
              </a:rPr>
              <a:t>Projeler</a:t>
            </a:r>
            <a:endParaRPr sz="1100" dirty="0">
              <a:latin typeface="Carlito"/>
              <a:cs typeface="Carlito"/>
            </a:endParaRPr>
          </a:p>
          <a:p>
            <a:pPr marL="1106805" lvl="2" indent="-180975">
              <a:lnSpc>
                <a:spcPct val="100000"/>
              </a:lnSpc>
              <a:spcBef>
                <a:spcPts val="600"/>
              </a:spcBef>
              <a:buSzPct val="94444"/>
              <a:buFont typeface="Wingdings"/>
              <a:buChar char=""/>
              <a:tabLst>
                <a:tab pos="1107440" algn="l"/>
              </a:tabLst>
            </a:pPr>
            <a:r>
              <a:rPr sz="1100" spc="-10" dirty="0">
                <a:latin typeface="Carlito"/>
                <a:cs typeface="Carlito"/>
              </a:rPr>
              <a:t>Maliyeti </a:t>
            </a:r>
            <a:r>
              <a:rPr sz="1100" spc="-5" dirty="0">
                <a:latin typeface="Carlito"/>
                <a:cs typeface="Carlito"/>
              </a:rPr>
              <a:t>Sabitlenmiş</a:t>
            </a:r>
            <a:r>
              <a:rPr sz="1100" dirty="0">
                <a:latin typeface="Carlito"/>
                <a:cs typeface="Carlito"/>
              </a:rPr>
              <a:t> </a:t>
            </a:r>
            <a:r>
              <a:rPr sz="1100" spc="-10" dirty="0">
                <a:latin typeface="Carlito"/>
                <a:cs typeface="Carlito"/>
              </a:rPr>
              <a:t>Projeler</a:t>
            </a:r>
            <a:endParaRPr sz="1100" dirty="0">
              <a:latin typeface="Carlito"/>
              <a:cs typeface="Carlito"/>
            </a:endParaRPr>
          </a:p>
          <a:p>
            <a:pPr marL="1106805" lvl="2" indent="-180975">
              <a:lnSpc>
                <a:spcPct val="100000"/>
              </a:lnSpc>
              <a:spcBef>
                <a:spcPts val="600"/>
              </a:spcBef>
              <a:buSzPct val="94444"/>
              <a:buFont typeface="Wingdings"/>
              <a:buChar char=""/>
              <a:tabLst>
                <a:tab pos="1107440" algn="l"/>
              </a:tabLst>
            </a:pPr>
            <a:r>
              <a:rPr sz="1100" spc="-5" dirty="0">
                <a:latin typeface="Carlito"/>
                <a:cs typeface="Carlito"/>
              </a:rPr>
              <a:t>Süresi Sabitlenmiş</a:t>
            </a:r>
            <a:r>
              <a:rPr sz="1100" spc="-45" dirty="0">
                <a:latin typeface="Carlito"/>
                <a:cs typeface="Carlito"/>
              </a:rPr>
              <a:t> </a:t>
            </a:r>
            <a:r>
              <a:rPr sz="1100" spc="-10" dirty="0">
                <a:latin typeface="Carlito"/>
                <a:cs typeface="Carlito"/>
              </a:rPr>
              <a:t>Projeler</a:t>
            </a:r>
            <a:endParaRPr sz="1100" dirty="0">
              <a:latin typeface="Carlito"/>
              <a:cs typeface="Carlito"/>
            </a:endParaRPr>
          </a:p>
          <a:p>
            <a:pPr marL="1107440" lvl="2" indent="-181610">
              <a:lnSpc>
                <a:spcPct val="100000"/>
              </a:lnSpc>
              <a:spcBef>
                <a:spcPts val="600"/>
              </a:spcBef>
              <a:buSzPct val="94444"/>
              <a:buFont typeface="Wingdings"/>
              <a:buChar char=""/>
              <a:tabLst>
                <a:tab pos="1108075" algn="l"/>
              </a:tabLst>
            </a:pPr>
            <a:r>
              <a:rPr sz="1100" spc="-5" dirty="0">
                <a:latin typeface="Carlito"/>
                <a:cs typeface="Carlito"/>
              </a:rPr>
              <a:t>Sabiti </a:t>
            </a:r>
            <a:r>
              <a:rPr sz="1100" spc="-15" dirty="0">
                <a:latin typeface="Carlito"/>
                <a:cs typeface="Carlito"/>
              </a:rPr>
              <a:t>Olmayan</a:t>
            </a:r>
            <a:r>
              <a:rPr sz="1100" spc="-40" dirty="0">
                <a:latin typeface="Carlito"/>
                <a:cs typeface="Carlito"/>
              </a:rPr>
              <a:t> </a:t>
            </a:r>
            <a:r>
              <a:rPr sz="1100" spc="-10" dirty="0">
                <a:latin typeface="Carlito"/>
                <a:cs typeface="Carlito"/>
              </a:rPr>
              <a:t>Projeler</a:t>
            </a:r>
            <a:endParaRPr sz="1100" dirty="0">
              <a:latin typeface="Carlito"/>
              <a:cs typeface="Carlito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3328670" y="246817"/>
            <a:ext cx="2486660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45" dirty="0"/>
              <a:t>TAKDİM</a:t>
            </a:r>
            <a:r>
              <a:rPr sz="2400" spc="-70" dirty="0"/>
              <a:t> </a:t>
            </a:r>
            <a:r>
              <a:rPr sz="2400" spc="-5" dirty="0"/>
              <a:t>PLANI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8243951" y="6420637"/>
            <a:ext cx="356235" cy="1524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045"/>
              </a:lnSpc>
            </a:pPr>
            <a:fld id="{81D60167-4931-47E6-BA6A-407CBD079E47}" type="slidenum">
              <a:rPr sz="1000" spc="-10" dirty="0">
                <a:latin typeface="Carlito"/>
                <a:cs typeface="Carlito"/>
              </a:rPr>
              <a:t>2</a:t>
            </a:fld>
            <a:r>
              <a:rPr sz="1000" spc="-10" dirty="0">
                <a:latin typeface="Carlito"/>
                <a:cs typeface="Carlito"/>
              </a:rPr>
              <a:t>/343</a:t>
            </a:r>
            <a:endParaRPr sz="1000">
              <a:latin typeface="Carlito"/>
              <a:cs typeface="Carlito"/>
            </a:endParaRPr>
          </a:p>
        </p:txBody>
      </p:sp>
    </p:spTree>
    <p:extLst>
      <p:ext uri="{BB962C8B-B14F-4D97-AF65-F5344CB8AC3E}">
        <p14:creationId xmlns:p14="http://schemas.microsoft.com/office/powerpoint/2010/main" val="392121006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401568" y="577723"/>
            <a:ext cx="4457065" cy="32060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spc="-15" dirty="0"/>
              <a:t>PROJE </a:t>
            </a:r>
            <a:r>
              <a:rPr sz="2000" spc="-5" dirty="0"/>
              <a:t>MALİYET</a:t>
            </a:r>
            <a:r>
              <a:rPr sz="2000" spc="-65" dirty="0"/>
              <a:t> </a:t>
            </a:r>
            <a:r>
              <a:rPr sz="2000" spc="-20" dirty="0"/>
              <a:t>YÖNETİMİ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01600">
              <a:lnSpc>
                <a:spcPts val="1045"/>
              </a:lnSpc>
            </a:pPr>
            <a:fld id="{81D60167-4931-47E6-BA6A-407CBD079E47}" type="slidenum">
              <a:rPr spc="-10" dirty="0"/>
              <a:t>20</a:t>
            </a:fld>
            <a:r>
              <a:rPr spc="-10" dirty="0"/>
              <a:t>/343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12089" y="1780782"/>
            <a:ext cx="8836025" cy="2889894"/>
          </a:xfrm>
          <a:prstGeom prst="rect">
            <a:avLst/>
          </a:prstGeom>
        </p:spPr>
        <p:txBody>
          <a:bodyPr vert="horz" wrap="square" lIns="0" tIns="88265" rIns="0" bIns="0" rtlCol="0">
            <a:spAutoFit/>
          </a:bodyPr>
          <a:lstStyle/>
          <a:p>
            <a:pPr marL="367665" algn="just">
              <a:lnSpc>
                <a:spcPct val="100000"/>
              </a:lnSpc>
              <a:spcBef>
                <a:spcPts val="695"/>
              </a:spcBef>
            </a:pPr>
            <a:r>
              <a:rPr b="1" i="1" dirty="0">
                <a:latin typeface="Carlito"/>
                <a:cs typeface="Carlito"/>
              </a:rPr>
              <a:t>Uzman</a:t>
            </a:r>
            <a:r>
              <a:rPr b="1" i="1" spc="-20" dirty="0">
                <a:latin typeface="Carlito"/>
                <a:cs typeface="Carlito"/>
              </a:rPr>
              <a:t> </a:t>
            </a:r>
            <a:r>
              <a:rPr b="1" i="1" spc="-5" dirty="0">
                <a:latin typeface="Carlito"/>
                <a:cs typeface="Carlito"/>
              </a:rPr>
              <a:t>Sistemler</a:t>
            </a:r>
            <a:endParaRPr dirty="0">
              <a:latin typeface="Carlito"/>
              <a:cs typeface="Carlito"/>
            </a:endParaRPr>
          </a:p>
          <a:p>
            <a:pPr marL="355600" marR="5080" indent="-342900" algn="just">
              <a:lnSpc>
                <a:spcPct val="100000"/>
              </a:lnSpc>
              <a:spcBef>
                <a:spcPts val="600"/>
              </a:spcBef>
              <a:buFont typeface="Arial"/>
              <a:buChar char="•"/>
              <a:tabLst>
                <a:tab pos="355600" algn="l"/>
              </a:tabLst>
            </a:pPr>
            <a:r>
              <a:rPr spc="-5" dirty="0">
                <a:latin typeface="Carlito"/>
                <a:cs typeface="Carlito"/>
              </a:rPr>
              <a:t>“</a:t>
            </a:r>
            <a:r>
              <a:rPr b="1" spc="-5" dirty="0">
                <a:latin typeface="Carlito"/>
                <a:cs typeface="Carlito"/>
              </a:rPr>
              <a:t>Gelişmiş </a:t>
            </a:r>
            <a:r>
              <a:rPr b="1" spc="-10" dirty="0">
                <a:latin typeface="Carlito"/>
                <a:cs typeface="Carlito"/>
              </a:rPr>
              <a:t>maliyet </a:t>
            </a:r>
            <a:r>
              <a:rPr b="1" spc="-5" dirty="0">
                <a:latin typeface="Carlito"/>
                <a:cs typeface="Carlito"/>
              </a:rPr>
              <a:t>modelleri</a:t>
            </a:r>
            <a:r>
              <a:rPr spc="-5" dirty="0">
                <a:latin typeface="Carlito"/>
                <a:cs typeface="Carlito"/>
              </a:rPr>
              <a:t>” </a:t>
            </a:r>
            <a:r>
              <a:rPr dirty="0">
                <a:latin typeface="Carlito"/>
                <a:cs typeface="Carlito"/>
              </a:rPr>
              <a:t>adı altında </a:t>
            </a:r>
            <a:r>
              <a:rPr spc="-5" dirty="0">
                <a:latin typeface="Carlito"/>
                <a:cs typeface="Carlito"/>
              </a:rPr>
              <a:t>da </a:t>
            </a:r>
            <a:r>
              <a:rPr dirty="0">
                <a:latin typeface="Carlito"/>
                <a:cs typeface="Carlito"/>
              </a:rPr>
              <a:t>incelenen </a:t>
            </a:r>
            <a:r>
              <a:rPr spc="-5" dirty="0">
                <a:latin typeface="Carlito"/>
                <a:cs typeface="Carlito"/>
              </a:rPr>
              <a:t>bu modeller ile </a:t>
            </a:r>
            <a:r>
              <a:rPr spc="-10" dirty="0">
                <a:latin typeface="Carlito"/>
                <a:cs typeface="Carlito"/>
              </a:rPr>
              <a:t>maliyet  </a:t>
            </a:r>
            <a:r>
              <a:rPr spc="-5" dirty="0">
                <a:latin typeface="Carlito"/>
                <a:cs typeface="Carlito"/>
              </a:rPr>
              <a:t>tahmini yapabilmek </a:t>
            </a:r>
            <a:r>
              <a:rPr dirty="0">
                <a:latin typeface="Carlito"/>
                <a:cs typeface="Carlito"/>
              </a:rPr>
              <a:t>için </a:t>
            </a:r>
            <a:r>
              <a:rPr spc="-10" dirty="0">
                <a:latin typeface="Carlito"/>
                <a:cs typeface="Carlito"/>
              </a:rPr>
              <a:t>veri </a:t>
            </a:r>
            <a:r>
              <a:rPr spc="-5" dirty="0">
                <a:latin typeface="Carlito"/>
                <a:cs typeface="Carlito"/>
              </a:rPr>
              <a:t>tabanı </a:t>
            </a:r>
            <a:r>
              <a:rPr spc="-15" dirty="0">
                <a:latin typeface="Carlito"/>
                <a:cs typeface="Carlito"/>
              </a:rPr>
              <a:t>ve </a:t>
            </a:r>
            <a:r>
              <a:rPr spc="-10" dirty="0">
                <a:latin typeface="Carlito"/>
                <a:cs typeface="Carlito"/>
              </a:rPr>
              <a:t>bilgsayarlardan </a:t>
            </a:r>
            <a:r>
              <a:rPr spc="-20" dirty="0">
                <a:latin typeface="Carlito"/>
                <a:cs typeface="Carlito"/>
              </a:rPr>
              <a:t>yararlanılır. </a:t>
            </a:r>
            <a:r>
              <a:rPr spc="-5" dirty="0">
                <a:latin typeface="Carlito"/>
                <a:cs typeface="Carlito"/>
              </a:rPr>
              <a:t>Maliyet  tahmininde </a:t>
            </a:r>
            <a:r>
              <a:rPr dirty="0">
                <a:latin typeface="Carlito"/>
                <a:cs typeface="Carlito"/>
              </a:rPr>
              <a:t>başarılı </a:t>
            </a:r>
            <a:r>
              <a:rPr spc="-5" dirty="0">
                <a:latin typeface="Carlito"/>
                <a:cs typeface="Carlito"/>
              </a:rPr>
              <a:t>olabilmek </a:t>
            </a:r>
            <a:r>
              <a:rPr dirty="0">
                <a:latin typeface="Carlito"/>
                <a:cs typeface="Carlito"/>
              </a:rPr>
              <a:t>için de </a:t>
            </a:r>
            <a:r>
              <a:rPr spc="-5" dirty="0">
                <a:latin typeface="Carlito"/>
                <a:cs typeface="Carlito"/>
              </a:rPr>
              <a:t>bu sistemlerin mutlaka uzman </a:t>
            </a:r>
            <a:r>
              <a:rPr dirty="0">
                <a:latin typeface="Carlito"/>
                <a:cs typeface="Carlito"/>
              </a:rPr>
              <a:t>kişiler  </a:t>
            </a:r>
            <a:r>
              <a:rPr spc="-10" dirty="0">
                <a:latin typeface="Carlito"/>
                <a:cs typeface="Carlito"/>
              </a:rPr>
              <a:t>tarafından </a:t>
            </a:r>
            <a:r>
              <a:rPr spc="-5" dirty="0">
                <a:latin typeface="Carlito"/>
                <a:cs typeface="Carlito"/>
              </a:rPr>
              <a:t>yönlendirilmesi </a:t>
            </a:r>
            <a:r>
              <a:rPr spc="-35" dirty="0">
                <a:latin typeface="Carlito"/>
                <a:cs typeface="Carlito"/>
              </a:rPr>
              <a:t>gerekir. </a:t>
            </a:r>
            <a:r>
              <a:rPr dirty="0">
                <a:latin typeface="Carlito"/>
                <a:cs typeface="Carlito"/>
              </a:rPr>
              <a:t>Bina </a:t>
            </a:r>
            <a:r>
              <a:rPr spc="-5" dirty="0">
                <a:latin typeface="Carlito"/>
                <a:cs typeface="Carlito"/>
              </a:rPr>
              <a:t>maliyet tahmininde </a:t>
            </a:r>
            <a:r>
              <a:rPr spc="-10" dirty="0">
                <a:latin typeface="Carlito"/>
                <a:cs typeface="Carlito"/>
              </a:rPr>
              <a:t>kullanılan </a:t>
            </a:r>
            <a:r>
              <a:rPr dirty="0">
                <a:latin typeface="Carlito"/>
                <a:cs typeface="Carlito"/>
              </a:rPr>
              <a:t>uzman  </a:t>
            </a:r>
            <a:r>
              <a:rPr spc="-10" dirty="0">
                <a:latin typeface="Carlito"/>
                <a:cs typeface="Carlito"/>
              </a:rPr>
              <a:t>sistemlerin </a:t>
            </a:r>
            <a:r>
              <a:rPr spc="-5" dirty="0">
                <a:latin typeface="Carlito"/>
                <a:cs typeface="Carlito"/>
              </a:rPr>
              <a:t>geliştirilmesinde </a:t>
            </a:r>
            <a:r>
              <a:rPr dirty="0">
                <a:latin typeface="Carlito"/>
                <a:cs typeface="Carlito"/>
              </a:rPr>
              <a:t>üç </a:t>
            </a:r>
            <a:r>
              <a:rPr spc="-5" dirty="0">
                <a:latin typeface="Carlito"/>
                <a:cs typeface="Carlito"/>
              </a:rPr>
              <a:t>yaklaşımdan</a:t>
            </a:r>
            <a:r>
              <a:rPr spc="114" dirty="0">
                <a:latin typeface="Carlito"/>
                <a:cs typeface="Carlito"/>
              </a:rPr>
              <a:t> </a:t>
            </a:r>
            <a:r>
              <a:rPr spc="-10" dirty="0">
                <a:latin typeface="Carlito"/>
                <a:cs typeface="Carlito"/>
              </a:rPr>
              <a:t>yararlanılır:</a:t>
            </a:r>
            <a:endParaRPr dirty="0">
              <a:latin typeface="Carlito"/>
              <a:cs typeface="Carlito"/>
            </a:endParaRPr>
          </a:p>
          <a:p>
            <a:pPr marL="812800" lvl="1" indent="-342900">
              <a:lnSpc>
                <a:spcPct val="100000"/>
              </a:lnSpc>
              <a:spcBef>
                <a:spcPts val="605"/>
              </a:spcBef>
              <a:buFont typeface="Arial"/>
              <a:buChar char="•"/>
              <a:tabLst>
                <a:tab pos="812165" algn="l"/>
                <a:tab pos="812800" algn="l"/>
              </a:tabLst>
            </a:pPr>
            <a:r>
              <a:rPr dirty="0">
                <a:latin typeface="Carlito"/>
                <a:cs typeface="Carlito"/>
              </a:rPr>
              <a:t>Menü</a:t>
            </a:r>
            <a:r>
              <a:rPr spc="-5" dirty="0">
                <a:latin typeface="Carlito"/>
                <a:cs typeface="Carlito"/>
              </a:rPr>
              <a:t> </a:t>
            </a:r>
            <a:r>
              <a:rPr spc="-15" dirty="0">
                <a:latin typeface="Carlito"/>
                <a:cs typeface="Carlito"/>
              </a:rPr>
              <a:t>Yaklaşımı,</a:t>
            </a:r>
            <a:endParaRPr dirty="0">
              <a:latin typeface="Carlito"/>
              <a:cs typeface="Carlito"/>
            </a:endParaRPr>
          </a:p>
          <a:p>
            <a:pPr marL="812800" lvl="1" indent="-342900">
              <a:lnSpc>
                <a:spcPct val="100000"/>
              </a:lnSpc>
              <a:spcBef>
                <a:spcPts val="600"/>
              </a:spcBef>
              <a:buFont typeface="Arial"/>
              <a:buChar char="•"/>
              <a:tabLst>
                <a:tab pos="812165" algn="l"/>
                <a:tab pos="812800" algn="l"/>
              </a:tabLst>
            </a:pPr>
            <a:r>
              <a:rPr spc="-5" dirty="0">
                <a:latin typeface="Carlito"/>
                <a:cs typeface="Carlito"/>
              </a:rPr>
              <a:t>Denkleştirme </a:t>
            </a:r>
            <a:r>
              <a:rPr spc="-20" dirty="0">
                <a:latin typeface="Carlito"/>
                <a:cs typeface="Carlito"/>
              </a:rPr>
              <a:t>Yaklaşımı</a:t>
            </a:r>
            <a:r>
              <a:rPr spc="70" dirty="0">
                <a:latin typeface="Carlito"/>
                <a:cs typeface="Carlito"/>
              </a:rPr>
              <a:t> </a:t>
            </a:r>
            <a:r>
              <a:rPr spc="-30" dirty="0">
                <a:latin typeface="Carlito"/>
                <a:cs typeface="Carlito"/>
              </a:rPr>
              <a:t>ve</a:t>
            </a:r>
            <a:endParaRPr dirty="0">
              <a:latin typeface="Carlito"/>
              <a:cs typeface="Carlito"/>
            </a:endParaRPr>
          </a:p>
          <a:p>
            <a:pPr marL="812800" lvl="1" indent="-342900">
              <a:lnSpc>
                <a:spcPct val="100000"/>
              </a:lnSpc>
              <a:spcBef>
                <a:spcPts val="600"/>
              </a:spcBef>
              <a:buFont typeface="Arial"/>
              <a:buChar char="•"/>
              <a:tabLst>
                <a:tab pos="812165" algn="l"/>
                <a:tab pos="812800" algn="l"/>
              </a:tabLst>
            </a:pPr>
            <a:r>
              <a:rPr dirty="0">
                <a:latin typeface="Carlito"/>
                <a:cs typeface="Carlito"/>
              </a:rPr>
              <a:t>Bütünleşik Modelleme</a:t>
            </a:r>
            <a:r>
              <a:rPr spc="15" dirty="0">
                <a:latin typeface="Carlito"/>
                <a:cs typeface="Carlito"/>
              </a:rPr>
              <a:t> </a:t>
            </a:r>
            <a:r>
              <a:rPr spc="-15" dirty="0">
                <a:latin typeface="Carlito"/>
                <a:cs typeface="Carlito"/>
              </a:rPr>
              <a:t>Yaklaşımı.</a:t>
            </a:r>
            <a:endParaRPr dirty="0">
              <a:latin typeface="Carlito"/>
              <a:cs typeface="Carlito"/>
            </a:endParaRPr>
          </a:p>
        </p:txBody>
      </p:sp>
    </p:spTree>
    <p:extLst>
      <p:ext uri="{BB962C8B-B14F-4D97-AF65-F5344CB8AC3E}">
        <p14:creationId xmlns:p14="http://schemas.microsoft.com/office/powerpoint/2010/main" val="18273024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465450" y="577723"/>
            <a:ext cx="4457065" cy="32060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spc="-15" dirty="0"/>
              <a:t>PROJE </a:t>
            </a:r>
            <a:r>
              <a:rPr sz="2000" spc="-5" dirty="0"/>
              <a:t>MALİYET</a:t>
            </a:r>
            <a:r>
              <a:rPr sz="2000" spc="-65" dirty="0"/>
              <a:t> </a:t>
            </a:r>
            <a:r>
              <a:rPr sz="2000" spc="-20" dirty="0"/>
              <a:t>YÖNETİMİ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01600">
              <a:lnSpc>
                <a:spcPts val="1045"/>
              </a:lnSpc>
            </a:pPr>
            <a:fld id="{81D60167-4931-47E6-BA6A-407CBD079E47}" type="slidenum">
              <a:rPr spc="-10" dirty="0"/>
              <a:t>21</a:t>
            </a:fld>
            <a:r>
              <a:rPr spc="-10" dirty="0"/>
              <a:t>/343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66369" y="1369302"/>
            <a:ext cx="8836025" cy="4013278"/>
          </a:xfrm>
          <a:prstGeom prst="rect">
            <a:avLst/>
          </a:prstGeom>
        </p:spPr>
        <p:txBody>
          <a:bodyPr vert="horz" wrap="square" lIns="0" tIns="88265" rIns="0" bIns="0" rtlCol="0">
            <a:spAutoFit/>
          </a:bodyPr>
          <a:lstStyle/>
          <a:p>
            <a:pPr marL="367665" algn="just">
              <a:lnSpc>
                <a:spcPct val="100000"/>
              </a:lnSpc>
              <a:spcBef>
                <a:spcPts val="695"/>
              </a:spcBef>
            </a:pPr>
            <a:r>
              <a:rPr sz="1600" b="1" dirty="0">
                <a:latin typeface="Carlito"/>
                <a:cs typeface="Carlito"/>
              </a:rPr>
              <a:t>Ödünleşim</a:t>
            </a:r>
            <a:r>
              <a:rPr sz="1600" b="1" spc="-45" dirty="0">
                <a:latin typeface="Carlito"/>
                <a:cs typeface="Carlito"/>
              </a:rPr>
              <a:t> </a:t>
            </a:r>
            <a:r>
              <a:rPr sz="1600" b="1" spc="-5" dirty="0">
                <a:latin typeface="Carlito"/>
                <a:cs typeface="Carlito"/>
              </a:rPr>
              <a:t>Analizi</a:t>
            </a:r>
            <a:endParaRPr sz="1600" dirty="0">
              <a:latin typeface="Carlito"/>
              <a:cs typeface="Carlito"/>
            </a:endParaRPr>
          </a:p>
          <a:p>
            <a:pPr marL="355600" marR="6350" indent="-342900" algn="just">
              <a:lnSpc>
                <a:spcPct val="100000"/>
              </a:lnSpc>
              <a:spcBef>
                <a:spcPts val="600"/>
              </a:spcBef>
              <a:buFont typeface="Arial"/>
              <a:buChar char="•"/>
              <a:tabLst>
                <a:tab pos="355600" algn="l"/>
              </a:tabLst>
            </a:pPr>
            <a:r>
              <a:rPr sz="1600" dirty="0">
                <a:latin typeface="Carlito"/>
                <a:cs typeface="Carlito"/>
              </a:rPr>
              <a:t>İyi </a:t>
            </a:r>
            <a:r>
              <a:rPr sz="1600" spc="-5" dirty="0">
                <a:latin typeface="Carlito"/>
                <a:cs typeface="Carlito"/>
              </a:rPr>
              <a:t>bir </a:t>
            </a:r>
            <a:r>
              <a:rPr sz="1600" spc="-10" dirty="0">
                <a:latin typeface="Carlito"/>
                <a:cs typeface="Carlito"/>
              </a:rPr>
              <a:t>proje </a:t>
            </a:r>
            <a:r>
              <a:rPr sz="1600" spc="-5" dirty="0">
                <a:latin typeface="Carlito"/>
                <a:cs typeface="Carlito"/>
              </a:rPr>
              <a:t>yöneticisi </a:t>
            </a:r>
            <a:r>
              <a:rPr sz="1600" spc="-10" dirty="0">
                <a:latin typeface="Carlito"/>
                <a:cs typeface="Carlito"/>
              </a:rPr>
              <a:t>kaynaklarını </a:t>
            </a:r>
            <a:r>
              <a:rPr sz="1600" b="1" spc="-10" dirty="0">
                <a:latin typeface="Carlito"/>
                <a:cs typeface="Carlito"/>
              </a:rPr>
              <a:t>zaman</a:t>
            </a:r>
            <a:r>
              <a:rPr sz="1600" spc="-10" dirty="0">
                <a:latin typeface="Carlito"/>
                <a:cs typeface="Carlito"/>
              </a:rPr>
              <a:t>, </a:t>
            </a:r>
            <a:r>
              <a:rPr sz="1600" b="1" spc="-10" dirty="0">
                <a:latin typeface="Carlito"/>
                <a:cs typeface="Carlito"/>
              </a:rPr>
              <a:t>maliyet </a:t>
            </a:r>
            <a:r>
              <a:rPr sz="1600" spc="-15" dirty="0">
                <a:latin typeface="Carlito"/>
                <a:cs typeface="Carlito"/>
              </a:rPr>
              <a:t>ve </a:t>
            </a:r>
            <a:r>
              <a:rPr sz="1600" b="1" spc="-5" dirty="0">
                <a:latin typeface="Carlito"/>
                <a:cs typeface="Carlito"/>
              </a:rPr>
              <a:t>performans </a:t>
            </a:r>
            <a:r>
              <a:rPr sz="1600" spc="-5" dirty="0">
                <a:latin typeface="Carlito"/>
                <a:cs typeface="Carlito"/>
              </a:rPr>
              <a:t>gibi </a:t>
            </a:r>
            <a:r>
              <a:rPr sz="1600" dirty="0">
                <a:latin typeface="Carlito"/>
                <a:cs typeface="Carlito"/>
              </a:rPr>
              <a:t>sabitler  altında en iyi </a:t>
            </a:r>
            <a:r>
              <a:rPr sz="1600" spc="-5" dirty="0">
                <a:latin typeface="Carlito"/>
                <a:cs typeface="Carlito"/>
              </a:rPr>
              <a:t>şekilde </a:t>
            </a:r>
            <a:r>
              <a:rPr sz="1600" spc="-15" dirty="0">
                <a:latin typeface="Carlito"/>
                <a:cs typeface="Carlito"/>
              </a:rPr>
              <a:t>koordine </a:t>
            </a:r>
            <a:r>
              <a:rPr sz="1600" spc="-5" dirty="0">
                <a:latin typeface="Carlito"/>
                <a:cs typeface="Carlito"/>
              </a:rPr>
              <a:t>etmelidir [12]. </a:t>
            </a:r>
            <a:r>
              <a:rPr sz="1600" spc="-10" dirty="0">
                <a:latin typeface="Carlito"/>
                <a:cs typeface="Carlito"/>
              </a:rPr>
              <a:t>Bu </a:t>
            </a:r>
            <a:r>
              <a:rPr sz="1600" spc="-5" dirty="0">
                <a:latin typeface="Carlito"/>
                <a:cs typeface="Carlito"/>
              </a:rPr>
              <a:t>yaklaşım </a:t>
            </a:r>
            <a:r>
              <a:rPr sz="1600" spc="-10" dirty="0">
                <a:latin typeface="Carlito"/>
                <a:cs typeface="Carlito"/>
              </a:rPr>
              <a:t>projenin </a:t>
            </a:r>
            <a:r>
              <a:rPr sz="1600" spc="-5" dirty="0">
                <a:latin typeface="Carlito"/>
                <a:cs typeface="Carlito"/>
              </a:rPr>
              <a:t>başından  sonuna kadar çeşitli </a:t>
            </a:r>
            <a:r>
              <a:rPr sz="1600" spc="-10" dirty="0">
                <a:latin typeface="Carlito"/>
                <a:cs typeface="Carlito"/>
              </a:rPr>
              <a:t>şekillerde</a:t>
            </a:r>
            <a:r>
              <a:rPr sz="1600" spc="50" dirty="0">
                <a:latin typeface="Carlito"/>
                <a:cs typeface="Carlito"/>
              </a:rPr>
              <a:t> </a:t>
            </a:r>
            <a:r>
              <a:rPr sz="1600" spc="-20" dirty="0">
                <a:latin typeface="Carlito"/>
                <a:cs typeface="Carlito"/>
              </a:rPr>
              <a:t>sürdürülmelidir.</a:t>
            </a:r>
            <a:endParaRPr sz="1600" dirty="0">
              <a:latin typeface="Carlito"/>
              <a:cs typeface="Carlito"/>
            </a:endParaRPr>
          </a:p>
          <a:p>
            <a:pPr marL="355600" marR="5715" indent="-342900" algn="just">
              <a:lnSpc>
                <a:spcPct val="100000"/>
              </a:lnSpc>
              <a:spcBef>
                <a:spcPts val="605"/>
              </a:spcBef>
              <a:buFont typeface="Arial"/>
              <a:buChar char="•"/>
              <a:tabLst>
                <a:tab pos="355600" algn="l"/>
              </a:tabLst>
            </a:pPr>
            <a:r>
              <a:rPr sz="1600" spc="-5" dirty="0">
                <a:latin typeface="Carlito"/>
                <a:cs typeface="Carlito"/>
              </a:rPr>
              <a:t>Her </a:t>
            </a:r>
            <a:r>
              <a:rPr sz="1600" spc="-10" dirty="0">
                <a:latin typeface="Carlito"/>
                <a:cs typeface="Carlito"/>
              </a:rPr>
              <a:t>proje </a:t>
            </a:r>
            <a:r>
              <a:rPr sz="1600" spc="-5" dirty="0">
                <a:latin typeface="Carlito"/>
                <a:cs typeface="Carlito"/>
              </a:rPr>
              <a:t>planlanma </a:t>
            </a:r>
            <a:r>
              <a:rPr sz="1600" dirty="0">
                <a:latin typeface="Carlito"/>
                <a:cs typeface="Carlito"/>
              </a:rPr>
              <a:t>aşamasında </a:t>
            </a:r>
            <a:r>
              <a:rPr sz="1600" spc="-5" dirty="0">
                <a:latin typeface="Carlito"/>
                <a:cs typeface="Carlito"/>
              </a:rPr>
              <a:t>eldeki bilgi </a:t>
            </a:r>
            <a:r>
              <a:rPr sz="1600" spc="-15" dirty="0">
                <a:latin typeface="Carlito"/>
                <a:cs typeface="Carlito"/>
              </a:rPr>
              <a:t>ve </a:t>
            </a:r>
            <a:r>
              <a:rPr sz="1600" spc="-5" dirty="0">
                <a:latin typeface="Carlito"/>
                <a:cs typeface="Carlito"/>
              </a:rPr>
              <a:t>verileri kullanarak en </a:t>
            </a:r>
            <a:r>
              <a:rPr sz="1600" dirty="0">
                <a:latin typeface="Carlito"/>
                <a:cs typeface="Carlito"/>
              </a:rPr>
              <a:t>ince  </a:t>
            </a:r>
            <a:r>
              <a:rPr sz="1600" spc="-5" dirty="0">
                <a:latin typeface="Carlito"/>
                <a:cs typeface="Carlito"/>
              </a:rPr>
              <a:t>ayrıntısına </a:t>
            </a:r>
            <a:r>
              <a:rPr sz="1600" spc="-10" dirty="0">
                <a:latin typeface="Carlito"/>
                <a:cs typeface="Carlito"/>
              </a:rPr>
              <a:t>kadar öngörülmeye </a:t>
            </a:r>
            <a:r>
              <a:rPr sz="1600" spc="-15" dirty="0">
                <a:latin typeface="Carlito"/>
                <a:cs typeface="Carlito"/>
              </a:rPr>
              <a:t>ve </a:t>
            </a:r>
            <a:r>
              <a:rPr sz="1600" spc="-10" dirty="0">
                <a:latin typeface="Carlito"/>
                <a:cs typeface="Carlito"/>
              </a:rPr>
              <a:t>hesaplanmaya </a:t>
            </a:r>
            <a:r>
              <a:rPr sz="1600" spc="-25" dirty="0">
                <a:latin typeface="Carlito"/>
                <a:cs typeface="Carlito"/>
              </a:rPr>
              <a:t>çalışılır. Fakat </a:t>
            </a:r>
            <a:r>
              <a:rPr sz="1600" spc="-5" dirty="0">
                <a:latin typeface="Carlito"/>
                <a:cs typeface="Carlito"/>
              </a:rPr>
              <a:t>hiçbir </a:t>
            </a:r>
            <a:r>
              <a:rPr sz="1600" spc="-10" dirty="0">
                <a:latin typeface="Carlito"/>
                <a:cs typeface="Carlito"/>
              </a:rPr>
              <a:t>proje yapım  </a:t>
            </a:r>
            <a:r>
              <a:rPr sz="1600" dirty="0">
                <a:latin typeface="Carlito"/>
                <a:cs typeface="Carlito"/>
              </a:rPr>
              <a:t>aşamasında </a:t>
            </a:r>
            <a:r>
              <a:rPr sz="1600" spc="-5" dirty="0">
                <a:latin typeface="Carlito"/>
                <a:cs typeface="Carlito"/>
              </a:rPr>
              <a:t>tamamen plana </a:t>
            </a:r>
            <a:r>
              <a:rPr sz="1600" spc="-10" dirty="0">
                <a:latin typeface="Carlito"/>
                <a:cs typeface="Carlito"/>
              </a:rPr>
              <a:t>uygun </a:t>
            </a:r>
            <a:r>
              <a:rPr sz="1600" spc="-5" dirty="0">
                <a:latin typeface="Carlito"/>
                <a:cs typeface="Carlito"/>
              </a:rPr>
              <a:t>şekilde gerçekleşemez. </a:t>
            </a:r>
            <a:r>
              <a:rPr sz="1600" spc="-20" dirty="0">
                <a:latin typeface="Carlito"/>
                <a:cs typeface="Carlito"/>
              </a:rPr>
              <a:t>Ortaya </a:t>
            </a:r>
            <a:r>
              <a:rPr sz="1600" spc="-10" dirty="0">
                <a:latin typeface="Carlito"/>
                <a:cs typeface="Carlito"/>
              </a:rPr>
              <a:t>çıkan </a:t>
            </a:r>
            <a:r>
              <a:rPr sz="1600" spc="-25" dirty="0">
                <a:latin typeface="Carlito"/>
                <a:cs typeface="Carlito"/>
              </a:rPr>
              <a:t>zorluklar,  </a:t>
            </a:r>
            <a:r>
              <a:rPr sz="1600" spc="-10" dirty="0">
                <a:latin typeface="Carlito"/>
                <a:cs typeface="Carlito"/>
              </a:rPr>
              <a:t>problemler </a:t>
            </a:r>
            <a:r>
              <a:rPr sz="1600" spc="-15" dirty="0">
                <a:latin typeface="Carlito"/>
                <a:cs typeface="Carlito"/>
              </a:rPr>
              <a:t>ve </a:t>
            </a:r>
            <a:r>
              <a:rPr sz="1600" spc="-5" dirty="0">
                <a:latin typeface="Carlito"/>
                <a:cs typeface="Carlito"/>
              </a:rPr>
              <a:t>önceki </a:t>
            </a:r>
            <a:r>
              <a:rPr sz="1600" spc="-10" dirty="0">
                <a:latin typeface="Carlito"/>
                <a:cs typeface="Carlito"/>
              </a:rPr>
              <a:t>tahminlere uymayan </a:t>
            </a:r>
            <a:r>
              <a:rPr sz="1600" spc="-5" dirty="0">
                <a:latin typeface="Carlito"/>
                <a:cs typeface="Carlito"/>
              </a:rPr>
              <a:t>değişimler </a:t>
            </a:r>
            <a:r>
              <a:rPr sz="1600" spc="-15" dirty="0">
                <a:latin typeface="Carlito"/>
                <a:cs typeface="Carlito"/>
              </a:rPr>
              <a:t>proje </a:t>
            </a:r>
            <a:r>
              <a:rPr sz="1600" spc="-5" dirty="0">
                <a:latin typeface="Carlito"/>
                <a:cs typeface="Carlito"/>
              </a:rPr>
              <a:t>yöneticilerini </a:t>
            </a:r>
            <a:r>
              <a:rPr sz="1600" spc="-15" dirty="0">
                <a:latin typeface="Carlito"/>
                <a:cs typeface="Carlito"/>
              </a:rPr>
              <a:t>proje  </a:t>
            </a:r>
            <a:r>
              <a:rPr sz="1600" spc="-5" dirty="0">
                <a:latin typeface="Carlito"/>
                <a:cs typeface="Carlito"/>
              </a:rPr>
              <a:t>süresince zaman, </a:t>
            </a:r>
            <a:r>
              <a:rPr sz="1600" spc="-10" dirty="0">
                <a:latin typeface="Carlito"/>
                <a:cs typeface="Carlito"/>
              </a:rPr>
              <a:t>maliyet </a:t>
            </a:r>
            <a:r>
              <a:rPr sz="1600" spc="-15" dirty="0">
                <a:latin typeface="Carlito"/>
                <a:cs typeface="Carlito"/>
              </a:rPr>
              <a:t>ve </a:t>
            </a:r>
            <a:r>
              <a:rPr sz="1600" spc="-10" dirty="0">
                <a:latin typeface="Carlito"/>
                <a:cs typeface="Carlito"/>
              </a:rPr>
              <a:t>performans </a:t>
            </a:r>
            <a:r>
              <a:rPr sz="1600" spc="-15" dirty="0">
                <a:latin typeface="Carlito"/>
                <a:cs typeface="Carlito"/>
              </a:rPr>
              <a:t>konularında </a:t>
            </a:r>
            <a:r>
              <a:rPr sz="1600" spc="-10" dirty="0">
                <a:latin typeface="Carlito"/>
                <a:cs typeface="Carlito"/>
              </a:rPr>
              <a:t>birçok </a:t>
            </a:r>
            <a:r>
              <a:rPr sz="1600" spc="-20" dirty="0">
                <a:latin typeface="Carlito"/>
                <a:cs typeface="Carlito"/>
              </a:rPr>
              <a:t>hayati </a:t>
            </a:r>
            <a:r>
              <a:rPr sz="1600" spc="-15" dirty="0">
                <a:latin typeface="Carlito"/>
                <a:cs typeface="Carlito"/>
              </a:rPr>
              <a:t>karar </a:t>
            </a:r>
            <a:r>
              <a:rPr sz="1600" dirty="0">
                <a:latin typeface="Carlito"/>
                <a:cs typeface="Carlito"/>
              </a:rPr>
              <a:t>almak  </a:t>
            </a:r>
            <a:r>
              <a:rPr sz="1600" spc="-5" dirty="0">
                <a:latin typeface="Carlito"/>
                <a:cs typeface="Carlito"/>
              </a:rPr>
              <a:t>durumda</a:t>
            </a:r>
            <a:r>
              <a:rPr sz="1600" spc="-25" dirty="0">
                <a:latin typeface="Carlito"/>
                <a:cs typeface="Carlito"/>
              </a:rPr>
              <a:t> </a:t>
            </a:r>
            <a:r>
              <a:rPr sz="1600" spc="-35" dirty="0">
                <a:latin typeface="Carlito"/>
                <a:cs typeface="Carlito"/>
              </a:rPr>
              <a:t>bırakır.</a:t>
            </a:r>
            <a:endParaRPr sz="1600" dirty="0">
              <a:latin typeface="Carlito"/>
              <a:cs typeface="Carlito"/>
            </a:endParaRPr>
          </a:p>
          <a:p>
            <a:pPr marL="355600" marR="5080" indent="-342900" algn="just">
              <a:lnSpc>
                <a:spcPct val="100000"/>
              </a:lnSpc>
              <a:spcBef>
                <a:spcPts val="605"/>
              </a:spcBef>
              <a:buFont typeface="Arial"/>
              <a:buChar char="•"/>
              <a:tabLst>
                <a:tab pos="355600" algn="l"/>
              </a:tabLst>
            </a:pPr>
            <a:r>
              <a:rPr sz="1600" spc="-10" dirty="0">
                <a:latin typeface="Carlito"/>
                <a:cs typeface="Carlito"/>
              </a:rPr>
              <a:t>Proje </a:t>
            </a:r>
            <a:r>
              <a:rPr sz="1600" spc="-5" dirty="0">
                <a:latin typeface="Carlito"/>
                <a:cs typeface="Carlito"/>
              </a:rPr>
              <a:t>süresince zaman, maliyet </a:t>
            </a:r>
            <a:r>
              <a:rPr sz="1600" spc="-15" dirty="0">
                <a:latin typeface="Carlito"/>
                <a:cs typeface="Carlito"/>
              </a:rPr>
              <a:t>ve </a:t>
            </a:r>
            <a:r>
              <a:rPr sz="1600" spc="-10" dirty="0">
                <a:latin typeface="Carlito"/>
                <a:cs typeface="Carlito"/>
              </a:rPr>
              <a:t>performans konularının </a:t>
            </a:r>
            <a:r>
              <a:rPr sz="1600" spc="-5" dirty="0">
                <a:latin typeface="Carlito"/>
                <a:cs typeface="Carlito"/>
              </a:rPr>
              <a:t>herhangi birinde  gerçekleşen </a:t>
            </a:r>
            <a:r>
              <a:rPr sz="1600" spc="-20" dirty="0">
                <a:latin typeface="Carlito"/>
                <a:cs typeface="Carlito"/>
              </a:rPr>
              <a:t>değişimler, </a:t>
            </a:r>
            <a:r>
              <a:rPr sz="1600" spc="-5" dirty="0">
                <a:latin typeface="Carlito"/>
                <a:cs typeface="Carlito"/>
              </a:rPr>
              <a:t>istisnai </a:t>
            </a:r>
            <a:r>
              <a:rPr sz="1600" dirty="0">
                <a:latin typeface="Carlito"/>
                <a:cs typeface="Carlito"/>
              </a:rPr>
              <a:t>durumlar </a:t>
            </a:r>
            <a:r>
              <a:rPr sz="1600" spc="-5" dirty="0">
                <a:latin typeface="Carlito"/>
                <a:cs typeface="Carlito"/>
              </a:rPr>
              <a:t>hariç, diğerlerini </a:t>
            </a:r>
            <a:r>
              <a:rPr sz="1600" dirty="0">
                <a:latin typeface="Carlito"/>
                <a:cs typeface="Carlito"/>
              </a:rPr>
              <a:t>de </a:t>
            </a:r>
            <a:r>
              <a:rPr sz="1600" spc="-5" dirty="0">
                <a:latin typeface="Carlito"/>
                <a:cs typeface="Carlito"/>
              </a:rPr>
              <a:t>doğrudan </a:t>
            </a:r>
            <a:r>
              <a:rPr sz="1600" spc="-30" dirty="0">
                <a:latin typeface="Carlito"/>
                <a:cs typeface="Carlito"/>
              </a:rPr>
              <a:t>etkiler. </a:t>
            </a:r>
            <a:r>
              <a:rPr sz="1600" dirty="0">
                <a:latin typeface="Carlito"/>
                <a:cs typeface="Carlito"/>
              </a:rPr>
              <a:t>Bu  </a:t>
            </a:r>
            <a:r>
              <a:rPr sz="1600" spc="-10" dirty="0">
                <a:latin typeface="Carlito"/>
                <a:cs typeface="Carlito"/>
              </a:rPr>
              <a:t>yüzden proje </a:t>
            </a:r>
            <a:r>
              <a:rPr sz="1600" spc="-5" dirty="0">
                <a:latin typeface="Carlito"/>
                <a:cs typeface="Carlito"/>
              </a:rPr>
              <a:t>yöneticileri, </a:t>
            </a:r>
            <a:r>
              <a:rPr sz="1600" spc="-10" dirty="0">
                <a:latin typeface="Carlito"/>
                <a:cs typeface="Carlito"/>
              </a:rPr>
              <a:t>projenin </a:t>
            </a:r>
            <a:r>
              <a:rPr sz="1600" spc="-5" dirty="0">
                <a:latin typeface="Carlito"/>
                <a:cs typeface="Carlito"/>
              </a:rPr>
              <a:t>başından sonuna </a:t>
            </a:r>
            <a:r>
              <a:rPr sz="1600" spc="-10" dirty="0">
                <a:latin typeface="Carlito"/>
                <a:cs typeface="Carlito"/>
              </a:rPr>
              <a:t>kadar </a:t>
            </a:r>
            <a:r>
              <a:rPr sz="1600" spc="-5" dirty="0">
                <a:latin typeface="Carlito"/>
                <a:cs typeface="Carlito"/>
              </a:rPr>
              <a:t>sürekli </a:t>
            </a:r>
            <a:r>
              <a:rPr sz="1600" spc="-10" dirty="0">
                <a:latin typeface="Carlito"/>
                <a:cs typeface="Carlito"/>
              </a:rPr>
              <a:t>devam </a:t>
            </a:r>
            <a:r>
              <a:rPr sz="1600" dirty="0">
                <a:latin typeface="Carlito"/>
                <a:cs typeface="Carlito"/>
              </a:rPr>
              <a:t>eden  </a:t>
            </a:r>
            <a:r>
              <a:rPr sz="1600" spc="-5" dirty="0">
                <a:latin typeface="Carlito"/>
                <a:cs typeface="Carlito"/>
              </a:rPr>
              <a:t>ödünleşim </a:t>
            </a:r>
            <a:r>
              <a:rPr sz="1600" dirty="0">
                <a:latin typeface="Carlito"/>
                <a:cs typeface="Carlito"/>
              </a:rPr>
              <a:t>analizleri </a:t>
            </a:r>
            <a:r>
              <a:rPr sz="1600" spc="-5" dirty="0">
                <a:latin typeface="Carlito"/>
                <a:cs typeface="Carlito"/>
              </a:rPr>
              <a:t>yapmak </a:t>
            </a:r>
            <a:r>
              <a:rPr sz="1600" spc="-10" dirty="0">
                <a:latin typeface="Carlito"/>
                <a:cs typeface="Carlito"/>
              </a:rPr>
              <a:t>zorunda </a:t>
            </a:r>
            <a:r>
              <a:rPr sz="1600" spc="-30" dirty="0">
                <a:latin typeface="Carlito"/>
                <a:cs typeface="Carlito"/>
              </a:rPr>
              <a:t>kalırlar. </a:t>
            </a:r>
            <a:r>
              <a:rPr sz="1600" spc="-10" dirty="0">
                <a:latin typeface="Carlito"/>
                <a:cs typeface="Carlito"/>
              </a:rPr>
              <a:t>Kararlar verilirken </a:t>
            </a:r>
            <a:r>
              <a:rPr sz="1600" spc="-5" dirty="0">
                <a:latin typeface="Carlito"/>
                <a:cs typeface="Carlito"/>
              </a:rPr>
              <a:t>bahsi </a:t>
            </a:r>
            <a:r>
              <a:rPr sz="1600" dirty="0">
                <a:latin typeface="Carlito"/>
                <a:cs typeface="Carlito"/>
              </a:rPr>
              <a:t>geçen  analizler </a:t>
            </a:r>
            <a:r>
              <a:rPr sz="1600" spc="-10" dirty="0">
                <a:latin typeface="Carlito"/>
                <a:cs typeface="Carlito"/>
              </a:rPr>
              <a:t>bazen tecrübeye </a:t>
            </a:r>
            <a:r>
              <a:rPr sz="1600" spc="-15" dirty="0">
                <a:latin typeface="Carlito"/>
                <a:cs typeface="Carlito"/>
              </a:rPr>
              <a:t>dayalı </a:t>
            </a:r>
            <a:r>
              <a:rPr sz="1600" spc="-10" dirty="0">
                <a:latin typeface="Carlito"/>
                <a:cs typeface="Carlito"/>
              </a:rPr>
              <a:t>olarak </a:t>
            </a:r>
            <a:r>
              <a:rPr sz="1600" spc="-5" dirty="0">
                <a:latin typeface="Carlito"/>
                <a:cs typeface="Carlito"/>
              </a:rPr>
              <a:t>saniyeler </a:t>
            </a:r>
            <a:r>
              <a:rPr sz="1600" dirty="0">
                <a:latin typeface="Carlito"/>
                <a:cs typeface="Carlito"/>
              </a:rPr>
              <a:t>içinde </a:t>
            </a:r>
            <a:r>
              <a:rPr sz="1600" spc="-5" dirty="0">
                <a:latin typeface="Carlito"/>
                <a:cs typeface="Carlito"/>
              </a:rPr>
              <a:t>yapılsa </a:t>
            </a:r>
            <a:r>
              <a:rPr sz="1600" dirty="0">
                <a:latin typeface="Carlito"/>
                <a:cs typeface="Carlito"/>
              </a:rPr>
              <a:t>dahi </a:t>
            </a:r>
            <a:r>
              <a:rPr sz="1600" spc="-5" dirty="0">
                <a:latin typeface="Carlito"/>
                <a:cs typeface="Carlito"/>
              </a:rPr>
              <a:t>kritik  </a:t>
            </a:r>
            <a:r>
              <a:rPr sz="1600" spc="-15" dirty="0">
                <a:latin typeface="Carlito"/>
                <a:cs typeface="Carlito"/>
              </a:rPr>
              <a:t>konularda </a:t>
            </a:r>
            <a:r>
              <a:rPr sz="1600" spc="-5" dirty="0">
                <a:latin typeface="Carlito"/>
                <a:cs typeface="Carlito"/>
              </a:rPr>
              <a:t>genellikle </a:t>
            </a:r>
            <a:r>
              <a:rPr sz="1600" spc="-10" dirty="0">
                <a:latin typeface="Carlito"/>
                <a:cs typeface="Carlito"/>
              </a:rPr>
              <a:t>görsel </a:t>
            </a:r>
            <a:r>
              <a:rPr sz="1600" spc="-5" dirty="0">
                <a:latin typeface="Carlito"/>
                <a:cs typeface="Carlito"/>
              </a:rPr>
              <a:t>bir </a:t>
            </a:r>
            <a:r>
              <a:rPr sz="1600" spc="-10" dirty="0">
                <a:latin typeface="Carlito"/>
                <a:cs typeface="Carlito"/>
              </a:rPr>
              <a:t>grafik </a:t>
            </a:r>
            <a:r>
              <a:rPr sz="1600" spc="-20" dirty="0">
                <a:latin typeface="Carlito"/>
                <a:cs typeface="Carlito"/>
              </a:rPr>
              <a:t>ya </a:t>
            </a:r>
            <a:r>
              <a:rPr sz="1600" dirty="0">
                <a:latin typeface="Carlito"/>
                <a:cs typeface="Carlito"/>
              </a:rPr>
              <a:t>da </a:t>
            </a:r>
            <a:r>
              <a:rPr sz="1600" spc="-10" dirty="0">
                <a:latin typeface="Carlito"/>
                <a:cs typeface="Carlito"/>
              </a:rPr>
              <a:t>rapor </a:t>
            </a:r>
            <a:r>
              <a:rPr sz="1600" spc="-5" dirty="0">
                <a:latin typeface="Carlito"/>
                <a:cs typeface="Carlito"/>
              </a:rPr>
              <a:t>şeklinde </a:t>
            </a:r>
            <a:r>
              <a:rPr sz="1600" dirty="0">
                <a:latin typeface="Carlito"/>
                <a:cs typeface="Carlito"/>
              </a:rPr>
              <a:t>sunulur </a:t>
            </a:r>
            <a:r>
              <a:rPr sz="1600" spc="-15" dirty="0">
                <a:latin typeface="Carlito"/>
                <a:cs typeface="Carlito"/>
              </a:rPr>
              <a:t>ve</a:t>
            </a:r>
            <a:r>
              <a:rPr sz="1600" spc="120" dirty="0">
                <a:latin typeface="Carlito"/>
                <a:cs typeface="Carlito"/>
              </a:rPr>
              <a:t> </a:t>
            </a:r>
            <a:r>
              <a:rPr sz="1600" spc="-20" dirty="0">
                <a:latin typeface="Carlito"/>
                <a:cs typeface="Carlito"/>
              </a:rPr>
              <a:t>incelenirler.</a:t>
            </a:r>
            <a:endParaRPr sz="1600" dirty="0">
              <a:latin typeface="Carlito"/>
              <a:cs typeface="Carlito"/>
            </a:endParaRPr>
          </a:p>
        </p:txBody>
      </p:sp>
    </p:spTree>
    <p:extLst>
      <p:ext uri="{BB962C8B-B14F-4D97-AF65-F5344CB8AC3E}">
        <p14:creationId xmlns:p14="http://schemas.microsoft.com/office/powerpoint/2010/main" val="393341443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259710" y="612013"/>
            <a:ext cx="4457065" cy="32060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spc="-15" dirty="0"/>
              <a:t>PROJE </a:t>
            </a:r>
            <a:r>
              <a:rPr sz="2000" spc="-5" dirty="0"/>
              <a:t>MALİYET</a:t>
            </a:r>
            <a:r>
              <a:rPr sz="2000" spc="-65" dirty="0"/>
              <a:t> </a:t>
            </a:r>
            <a:r>
              <a:rPr sz="2000" spc="-20" dirty="0"/>
              <a:t>YÖNETİMİ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01600">
              <a:lnSpc>
                <a:spcPts val="1045"/>
              </a:lnSpc>
            </a:pPr>
            <a:fld id="{81D60167-4931-47E6-BA6A-407CBD079E47}" type="slidenum">
              <a:rPr spc="-10" dirty="0"/>
              <a:t>22</a:t>
            </a:fld>
            <a:r>
              <a:rPr spc="-10" dirty="0"/>
              <a:t>/343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54939" y="1517892"/>
            <a:ext cx="8836025" cy="3844001"/>
          </a:xfrm>
          <a:prstGeom prst="rect">
            <a:avLst/>
          </a:prstGeom>
        </p:spPr>
        <p:txBody>
          <a:bodyPr vert="horz" wrap="square" lIns="0" tIns="88265" rIns="0" bIns="0" rtlCol="0">
            <a:spAutoFit/>
          </a:bodyPr>
          <a:lstStyle/>
          <a:p>
            <a:pPr marL="367665" algn="just">
              <a:lnSpc>
                <a:spcPct val="100000"/>
              </a:lnSpc>
              <a:spcBef>
                <a:spcPts val="695"/>
              </a:spcBef>
            </a:pPr>
            <a:r>
              <a:rPr sz="1600" b="1" dirty="0">
                <a:latin typeface="Carlito"/>
                <a:cs typeface="Carlito"/>
              </a:rPr>
              <a:t>Ödünleşim</a:t>
            </a:r>
            <a:r>
              <a:rPr sz="1600" b="1" spc="-45" dirty="0">
                <a:latin typeface="Carlito"/>
                <a:cs typeface="Carlito"/>
              </a:rPr>
              <a:t> </a:t>
            </a:r>
            <a:r>
              <a:rPr sz="1600" b="1" spc="-5" dirty="0">
                <a:latin typeface="Carlito"/>
                <a:cs typeface="Carlito"/>
              </a:rPr>
              <a:t>Analizi</a:t>
            </a:r>
            <a:endParaRPr sz="1600" dirty="0">
              <a:latin typeface="Carlito"/>
              <a:cs typeface="Carlito"/>
            </a:endParaRPr>
          </a:p>
          <a:p>
            <a:pPr marL="467995" algn="just">
              <a:lnSpc>
                <a:spcPct val="100000"/>
              </a:lnSpc>
              <a:spcBef>
                <a:spcPts val="600"/>
              </a:spcBef>
            </a:pPr>
            <a:r>
              <a:rPr sz="1600" b="1" spc="-30" dirty="0">
                <a:latin typeface="Carlito"/>
                <a:cs typeface="Carlito"/>
              </a:rPr>
              <a:t>Yetersiz</a:t>
            </a:r>
            <a:r>
              <a:rPr sz="1600" b="1" spc="-15" dirty="0">
                <a:latin typeface="Carlito"/>
                <a:cs typeface="Carlito"/>
              </a:rPr>
              <a:t> </a:t>
            </a:r>
            <a:r>
              <a:rPr sz="1600" b="1" spc="-5" dirty="0">
                <a:latin typeface="Carlito"/>
                <a:cs typeface="Carlito"/>
              </a:rPr>
              <a:t>Planlama:</a:t>
            </a:r>
            <a:endParaRPr sz="1600" dirty="0">
              <a:latin typeface="Carlito"/>
              <a:cs typeface="Carlito"/>
            </a:endParaRPr>
          </a:p>
          <a:p>
            <a:pPr marL="355600" marR="5715" indent="-342900" algn="just">
              <a:lnSpc>
                <a:spcPct val="100000"/>
              </a:lnSpc>
              <a:spcBef>
                <a:spcPts val="605"/>
              </a:spcBef>
              <a:buFont typeface="Arial"/>
              <a:buChar char="•"/>
              <a:tabLst>
                <a:tab pos="355600" algn="l"/>
              </a:tabLst>
            </a:pPr>
            <a:r>
              <a:rPr sz="1600" spc="-10" dirty="0">
                <a:latin typeface="Carlito"/>
                <a:cs typeface="Carlito"/>
              </a:rPr>
              <a:t>Projeler </a:t>
            </a:r>
            <a:r>
              <a:rPr sz="1600" spc="-5" dirty="0">
                <a:latin typeface="Carlito"/>
                <a:cs typeface="Carlito"/>
              </a:rPr>
              <a:t>her </a:t>
            </a:r>
            <a:r>
              <a:rPr sz="1600" spc="-10" dirty="0">
                <a:latin typeface="Carlito"/>
                <a:cs typeface="Carlito"/>
              </a:rPr>
              <a:t>zaman uygun </a:t>
            </a:r>
            <a:r>
              <a:rPr sz="1600" spc="-25" dirty="0">
                <a:latin typeface="Carlito"/>
                <a:cs typeface="Carlito"/>
              </a:rPr>
              <a:t>ve </a:t>
            </a:r>
            <a:r>
              <a:rPr sz="1600" spc="-10" dirty="0">
                <a:latin typeface="Carlito"/>
                <a:cs typeface="Carlito"/>
              </a:rPr>
              <a:t>yeterli </a:t>
            </a:r>
            <a:r>
              <a:rPr sz="1600" spc="-15" dirty="0">
                <a:latin typeface="Carlito"/>
                <a:cs typeface="Carlito"/>
              </a:rPr>
              <a:t>detayda </a:t>
            </a:r>
            <a:r>
              <a:rPr sz="1600" spc="-5" dirty="0">
                <a:latin typeface="Carlito"/>
                <a:cs typeface="Carlito"/>
              </a:rPr>
              <a:t>planlanmamış </a:t>
            </a:r>
            <a:r>
              <a:rPr sz="1600" spc="-25" dirty="0">
                <a:latin typeface="Carlito"/>
                <a:cs typeface="Carlito"/>
              </a:rPr>
              <a:t>olabilir, </a:t>
            </a:r>
            <a:r>
              <a:rPr sz="1600" spc="-15" dirty="0">
                <a:latin typeface="Carlito"/>
                <a:cs typeface="Carlito"/>
              </a:rPr>
              <a:t>hatta </a:t>
            </a:r>
            <a:r>
              <a:rPr sz="1600" spc="-5" dirty="0">
                <a:latin typeface="Carlito"/>
                <a:cs typeface="Carlito"/>
              </a:rPr>
              <a:t>bazı  durumlarda </a:t>
            </a:r>
            <a:r>
              <a:rPr sz="1600" spc="-15" dirty="0">
                <a:latin typeface="Carlito"/>
                <a:cs typeface="Carlito"/>
              </a:rPr>
              <a:t>proje </a:t>
            </a:r>
            <a:r>
              <a:rPr sz="1600" spc="-5" dirty="0">
                <a:latin typeface="Carlito"/>
                <a:cs typeface="Carlito"/>
              </a:rPr>
              <a:t>başında yapılan aktivite başına harcanacak adam </a:t>
            </a:r>
            <a:r>
              <a:rPr sz="1600" dirty="0">
                <a:latin typeface="Carlito"/>
                <a:cs typeface="Carlito"/>
              </a:rPr>
              <a:t>x </a:t>
            </a:r>
            <a:r>
              <a:rPr sz="1600" spc="-10" dirty="0">
                <a:latin typeface="Carlito"/>
                <a:cs typeface="Carlito"/>
              </a:rPr>
              <a:t>saat  </a:t>
            </a:r>
            <a:r>
              <a:rPr sz="1600" spc="-5" dirty="0">
                <a:latin typeface="Carlito"/>
                <a:cs typeface="Carlito"/>
              </a:rPr>
              <a:t>kabulleri, </a:t>
            </a:r>
            <a:r>
              <a:rPr sz="1600" dirty="0">
                <a:latin typeface="Carlito"/>
                <a:cs typeface="Carlito"/>
              </a:rPr>
              <a:t>makine </a:t>
            </a:r>
            <a:r>
              <a:rPr sz="1600" spc="-5" dirty="0">
                <a:latin typeface="Carlito"/>
                <a:cs typeface="Carlito"/>
              </a:rPr>
              <a:t>kapasiteleri </a:t>
            </a:r>
            <a:r>
              <a:rPr sz="1600" spc="-15" dirty="0">
                <a:latin typeface="Carlito"/>
                <a:cs typeface="Carlito"/>
              </a:rPr>
              <a:t>ve hatta </a:t>
            </a:r>
            <a:r>
              <a:rPr sz="1600" spc="-5" dirty="0">
                <a:latin typeface="Carlito"/>
                <a:cs typeface="Carlito"/>
              </a:rPr>
              <a:t>yapılacak </a:t>
            </a:r>
            <a:r>
              <a:rPr sz="1600" dirty="0">
                <a:latin typeface="Carlito"/>
                <a:cs typeface="Carlito"/>
              </a:rPr>
              <a:t>işlerin </a:t>
            </a:r>
            <a:r>
              <a:rPr sz="1600" spc="-5" dirty="0">
                <a:latin typeface="Carlito"/>
                <a:cs typeface="Carlito"/>
              </a:rPr>
              <a:t>sıralaması </a:t>
            </a:r>
            <a:r>
              <a:rPr sz="1600" spc="-15" dirty="0">
                <a:latin typeface="Carlito"/>
                <a:cs typeface="Carlito"/>
              </a:rPr>
              <a:t>ve </a:t>
            </a:r>
            <a:r>
              <a:rPr sz="1600" spc="-5" dirty="0">
                <a:latin typeface="Carlito"/>
                <a:cs typeface="Carlito"/>
              </a:rPr>
              <a:t>bağlantıları  yanlış yapılmış</a:t>
            </a:r>
            <a:r>
              <a:rPr sz="1600" spc="20" dirty="0">
                <a:latin typeface="Carlito"/>
                <a:cs typeface="Carlito"/>
              </a:rPr>
              <a:t> </a:t>
            </a:r>
            <a:r>
              <a:rPr sz="1600" spc="-25" dirty="0">
                <a:latin typeface="Carlito"/>
                <a:cs typeface="Carlito"/>
              </a:rPr>
              <a:t>olabilir.</a:t>
            </a:r>
            <a:endParaRPr sz="1600" dirty="0">
              <a:latin typeface="Carlito"/>
              <a:cs typeface="Carlito"/>
            </a:endParaRPr>
          </a:p>
          <a:p>
            <a:pPr marL="454659" algn="just">
              <a:lnSpc>
                <a:spcPct val="100000"/>
              </a:lnSpc>
              <a:spcBef>
                <a:spcPts val="600"/>
              </a:spcBef>
            </a:pPr>
            <a:r>
              <a:rPr sz="1600" b="1" spc="-10" dirty="0">
                <a:latin typeface="Carlito"/>
                <a:cs typeface="Carlito"/>
              </a:rPr>
              <a:t>Kapsam</a:t>
            </a:r>
            <a:r>
              <a:rPr sz="1600" b="1" spc="-15" dirty="0">
                <a:latin typeface="Carlito"/>
                <a:cs typeface="Carlito"/>
              </a:rPr>
              <a:t> </a:t>
            </a:r>
            <a:r>
              <a:rPr sz="1600" b="1" spc="-5" dirty="0">
                <a:latin typeface="Carlito"/>
                <a:cs typeface="Carlito"/>
              </a:rPr>
              <a:t>Değişimi:</a:t>
            </a:r>
            <a:endParaRPr sz="1600" dirty="0">
              <a:latin typeface="Carlito"/>
              <a:cs typeface="Carlito"/>
            </a:endParaRPr>
          </a:p>
          <a:p>
            <a:pPr marL="355600" marR="5080" indent="-342900" algn="just">
              <a:lnSpc>
                <a:spcPct val="100000"/>
              </a:lnSpc>
              <a:spcBef>
                <a:spcPts val="600"/>
              </a:spcBef>
              <a:buFont typeface="Arial"/>
              <a:buChar char="•"/>
              <a:tabLst>
                <a:tab pos="355600" algn="l"/>
              </a:tabLst>
            </a:pPr>
            <a:r>
              <a:rPr sz="1600" spc="-10" dirty="0">
                <a:latin typeface="Carlito"/>
                <a:cs typeface="Carlito"/>
              </a:rPr>
              <a:t>Projedeki </a:t>
            </a:r>
            <a:r>
              <a:rPr sz="1600" spc="-5" dirty="0">
                <a:latin typeface="Carlito"/>
                <a:cs typeface="Carlito"/>
              </a:rPr>
              <a:t>kapsamın değişişimi, </a:t>
            </a:r>
            <a:r>
              <a:rPr sz="1600" spc="-10" dirty="0">
                <a:latin typeface="Carlito"/>
                <a:cs typeface="Carlito"/>
              </a:rPr>
              <a:t>toplam </a:t>
            </a:r>
            <a:r>
              <a:rPr sz="1600" spc="-5" dirty="0">
                <a:latin typeface="Carlito"/>
                <a:cs typeface="Carlito"/>
              </a:rPr>
              <a:t>maliyetin </a:t>
            </a:r>
            <a:r>
              <a:rPr sz="1600" spc="-15" dirty="0">
                <a:latin typeface="Carlito"/>
                <a:cs typeface="Carlito"/>
              </a:rPr>
              <a:t>ve </a:t>
            </a:r>
            <a:r>
              <a:rPr sz="1600" dirty="0">
                <a:latin typeface="Carlito"/>
                <a:cs typeface="Carlito"/>
              </a:rPr>
              <a:t>iş </a:t>
            </a:r>
            <a:r>
              <a:rPr sz="1600" spc="-10" dirty="0">
                <a:latin typeface="Carlito"/>
                <a:cs typeface="Carlito"/>
              </a:rPr>
              <a:t>programının </a:t>
            </a:r>
            <a:r>
              <a:rPr sz="1600" spc="-5" dirty="0">
                <a:latin typeface="Carlito"/>
                <a:cs typeface="Carlito"/>
              </a:rPr>
              <a:t>değişimine </a:t>
            </a:r>
            <a:r>
              <a:rPr sz="1600" spc="-10" dirty="0">
                <a:latin typeface="Carlito"/>
                <a:cs typeface="Carlito"/>
              </a:rPr>
              <a:t>yol  </a:t>
            </a:r>
            <a:r>
              <a:rPr sz="1600" spc="-45" dirty="0">
                <a:latin typeface="Carlito"/>
                <a:cs typeface="Carlito"/>
              </a:rPr>
              <a:t>açar. </a:t>
            </a:r>
            <a:r>
              <a:rPr sz="1600" spc="-10" dirty="0">
                <a:latin typeface="Carlito"/>
                <a:cs typeface="Carlito"/>
              </a:rPr>
              <a:t>Kapsam </a:t>
            </a:r>
            <a:r>
              <a:rPr sz="1600" dirty="0">
                <a:latin typeface="Carlito"/>
                <a:cs typeface="Carlito"/>
              </a:rPr>
              <a:t>artışına giden </a:t>
            </a:r>
            <a:r>
              <a:rPr sz="1600" spc="-10" dirty="0">
                <a:latin typeface="Carlito"/>
                <a:cs typeface="Carlito"/>
              </a:rPr>
              <a:t>projelerde </a:t>
            </a:r>
            <a:r>
              <a:rPr sz="1600" dirty="0">
                <a:latin typeface="Carlito"/>
                <a:cs typeface="Carlito"/>
              </a:rPr>
              <a:t>bu </a:t>
            </a:r>
            <a:r>
              <a:rPr sz="1600" spc="-20" dirty="0">
                <a:latin typeface="Carlito"/>
                <a:cs typeface="Carlito"/>
              </a:rPr>
              <a:t>karara </a:t>
            </a:r>
            <a:r>
              <a:rPr sz="1600" spc="-10" dirty="0">
                <a:latin typeface="Carlito"/>
                <a:cs typeface="Carlito"/>
              </a:rPr>
              <a:t>paralel olarak yeterli </a:t>
            </a:r>
            <a:r>
              <a:rPr sz="1600" spc="-5" dirty="0">
                <a:latin typeface="Carlito"/>
                <a:cs typeface="Carlito"/>
              </a:rPr>
              <a:t>zaman </a:t>
            </a:r>
            <a:r>
              <a:rPr sz="1600" spc="-30" dirty="0">
                <a:latin typeface="Carlito"/>
                <a:cs typeface="Carlito"/>
              </a:rPr>
              <a:t>ve  </a:t>
            </a:r>
            <a:r>
              <a:rPr sz="1600" spc="-15" dirty="0">
                <a:latin typeface="Carlito"/>
                <a:cs typeface="Carlito"/>
              </a:rPr>
              <a:t>kaynak </a:t>
            </a:r>
            <a:r>
              <a:rPr sz="1600" spc="-5" dirty="0">
                <a:latin typeface="Carlito"/>
                <a:cs typeface="Carlito"/>
              </a:rPr>
              <a:t>artırımına </a:t>
            </a:r>
            <a:r>
              <a:rPr sz="1600" dirty="0">
                <a:latin typeface="Carlito"/>
                <a:cs typeface="Carlito"/>
              </a:rPr>
              <a:t>da </a:t>
            </a:r>
            <a:r>
              <a:rPr sz="1600" spc="-5" dirty="0">
                <a:latin typeface="Carlito"/>
                <a:cs typeface="Carlito"/>
              </a:rPr>
              <a:t>gidilmesi</a:t>
            </a:r>
            <a:r>
              <a:rPr sz="1600" spc="40" dirty="0">
                <a:latin typeface="Carlito"/>
                <a:cs typeface="Carlito"/>
              </a:rPr>
              <a:t> </a:t>
            </a:r>
            <a:r>
              <a:rPr sz="1600" spc="-25" dirty="0">
                <a:latin typeface="Carlito"/>
                <a:cs typeface="Carlito"/>
              </a:rPr>
              <a:t>gereklidir.</a:t>
            </a:r>
            <a:endParaRPr sz="1600" dirty="0">
              <a:latin typeface="Carlito"/>
              <a:cs typeface="Carlito"/>
            </a:endParaRPr>
          </a:p>
          <a:p>
            <a:pPr marL="469900" algn="just">
              <a:lnSpc>
                <a:spcPct val="100000"/>
              </a:lnSpc>
              <a:spcBef>
                <a:spcPts val="605"/>
              </a:spcBef>
            </a:pPr>
            <a:r>
              <a:rPr sz="1600" b="1" spc="-30" dirty="0">
                <a:latin typeface="Carlito"/>
                <a:cs typeface="Carlito"/>
              </a:rPr>
              <a:t>Yetersiz</a:t>
            </a:r>
            <a:r>
              <a:rPr sz="1600" b="1" spc="-15" dirty="0">
                <a:latin typeface="Carlito"/>
                <a:cs typeface="Carlito"/>
              </a:rPr>
              <a:t> </a:t>
            </a:r>
            <a:r>
              <a:rPr sz="1600" b="1" spc="-10" dirty="0">
                <a:latin typeface="Carlito"/>
                <a:cs typeface="Carlito"/>
              </a:rPr>
              <a:t>Performans:</a:t>
            </a:r>
            <a:endParaRPr sz="1600" dirty="0">
              <a:latin typeface="Carlito"/>
              <a:cs typeface="Carlito"/>
            </a:endParaRPr>
          </a:p>
          <a:p>
            <a:pPr marL="355600" marR="5080" indent="-342900" algn="just">
              <a:lnSpc>
                <a:spcPct val="100000"/>
              </a:lnSpc>
              <a:spcBef>
                <a:spcPts val="600"/>
              </a:spcBef>
              <a:buFont typeface="Arial"/>
              <a:buChar char="•"/>
              <a:tabLst>
                <a:tab pos="355600" algn="l"/>
              </a:tabLst>
            </a:pPr>
            <a:r>
              <a:rPr sz="1600" spc="-10" dirty="0">
                <a:latin typeface="Carlito"/>
                <a:cs typeface="Carlito"/>
              </a:rPr>
              <a:t>Projede </a:t>
            </a:r>
            <a:r>
              <a:rPr sz="1600" spc="-5" dirty="0">
                <a:latin typeface="Carlito"/>
                <a:cs typeface="Carlito"/>
              </a:rPr>
              <a:t>gerçekleşen </a:t>
            </a:r>
            <a:r>
              <a:rPr sz="1600" spc="-10" dirty="0">
                <a:latin typeface="Carlito"/>
                <a:cs typeface="Carlito"/>
              </a:rPr>
              <a:t>performans </a:t>
            </a:r>
            <a:r>
              <a:rPr sz="1600" spc="-5" dirty="0">
                <a:latin typeface="Carlito"/>
                <a:cs typeface="Carlito"/>
              </a:rPr>
              <a:t>planlananın </a:t>
            </a:r>
            <a:r>
              <a:rPr sz="1600" dirty="0">
                <a:latin typeface="Carlito"/>
                <a:cs typeface="Carlito"/>
              </a:rPr>
              <a:t>altında </a:t>
            </a:r>
            <a:r>
              <a:rPr sz="1600" spc="-25" dirty="0">
                <a:latin typeface="Carlito"/>
                <a:cs typeface="Carlito"/>
              </a:rPr>
              <a:t>kalabilir, </a:t>
            </a:r>
            <a:r>
              <a:rPr sz="1600" dirty="0">
                <a:latin typeface="Carlito"/>
                <a:cs typeface="Carlito"/>
              </a:rPr>
              <a:t>bu durumda </a:t>
            </a:r>
            <a:r>
              <a:rPr sz="1600" spc="-15" dirty="0">
                <a:latin typeface="Carlito"/>
                <a:cs typeface="Carlito"/>
              </a:rPr>
              <a:t>proje  </a:t>
            </a:r>
            <a:r>
              <a:rPr sz="1600" spc="-5" dirty="0">
                <a:latin typeface="Carlito"/>
                <a:cs typeface="Carlito"/>
              </a:rPr>
              <a:t>yöneticisinin sorunun </a:t>
            </a:r>
            <a:r>
              <a:rPr sz="1600" spc="-10" dirty="0">
                <a:latin typeface="Carlito"/>
                <a:cs typeface="Carlito"/>
              </a:rPr>
              <a:t>kaynağını </a:t>
            </a:r>
            <a:r>
              <a:rPr sz="1600" spc="-5" dirty="0">
                <a:latin typeface="Carlito"/>
                <a:cs typeface="Carlito"/>
              </a:rPr>
              <a:t>belirleyip </a:t>
            </a:r>
            <a:r>
              <a:rPr sz="1600" dirty="0">
                <a:latin typeface="Carlito"/>
                <a:cs typeface="Carlito"/>
              </a:rPr>
              <a:t>acil </a:t>
            </a:r>
            <a:r>
              <a:rPr sz="1600" spc="-5" dirty="0">
                <a:latin typeface="Carlito"/>
                <a:cs typeface="Carlito"/>
              </a:rPr>
              <a:t>şekilde önlem </a:t>
            </a:r>
            <a:r>
              <a:rPr sz="1600" dirty="0">
                <a:latin typeface="Carlito"/>
                <a:cs typeface="Carlito"/>
              </a:rPr>
              <a:t>alması  </a:t>
            </a:r>
            <a:r>
              <a:rPr sz="1600" spc="-20" dirty="0">
                <a:latin typeface="Carlito"/>
                <a:cs typeface="Carlito"/>
              </a:rPr>
              <a:t>gerekmektedir. </a:t>
            </a:r>
            <a:r>
              <a:rPr sz="1600" spc="-10" dirty="0">
                <a:latin typeface="Carlito"/>
                <a:cs typeface="Carlito"/>
              </a:rPr>
              <a:t>Birçok </a:t>
            </a:r>
            <a:r>
              <a:rPr sz="1600" spc="-5" dirty="0">
                <a:latin typeface="Carlito"/>
                <a:cs typeface="Carlito"/>
              </a:rPr>
              <a:t>durumda </a:t>
            </a:r>
            <a:r>
              <a:rPr sz="1600" spc="-15" dirty="0">
                <a:latin typeface="Carlito"/>
                <a:cs typeface="Carlito"/>
              </a:rPr>
              <a:t>proje </a:t>
            </a:r>
            <a:r>
              <a:rPr sz="1600" spc="-5" dirty="0">
                <a:latin typeface="Carlito"/>
                <a:cs typeface="Carlito"/>
              </a:rPr>
              <a:t>yöneticisinin </a:t>
            </a:r>
            <a:r>
              <a:rPr sz="1600" spc="-10" dirty="0">
                <a:latin typeface="Carlito"/>
                <a:cs typeface="Carlito"/>
              </a:rPr>
              <a:t>kendisi </a:t>
            </a:r>
            <a:r>
              <a:rPr sz="1600" dirty="0">
                <a:latin typeface="Carlito"/>
                <a:cs typeface="Carlito"/>
              </a:rPr>
              <a:t>de </a:t>
            </a:r>
            <a:r>
              <a:rPr sz="1600" spc="-5" dirty="0">
                <a:latin typeface="Carlito"/>
                <a:cs typeface="Carlito"/>
              </a:rPr>
              <a:t>sorunun </a:t>
            </a:r>
            <a:r>
              <a:rPr sz="1600" spc="-15" dirty="0">
                <a:latin typeface="Carlito"/>
                <a:cs typeface="Carlito"/>
              </a:rPr>
              <a:t>kaynağı  </a:t>
            </a:r>
            <a:r>
              <a:rPr sz="1600" spc="-30" dirty="0">
                <a:latin typeface="Carlito"/>
                <a:cs typeface="Carlito"/>
              </a:rPr>
              <a:t>olabilir.</a:t>
            </a:r>
            <a:endParaRPr sz="1600" dirty="0">
              <a:latin typeface="Carlito"/>
              <a:cs typeface="Carlito"/>
            </a:endParaRPr>
          </a:p>
        </p:txBody>
      </p:sp>
    </p:spTree>
    <p:extLst>
      <p:ext uri="{BB962C8B-B14F-4D97-AF65-F5344CB8AC3E}">
        <p14:creationId xmlns:p14="http://schemas.microsoft.com/office/powerpoint/2010/main" val="121459612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499740" y="499629"/>
            <a:ext cx="4457065" cy="32060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spc="-15" dirty="0"/>
              <a:t>PROJE </a:t>
            </a:r>
            <a:r>
              <a:rPr sz="2000" spc="-5" dirty="0"/>
              <a:t>MALİYET</a:t>
            </a:r>
            <a:r>
              <a:rPr sz="2000" spc="-65" dirty="0"/>
              <a:t> </a:t>
            </a:r>
            <a:r>
              <a:rPr sz="2000" spc="-20" dirty="0"/>
              <a:t>YÖNETİMİ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01600">
              <a:lnSpc>
                <a:spcPts val="1045"/>
              </a:lnSpc>
            </a:pPr>
            <a:fld id="{81D60167-4931-47E6-BA6A-407CBD079E47}" type="slidenum">
              <a:rPr spc="-10" dirty="0"/>
              <a:t>23</a:t>
            </a:fld>
            <a:r>
              <a:rPr spc="-10" dirty="0"/>
              <a:t>/343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00659" y="1415022"/>
            <a:ext cx="8836025" cy="4090222"/>
          </a:xfrm>
          <a:prstGeom prst="rect">
            <a:avLst/>
          </a:prstGeom>
        </p:spPr>
        <p:txBody>
          <a:bodyPr vert="horz" wrap="square" lIns="0" tIns="88265" rIns="0" bIns="0" rtlCol="0">
            <a:spAutoFit/>
          </a:bodyPr>
          <a:lstStyle/>
          <a:p>
            <a:pPr marL="367665" algn="just">
              <a:lnSpc>
                <a:spcPct val="100000"/>
              </a:lnSpc>
              <a:spcBef>
                <a:spcPts val="695"/>
              </a:spcBef>
            </a:pPr>
            <a:r>
              <a:rPr sz="1600" b="1" dirty="0">
                <a:latin typeface="Carlito"/>
                <a:cs typeface="Carlito"/>
              </a:rPr>
              <a:t>Ödünleşim</a:t>
            </a:r>
            <a:r>
              <a:rPr sz="1600" b="1" spc="-45" dirty="0">
                <a:latin typeface="Carlito"/>
                <a:cs typeface="Carlito"/>
              </a:rPr>
              <a:t> </a:t>
            </a:r>
            <a:r>
              <a:rPr sz="1600" b="1" spc="-5" dirty="0">
                <a:latin typeface="Carlito"/>
                <a:cs typeface="Carlito"/>
              </a:rPr>
              <a:t>Analizi</a:t>
            </a:r>
            <a:endParaRPr sz="1600" dirty="0">
              <a:latin typeface="Carlito"/>
              <a:cs typeface="Carlito"/>
            </a:endParaRPr>
          </a:p>
          <a:p>
            <a:pPr marL="361315" algn="just">
              <a:lnSpc>
                <a:spcPct val="100000"/>
              </a:lnSpc>
              <a:spcBef>
                <a:spcPts val="600"/>
              </a:spcBef>
            </a:pPr>
            <a:r>
              <a:rPr sz="1600" b="1" dirty="0">
                <a:latin typeface="Carlito"/>
                <a:cs typeface="Carlito"/>
              </a:rPr>
              <a:t>Aşırı</a:t>
            </a:r>
            <a:r>
              <a:rPr sz="1600" b="1" spc="-15" dirty="0">
                <a:latin typeface="Carlito"/>
                <a:cs typeface="Carlito"/>
              </a:rPr>
              <a:t> </a:t>
            </a:r>
            <a:r>
              <a:rPr sz="1600" b="1" spc="-10" dirty="0">
                <a:latin typeface="Carlito"/>
                <a:cs typeface="Carlito"/>
              </a:rPr>
              <a:t>Performans:</a:t>
            </a:r>
            <a:endParaRPr sz="1600" dirty="0">
              <a:latin typeface="Carlito"/>
              <a:cs typeface="Carlito"/>
            </a:endParaRPr>
          </a:p>
          <a:p>
            <a:pPr marL="355600" marR="5080" indent="-342900" algn="just">
              <a:lnSpc>
                <a:spcPct val="100000"/>
              </a:lnSpc>
              <a:spcBef>
                <a:spcPts val="605"/>
              </a:spcBef>
              <a:buFont typeface="Arial"/>
              <a:buChar char="•"/>
              <a:tabLst>
                <a:tab pos="355600" algn="l"/>
              </a:tabLst>
            </a:pPr>
            <a:r>
              <a:rPr sz="1600" spc="-10" dirty="0">
                <a:latin typeface="Carlito"/>
                <a:cs typeface="Carlito"/>
              </a:rPr>
              <a:t>Zayıf performans kadar </a:t>
            </a:r>
            <a:r>
              <a:rPr sz="1600" spc="-5" dirty="0">
                <a:latin typeface="Carlito"/>
                <a:cs typeface="Carlito"/>
              </a:rPr>
              <a:t>bazı durumlarda planlanandan yüksek </a:t>
            </a:r>
            <a:r>
              <a:rPr sz="1600" spc="-10" dirty="0">
                <a:latin typeface="Carlito"/>
                <a:cs typeface="Carlito"/>
              </a:rPr>
              <a:t>performans  göstermekte problemlere yol </a:t>
            </a:r>
            <a:r>
              <a:rPr sz="1600" spc="-25" dirty="0">
                <a:latin typeface="Carlito"/>
                <a:cs typeface="Carlito"/>
              </a:rPr>
              <a:t>açabilir. </a:t>
            </a:r>
            <a:r>
              <a:rPr sz="1600" spc="-5" dirty="0">
                <a:latin typeface="Carlito"/>
                <a:cs typeface="Carlito"/>
              </a:rPr>
              <a:t>Özellikle </a:t>
            </a:r>
            <a:r>
              <a:rPr sz="1600" dirty="0">
                <a:latin typeface="Carlito"/>
                <a:cs typeface="Carlito"/>
              </a:rPr>
              <a:t>riskli </a:t>
            </a:r>
            <a:r>
              <a:rPr sz="1600" spc="-5" dirty="0">
                <a:latin typeface="Carlito"/>
                <a:cs typeface="Carlito"/>
              </a:rPr>
              <a:t>nakit </a:t>
            </a:r>
            <a:r>
              <a:rPr sz="1600" dirty="0">
                <a:latin typeface="Carlito"/>
                <a:cs typeface="Carlito"/>
              </a:rPr>
              <a:t>akışına </a:t>
            </a:r>
            <a:r>
              <a:rPr sz="1600" spc="-5" dirty="0">
                <a:latin typeface="Carlito"/>
                <a:cs typeface="Carlito"/>
              </a:rPr>
              <a:t>sahip </a:t>
            </a:r>
            <a:r>
              <a:rPr sz="1600" spc="-10" dirty="0">
                <a:latin typeface="Carlito"/>
                <a:cs typeface="Carlito"/>
              </a:rPr>
              <a:t>projelerde,  birimlerden </a:t>
            </a:r>
            <a:r>
              <a:rPr sz="1600" spc="-5" dirty="0">
                <a:latin typeface="Carlito"/>
                <a:cs typeface="Carlito"/>
              </a:rPr>
              <a:t>birinin planın önüne geçerek </a:t>
            </a:r>
            <a:r>
              <a:rPr sz="1600" spc="-10" dirty="0">
                <a:latin typeface="Carlito"/>
                <a:cs typeface="Carlito"/>
              </a:rPr>
              <a:t>projenin </a:t>
            </a:r>
            <a:r>
              <a:rPr sz="1600" spc="-5" dirty="0">
                <a:latin typeface="Carlito"/>
                <a:cs typeface="Carlito"/>
              </a:rPr>
              <a:t>finansal dengesini bozması  diğer </a:t>
            </a:r>
            <a:r>
              <a:rPr sz="1600" spc="-10" dirty="0">
                <a:latin typeface="Carlito"/>
                <a:cs typeface="Carlito"/>
              </a:rPr>
              <a:t>işlerde </a:t>
            </a:r>
            <a:r>
              <a:rPr sz="1600" spc="-5" dirty="0">
                <a:latin typeface="Carlito"/>
                <a:cs typeface="Carlito"/>
              </a:rPr>
              <a:t>aksamalara </a:t>
            </a:r>
            <a:r>
              <a:rPr sz="1600" spc="-15" dirty="0">
                <a:latin typeface="Carlito"/>
                <a:cs typeface="Carlito"/>
              </a:rPr>
              <a:t>ve </a:t>
            </a:r>
            <a:r>
              <a:rPr sz="1600" spc="-10" dirty="0">
                <a:latin typeface="Carlito"/>
                <a:cs typeface="Carlito"/>
              </a:rPr>
              <a:t>durmalara </a:t>
            </a:r>
            <a:r>
              <a:rPr sz="1600" spc="-15" dirty="0">
                <a:latin typeface="Carlito"/>
                <a:cs typeface="Carlito"/>
              </a:rPr>
              <a:t>yol </a:t>
            </a:r>
            <a:r>
              <a:rPr sz="1600" spc="-10" dirty="0">
                <a:latin typeface="Carlito"/>
                <a:cs typeface="Carlito"/>
              </a:rPr>
              <a:t>açarak </a:t>
            </a:r>
            <a:r>
              <a:rPr sz="1600" spc="-15" dirty="0">
                <a:latin typeface="Carlito"/>
                <a:cs typeface="Carlito"/>
              </a:rPr>
              <a:t>proje </a:t>
            </a:r>
            <a:r>
              <a:rPr sz="1600" dirty="0">
                <a:latin typeface="Carlito"/>
                <a:cs typeface="Carlito"/>
              </a:rPr>
              <a:t>genelinde </a:t>
            </a:r>
            <a:r>
              <a:rPr sz="1600" spc="-5" dirty="0">
                <a:latin typeface="Carlito"/>
                <a:cs typeface="Carlito"/>
              </a:rPr>
              <a:t>zamansal  </a:t>
            </a:r>
            <a:r>
              <a:rPr sz="1600" spc="-10" dirty="0">
                <a:latin typeface="Carlito"/>
                <a:cs typeface="Carlito"/>
              </a:rPr>
              <a:t>uzamalara </a:t>
            </a:r>
            <a:r>
              <a:rPr sz="1600" spc="-5" dirty="0">
                <a:latin typeface="Carlito"/>
                <a:cs typeface="Carlito"/>
              </a:rPr>
              <a:t>neden</a:t>
            </a:r>
            <a:r>
              <a:rPr sz="1600" spc="15" dirty="0">
                <a:latin typeface="Carlito"/>
                <a:cs typeface="Carlito"/>
              </a:rPr>
              <a:t> </a:t>
            </a:r>
            <a:r>
              <a:rPr sz="1600" spc="-25" dirty="0">
                <a:latin typeface="Carlito"/>
                <a:cs typeface="Carlito"/>
              </a:rPr>
              <a:t>olmaktadır.</a:t>
            </a:r>
            <a:endParaRPr sz="1600" dirty="0">
              <a:latin typeface="Carlito"/>
              <a:cs typeface="Carlito"/>
            </a:endParaRPr>
          </a:p>
          <a:p>
            <a:pPr marL="367665" algn="just">
              <a:lnSpc>
                <a:spcPct val="100000"/>
              </a:lnSpc>
              <a:spcBef>
                <a:spcPts val="600"/>
              </a:spcBef>
            </a:pPr>
            <a:r>
              <a:rPr sz="1600" b="1" spc="-10" dirty="0">
                <a:latin typeface="Carlito"/>
                <a:cs typeface="Carlito"/>
              </a:rPr>
              <a:t>Çevresel</a:t>
            </a:r>
            <a:r>
              <a:rPr sz="1600" b="1" spc="15" dirty="0">
                <a:latin typeface="Carlito"/>
                <a:cs typeface="Carlito"/>
              </a:rPr>
              <a:t> </a:t>
            </a:r>
            <a:r>
              <a:rPr sz="1600" b="1" spc="-10" dirty="0">
                <a:latin typeface="Carlito"/>
                <a:cs typeface="Carlito"/>
              </a:rPr>
              <a:t>Faktörler:</a:t>
            </a:r>
            <a:endParaRPr sz="1600" dirty="0">
              <a:latin typeface="Carlito"/>
              <a:cs typeface="Carlito"/>
            </a:endParaRPr>
          </a:p>
          <a:p>
            <a:pPr marL="355600" marR="5080" indent="-342900" algn="just">
              <a:lnSpc>
                <a:spcPct val="100000"/>
              </a:lnSpc>
              <a:spcBef>
                <a:spcPts val="600"/>
              </a:spcBef>
              <a:buFont typeface="Arial"/>
              <a:buChar char="•"/>
              <a:tabLst>
                <a:tab pos="355600" algn="l"/>
              </a:tabLst>
            </a:pPr>
            <a:r>
              <a:rPr sz="1600" spc="-10" dirty="0">
                <a:latin typeface="Carlito"/>
                <a:cs typeface="Carlito"/>
              </a:rPr>
              <a:t>Projede </a:t>
            </a:r>
            <a:r>
              <a:rPr sz="1600" spc="-5" dirty="0">
                <a:latin typeface="Carlito"/>
                <a:cs typeface="Carlito"/>
              </a:rPr>
              <a:t>ki sorunlar her </a:t>
            </a:r>
            <a:r>
              <a:rPr sz="1600" spc="-10" dirty="0">
                <a:latin typeface="Carlito"/>
                <a:cs typeface="Carlito"/>
              </a:rPr>
              <a:t>zaman projenin kendinden </a:t>
            </a:r>
            <a:r>
              <a:rPr sz="1600" spc="-20" dirty="0">
                <a:latin typeface="Carlito"/>
                <a:cs typeface="Carlito"/>
              </a:rPr>
              <a:t>kaynaklanmayabilir, </a:t>
            </a:r>
            <a:r>
              <a:rPr sz="1600" spc="-5" dirty="0">
                <a:latin typeface="Carlito"/>
                <a:cs typeface="Carlito"/>
              </a:rPr>
              <a:t>bazı  durumlarda üçüncü </a:t>
            </a:r>
            <a:r>
              <a:rPr sz="1600" spc="-25" dirty="0">
                <a:latin typeface="Carlito"/>
                <a:cs typeface="Carlito"/>
              </a:rPr>
              <a:t>şahıslar, </a:t>
            </a:r>
            <a:r>
              <a:rPr sz="1600" spc="-5" dirty="0">
                <a:latin typeface="Carlito"/>
                <a:cs typeface="Carlito"/>
              </a:rPr>
              <a:t>diğer </a:t>
            </a:r>
            <a:r>
              <a:rPr sz="1600" spc="-10" dirty="0">
                <a:latin typeface="Carlito"/>
                <a:cs typeface="Carlito"/>
              </a:rPr>
              <a:t>projelerin </a:t>
            </a:r>
            <a:r>
              <a:rPr sz="1600" spc="-5" dirty="0">
                <a:latin typeface="Carlito"/>
                <a:cs typeface="Carlito"/>
              </a:rPr>
              <a:t>gecikmesi, anlaşılan firmaların </a:t>
            </a:r>
            <a:r>
              <a:rPr sz="1600" dirty="0">
                <a:latin typeface="Carlito"/>
                <a:cs typeface="Carlito"/>
              </a:rPr>
              <a:t>mali  </a:t>
            </a:r>
            <a:r>
              <a:rPr sz="1600" spc="-5" dirty="0">
                <a:latin typeface="Carlito"/>
                <a:cs typeface="Carlito"/>
              </a:rPr>
              <a:t>problemleri, geç </a:t>
            </a:r>
            <a:r>
              <a:rPr sz="1600" spc="-10" dirty="0">
                <a:latin typeface="Carlito"/>
                <a:cs typeface="Carlito"/>
              </a:rPr>
              <a:t>malzeme </a:t>
            </a:r>
            <a:r>
              <a:rPr sz="1600" spc="-5" dirty="0">
                <a:latin typeface="Carlito"/>
                <a:cs typeface="Carlito"/>
              </a:rPr>
              <a:t>teslimleri </a:t>
            </a:r>
            <a:r>
              <a:rPr sz="1600" spc="-10" dirty="0">
                <a:latin typeface="Carlito"/>
                <a:cs typeface="Carlito"/>
              </a:rPr>
              <a:t>dolaylı olarak </a:t>
            </a:r>
            <a:r>
              <a:rPr sz="1600" dirty="0">
                <a:latin typeface="Carlito"/>
                <a:cs typeface="Carlito"/>
              </a:rPr>
              <a:t>ana </a:t>
            </a:r>
            <a:r>
              <a:rPr sz="1600" spc="-10" dirty="0">
                <a:latin typeface="Carlito"/>
                <a:cs typeface="Carlito"/>
              </a:rPr>
              <a:t>projeyi </a:t>
            </a:r>
            <a:r>
              <a:rPr sz="1600" spc="-30" dirty="0">
                <a:latin typeface="Carlito"/>
                <a:cs typeface="Carlito"/>
              </a:rPr>
              <a:t>etkiler. </a:t>
            </a:r>
            <a:r>
              <a:rPr sz="1600" spc="-10" dirty="0">
                <a:latin typeface="Carlito"/>
                <a:cs typeface="Carlito"/>
              </a:rPr>
              <a:t>Özellikle </a:t>
            </a:r>
            <a:r>
              <a:rPr sz="1600" spc="-5" dirty="0">
                <a:latin typeface="Carlito"/>
                <a:cs typeface="Carlito"/>
              </a:rPr>
              <a:t>son  on senede </a:t>
            </a:r>
            <a:r>
              <a:rPr sz="1600" spc="-15" dirty="0">
                <a:latin typeface="Carlito"/>
                <a:cs typeface="Carlito"/>
              </a:rPr>
              <a:t>proje </a:t>
            </a:r>
            <a:r>
              <a:rPr sz="1600" spc="-5" dirty="0">
                <a:latin typeface="Carlito"/>
                <a:cs typeface="Carlito"/>
              </a:rPr>
              <a:t>ile </a:t>
            </a:r>
            <a:r>
              <a:rPr sz="1600" dirty="0">
                <a:latin typeface="Carlito"/>
                <a:cs typeface="Carlito"/>
              </a:rPr>
              <a:t>ilgili </a:t>
            </a:r>
            <a:r>
              <a:rPr sz="1600" spc="-10" dirty="0">
                <a:latin typeface="Carlito"/>
                <a:cs typeface="Carlito"/>
              </a:rPr>
              <a:t>birçok problemin </a:t>
            </a:r>
            <a:r>
              <a:rPr sz="1600" spc="-5" dirty="0">
                <a:latin typeface="Carlito"/>
                <a:cs typeface="Carlito"/>
              </a:rPr>
              <a:t>çözümünde </a:t>
            </a:r>
            <a:r>
              <a:rPr sz="1600" spc="-10" dirty="0">
                <a:latin typeface="Carlito"/>
                <a:cs typeface="Carlito"/>
              </a:rPr>
              <a:t>grafiksel metotlar  </a:t>
            </a:r>
            <a:r>
              <a:rPr sz="1600" spc="-20" dirty="0">
                <a:latin typeface="Carlito"/>
                <a:cs typeface="Carlito"/>
              </a:rPr>
              <a:t>kullanılmaktadır. </a:t>
            </a:r>
            <a:r>
              <a:rPr sz="1600" spc="-5" dirty="0">
                <a:latin typeface="Carlito"/>
                <a:cs typeface="Carlito"/>
              </a:rPr>
              <a:t>Maliyet azalışının </a:t>
            </a:r>
            <a:r>
              <a:rPr sz="1600" spc="-15" dirty="0">
                <a:latin typeface="Carlito"/>
                <a:cs typeface="Carlito"/>
              </a:rPr>
              <a:t>süreye </a:t>
            </a:r>
            <a:r>
              <a:rPr sz="1600" spc="-5" dirty="0">
                <a:latin typeface="Carlito"/>
                <a:cs typeface="Carlito"/>
              </a:rPr>
              <a:t>etkisi </a:t>
            </a:r>
            <a:r>
              <a:rPr sz="1600" spc="-20" dirty="0">
                <a:latin typeface="Carlito"/>
                <a:cs typeface="Carlito"/>
              </a:rPr>
              <a:t>veya </a:t>
            </a:r>
            <a:r>
              <a:rPr sz="1600" spc="-10" dirty="0">
                <a:latin typeface="Carlito"/>
                <a:cs typeface="Carlito"/>
              </a:rPr>
              <a:t>tam tersi proje </a:t>
            </a:r>
            <a:r>
              <a:rPr sz="1600" spc="-5" dirty="0">
                <a:latin typeface="Carlito"/>
                <a:cs typeface="Carlito"/>
              </a:rPr>
              <a:t>süresini  </a:t>
            </a:r>
            <a:r>
              <a:rPr sz="1600" dirty="0">
                <a:latin typeface="Carlito"/>
                <a:cs typeface="Carlito"/>
              </a:rPr>
              <a:t>kısaltmanın </a:t>
            </a:r>
            <a:r>
              <a:rPr sz="1600" spc="-10" dirty="0">
                <a:latin typeface="Carlito"/>
                <a:cs typeface="Carlito"/>
              </a:rPr>
              <a:t>maliyete </a:t>
            </a:r>
            <a:r>
              <a:rPr sz="1600" dirty="0">
                <a:latin typeface="Carlito"/>
                <a:cs typeface="Carlito"/>
              </a:rPr>
              <a:t>etkisini </a:t>
            </a:r>
            <a:r>
              <a:rPr sz="1600" spc="-10" dirty="0">
                <a:latin typeface="Carlito"/>
                <a:cs typeface="Carlito"/>
              </a:rPr>
              <a:t>göstermek </a:t>
            </a:r>
            <a:r>
              <a:rPr sz="1600" spc="5" dirty="0">
                <a:latin typeface="Carlito"/>
                <a:cs typeface="Carlito"/>
              </a:rPr>
              <a:t>için </a:t>
            </a:r>
            <a:r>
              <a:rPr sz="1600" spc="-10" dirty="0">
                <a:latin typeface="Carlito"/>
                <a:cs typeface="Carlito"/>
              </a:rPr>
              <a:t>grafikler </a:t>
            </a:r>
            <a:r>
              <a:rPr sz="1600" spc="-20" dirty="0">
                <a:latin typeface="Carlito"/>
                <a:cs typeface="Carlito"/>
              </a:rPr>
              <a:t>hazırlanır. </a:t>
            </a:r>
            <a:r>
              <a:rPr sz="1600" spc="-10" dirty="0">
                <a:latin typeface="Carlito"/>
                <a:cs typeface="Carlito"/>
              </a:rPr>
              <a:t>Grafik metodunu  </a:t>
            </a:r>
            <a:r>
              <a:rPr sz="1600" spc="-5" dirty="0">
                <a:latin typeface="Carlito"/>
                <a:cs typeface="Carlito"/>
              </a:rPr>
              <a:t>kullanabilmek </a:t>
            </a:r>
            <a:r>
              <a:rPr sz="1600" dirty="0">
                <a:latin typeface="Carlito"/>
                <a:cs typeface="Carlito"/>
              </a:rPr>
              <a:t>için </a:t>
            </a:r>
            <a:r>
              <a:rPr sz="1600" spc="-10" dirty="0">
                <a:latin typeface="Carlito"/>
                <a:cs typeface="Carlito"/>
              </a:rPr>
              <a:t>proje </a:t>
            </a:r>
            <a:r>
              <a:rPr sz="1600" spc="-5" dirty="0">
                <a:latin typeface="Carlito"/>
                <a:cs typeface="Carlito"/>
              </a:rPr>
              <a:t>yöneticisi maliyet, </a:t>
            </a:r>
            <a:r>
              <a:rPr sz="1600" spc="-10" dirty="0">
                <a:latin typeface="Carlito"/>
                <a:cs typeface="Carlito"/>
              </a:rPr>
              <a:t>zaman </a:t>
            </a:r>
            <a:r>
              <a:rPr sz="1600" spc="-15" dirty="0">
                <a:latin typeface="Carlito"/>
                <a:cs typeface="Carlito"/>
              </a:rPr>
              <a:t>ve </a:t>
            </a:r>
            <a:r>
              <a:rPr sz="1600" spc="-10" dirty="0">
                <a:latin typeface="Carlito"/>
                <a:cs typeface="Carlito"/>
              </a:rPr>
              <a:t>performans  </a:t>
            </a:r>
            <a:r>
              <a:rPr sz="1600" spc="-5" dirty="0">
                <a:latin typeface="Carlito"/>
                <a:cs typeface="Carlito"/>
              </a:rPr>
              <a:t>parametrelerinden hangisinin </a:t>
            </a:r>
            <a:r>
              <a:rPr sz="1600" spc="-10" dirty="0">
                <a:latin typeface="Carlito"/>
                <a:cs typeface="Carlito"/>
              </a:rPr>
              <a:t>proje </a:t>
            </a:r>
            <a:r>
              <a:rPr sz="1600" dirty="0">
                <a:latin typeface="Carlito"/>
                <a:cs typeface="Carlito"/>
              </a:rPr>
              <a:t>için </a:t>
            </a:r>
            <a:r>
              <a:rPr sz="1600" spc="-5" dirty="0">
                <a:latin typeface="Carlito"/>
                <a:cs typeface="Carlito"/>
              </a:rPr>
              <a:t>en </a:t>
            </a:r>
            <a:r>
              <a:rPr sz="1600" spc="-10" dirty="0">
                <a:latin typeface="Carlito"/>
                <a:cs typeface="Carlito"/>
              </a:rPr>
              <a:t>vazgeçilemez </a:t>
            </a:r>
            <a:r>
              <a:rPr sz="1600" spc="-5" dirty="0">
                <a:latin typeface="Carlito"/>
                <a:cs typeface="Carlito"/>
              </a:rPr>
              <a:t>olduğuna </a:t>
            </a:r>
            <a:r>
              <a:rPr sz="1600" spc="-20" dirty="0">
                <a:latin typeface="Carlito"/>
                <a:cs typeface="Carlito"/>
              </a:rPr>
              <a:t>karar </a:t>
            </a:r>
            <a:r>
              <a:rPr sz="1600" spc="-5" dirty="0">
                <a:latin typeface="Carlito"/>
                <a:cs typeface="Carlito"/>
              </a:rPr>
              <a:t>vermeli  </a:t>
            </a:r>
            <a:r>
              <a:rPr sz="1600" spc="-15" dirty="0">
                <a:latin typeface="Carlito"/>
                <a:cs typeface="Carlito"/>
              </a:rPr>
              <a:t>ve </a:t>
            </a:r>
            <a:r>
              <a:rPr sz="1600" dirty="0">
                <a:latin typeface="Carlito"/>
                <a:cs typeface="Carlito"/>
              </a:rPr>
              <a:t>bu </a:t>
            </a:r>
            <a:r>
              <a:rPr sz="1600" spc="-10" dirty="0">
                <a:latin typeface="Carlito"/>
                <a:cs typeface="Carlito"/>
              </a:rPr>
              <a:t>parametreyi </a:t>
            </a:r>
            <a:r>
              <a:rPr sz="1600" spc="-5" dirty="0">
                <a:latin typeface="Carlito"/>
                <a:cs typeface="Carlito"/>
              </a:rPr>
              <a:t>sabit </a:t>
            </a:r>
            <a:r>
              <a:rPr sz="1600" spc="-10" dirty="0">
                <a:latin typeface="Carlito"/>
                <a:cs typeface="Carlito"/>
              </a:rPr>
              <a:t>olarak kabul</a:t>
            </a:r>
            <a:r>
              <a:rPr sz="1600" spc="45" dirty="0">
                <a:latin typeface="Carlito"/>
                <a:cs typeface="Carlito"/>
              </a:rPr>
              <a:t> </a:t>
            </a:r>
            <a:r>
              <a:rPr sz="1600" spc="-25" dirty="0">
                <a:latin typeface="Carlito"/>
                <a:cs typeface="Carlito"/>
              </a:rPr>
              <a:t>etmelidir.</a:t>
            </a:r>
            <a:endParaRPr sz="1600" dirty="0">
              <a:latin typeface="Carlito"/>
              <a:cs typeface="Carlito"/>
            </a:endParaRPr>
          </a:p>
        </p:txBody>
      </p:sp>
    </p:spTree>
    <p:extLst>
      <p:ext uri="{BB962C8B-B14F-4D97-AF65-F5344CB8AC3E}">
        <p14:creationId xmlns:p14="http://schemas.microsoft.com/office/powerpoint/2010/main" val="255698752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225420" y="577723"/>
            <a:ext cx="4457065" cy="32060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spc="-15" dirty="0"/>
              <a:t>PROJE </a:t>
            </a:r>
            <a:r>
              <a:rPr sz="2000" spc="-5" dirty="0"/>
              <a:t>MALİYET</a:t>
            </a:r>
            <a:r>
              <a:rPr sz="2000" spc="-65" dirty="0"/>
              <a:t> </a:t>
            </a:r>
            <a:r>
              <a:rPr sz="2000" spc="-20" dirty="0"/>
              <a:t>YÖNETİMİ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01600">
              <a:lnSpc>
                <a:spcPts val="1045"/>
              </a:lnSpc>
            </a:pPr>
            <a:fld id="{81D60167-4931-47E6-BA6A-407CBD079E47}" type="slidenum">
              <a:rPr spc="-10" dirty="0"/>
              <a:t>24</a:t>
            </a:fld>
            <a:r>
              <a:rPr spc="-10" dirty="0"/>
              <a:t>/343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77799" y="1277862"/>
            <a:ext cx="8836025" cy="2905283"/>
          </a:xfrm>
          <a:prstGeom prst="rect">
            <a:avLst/>
          </a:prstGeom>
        </p:spPr>
        <p:txBody>
          <a:bodyPr vert="horz" wrap="square" lIns="0" tIns="88265" rIns="0" bIns="0" rtlCol="0">
            <a:spAutoFit/>
          </a:bodyPr>
          <a:lstStyle/>
          <a:p>
            <a:pPr marL="367665" algn="just">
              <a:lnSpc>
                <a:spcPct val="100000"/>
              </a:lnSpc>
              <a:spcBef>
                <a:spcPts val="695"/>
              </a:spcBef>
            </a:pPr>
            <a:r>
              <a:rPr sz="1400" b="1" dirty="0">
                <a:latin typeface="Carlito"/>
                <a:cs typeface="Carlito"/>
              </a:rPr>
              <a:t>Ödünleşim</a:t>
            </a:r>
            <a:r>
              <a:rPr sz="1400" b="1" spc="-45" dirty="0">
                <a:latin typeface="Carlito"/>
                <a:cs typeface="Carlito"/>
              </a:rPr>
              <a:t> </a:t>
            </a:r>
            <a:r>
              <a:rPr sz="1400" b="1" spc="-5" dirty="0">
                <a:latin typeface="Carlito"/>
                <a:cs typeface="Carlito"/>
              </a:rPr>
              <a:t>Analizi</a:t>
            </a:r>
            <a:endParaRPr sz="1400" dirty="0">
              <a:latin typeface="Carlito"/>
              <a:cs typeface="Carlito"/>
            </a:endParaRPr>
          </a:p>
          <a:p>
            <a:pPr marL="355600" marR="6350" indent="-342900" algn="just">
              <a:lnSpc>
                <a:spcPct val="100000"/>
              </a:lnSpc>
              <a:spcBef>
                <a:spcPts val="600"/>
              </a:spcBef>
              <a:buFont typeface="Arial"/>
              <a:buChar char="•"/>
              <a:tabLst>
                <a:tab pos="355600" algn="l"/>
              </a:tabLst>
            </a:pPr>
            <a:r>
              <a:rPr sz="1400" dirty="0">
                <a:latin typeface="Carlito"/>
                <a:cs typeface="Carlito"/>
              </a:rPr>
              <a:t>Bazı </a:t>
            </a:r>
            <a:r>
              <a:rPr sz="1400" spc="-10" dirty="0">
                <a:latin typeface="Carlito"/>
                <a:cs typeface="Carlito"/>
              </a:rPr>
              <a:t>projelerde proje </a:t>
            </a:r>
            <a:r>
              <a:rPr sz="1400" spc="-5" dirty="0">
                <a:latin typeface="Carlito"/>
                <a:cs typeface="Carlito"/>
              </a:rPr>
              <a:t>yönetimi </a:t>
            </a:r>
            <a:r>
              <a:rPr sz="1400" spc="-10" dirty="0">
                <a:latin typeface="Carlito"/>
                <a:cs typeface="Carlito"/>
              </a:rPr>
              <a:t>tarafından </a:t>
            </a:r>
            <a:r>
              <a:rPr sz="1400" spc="-5" dirty="0">
                <a:latin typeface="Carlito"/>
                <a:cs typeface="Carlito"/>
              </a:rPr>
              <a:t>belirlenen standartlar </a:t>
            </a:r>
            <a:r>
              <a:rPr sz="1400" spc="-15" dirty="0">
                <a:latin typeface="Carlito"/>
                <a:cs typeface="Carlito"/>
              </a:rPr>
              <a:t>işveren </a:t>
            </a:r>
            <a:r>
              <a:rPr sz="1400" spc="-10" dirty="0">
                <a:latin typeface="Carlito"/>
                <a:cs typeface="Carlito"/>
              </a:rPr>
              <a:t>tarafından  </a:t>
            </a:r>
            <a:r>
              <a:rPr sz="1400" spc="-5" dirty="0">
                <a:latin typeface="Carlito"/>
                <a:cs typeface="Carlito"/>
              </a:rPr>
              <a:t>istenen standartların </a:t>
            </a:r>
            <a:r>
              <a:rPr sz="1400" spc="-10" dirty="0">
                <a:latin typeface="Carlito"/>
                <a:cs typeface="Carlito"/>
              </a:rPr>
              <a:t>üzerinde </a:t>
            </a:r>
            <a:r>
              <a:rPr sz="1400" spc="-25" dirty="0">
                <a:latin typeface="Carlito"/>
                <a:cs typeface="Carlito"/>
              </a:rPr>
              <a:t>olabilir, </a:t>
            </a:r>
            <a:r>
              <a:rPr sz="1400" spc="-5" dirty="0">
                <a:latin typeface="Carlito"/>
                <a:cs typeface="Carlito"/>
              </a:rPr>
              <a:t>böyle durumlarda </a:t>
            </a:r>
            <a:r>
              <a:rPr sz="1400" b="1" spc="-5" dirty="0">
                <a:latin typeface="Carlito"/>
                <a:cs typeface="Carlito"/>
              </a:rPr>
              <a:t>standartları indirmek  </a:t>
            </a:r>
            <a:r>
              <a:rPr sz="1400" spc="-10" dirty="0">
                <a:latin typeface="Carlito"/>
                <a:cs typeface="Carlito"/>
              </a:rPr>
              <a:t>proje </a:t>
            </a:r>
            <a:r>
              <a:rPr sz="1400" spc="-5" dirty="0">
                <a:latin typeface="Carlito"/>
                <a:cs typeface="Carlito"/>
              </a:rPr>
              <a:t>maliyetini</a:t>
            </a:r>
            <a:r>
              <a:rPr sz="1400" spc="5" dirty="0">
                <a:latin typeface="Carlito"/>
                <a:cs typeface="Carlito"/>
              </a:rPr>
              <a:t> </a:t>
            </a:r>
            <a:r>
              <a:rPr sz="1400" spc="-20" dirty="0">
                <a:latin typeface="Carlito"/>
                <a:cs typeface="Carlito"/>
              </a:rPr>
              <a:t>düşürecektir.</a:t>
            </a:r>
            <a:endParaRPr sz="1400" dirty="0">
              <a:latin typeface="Carlito"/>
              <a:cs typeface="Carlito"/>
            </a:endParaRPr>
          </a:p>
          <a:p>
            <a:pPr marL="355600" marR="5715" indent="-342900" algn="just">
              <a:lnSpc>
                <a:spcPct val="100000"/>
              </a:lnSpc>
              <a:spcBef>
                <a:spcPts val="605"/>
              </a:spcBef>
              <a:buFont typeface="Arial"/>
              <a:buChar char="•"/>
              <a:tabLst>
                <a:tab pos="355600" algn="l"/>
              </a:tabLst>
            </a:pPr>
            <a:r>
              <a:rPr sz="1400" spc="-10" dirty="0">
                <a:latin typeface="Carlito"/>
                <a:cs typeface="Carlito"/>
              </a:rPr>
              <a:t>Projede </a:t>
            </a:r>
            <a:r>
              <a:rPr sz="1400" spc="-5" dirty="0">
                <a:latin typeface="Carlito"/>
                <a:cs typeface="Carlito"/>
              </a:rPr>
              <a:t>kullanılacak </a:t>
            </a:r>
            <a:r>
              <a:rPr sz="1400" spc="-10" dirty="0">
                <a:latin typeface="Carlito"/>
                <a:cs typeface="Carlito"/>
              </a:rPr>
              <a:t>kaynakların </a:t>
            </a:r>
            <a:r>
              <a:rPr sz="1400" spc="-5" dirty="0">
                <a:latin typeface="Carlito"/>
                <a:cs typeface="Carlito"/>
              </a:rPr>
              <a:t>çok </a:t>
            </a:r>
            <a:r>
              <a:rPr sz="1400" dirty="0">
                <a:latin typeface="Carlito"/>
                <a:cs typeface="Carlito"/>
              </a:rPr>
              <a:t>çeşitli </a:t>
            </a:r>
            <a:r>
              <a:rPr sz="1400" spc="-5" dirty="0">
                <a:latin typeface="Carlito"/>
                <a:cs typeface="Carlito"/>
              </a:rPr>
              <a:t>olması </a:t>
            </a:r>
            <a:r>
              <a:rPr sz="1400" dirty="0">
                <a:latin typeface="Carlito"/>
                <a:cs typeface="Carlito"/>
              </a:rPr>
              <a:t>durumunda, </a:t>
            </a:r>
            <a:r>
              <a:rPr sz="1400" spc="-10" dirty="0">
                <a:latin typeface="Carlito"/>
                <a:cs typeface="Carlito"/>
              </a:rPr>
              <a:t>benzer </a:t>
            </a:r>
            <a:r>
              <a:rPr sz="1400" dirty="0">
                <a:latin typeface="Carlito"/>
                <a:cs typeface="Carlito"/>
              </a:rPr>
              <a:t>işler için  </a:t>
            </a:r>
            <a:r>
              <a:rPr sz="1400" spc="-10" dirty="0">
                <a:latin typeface="Carlito"/>
                <a:cs typeface="Carlito"/>
              </a:rPr>
              <a:t>aynı </a:t>
            </a:r>
            <a:r>
              <a:rPr sz="1400" spc="-15" dirty="0">
                <a:latin typeface="Carlito"/>
                <a:cs typeface="Carlito"/>
              </a:rPr>
              <a:t>kaynağın </a:t>
            </a:r>
            <a:r>
              <a:rPr sz="1400" spc="-10" dirty="0">
                <a:latin typeface="Carlito"/>
                <a:cs typeface="Carlito"/>
              </a:rPr>
              <a:t>atanması faaliyetler arası </a:t>
            </a:r>
            <a:r>
              <a:rPr sz="1400" dirty="0">
                <a:latin typeface="Carlito"/>
                <a:cs typeface="Carlito"/>
              </a:rPr>
              <a:t>bekleme </a:t>
            </a:r>
            <a:r>
              <a:rPr sz="1400" spc="-5" dirty="0">
                <a:latin typeface="Carlito"/>
                <a:cs typeface="Carlito"/>
              </a:rPr>
              <a:t>sürelerinin ortadan  kaldırılmasına </a:t>
            </a:r>
            <a:r>
              <a:rPr sz="1400" spc="-15" dirty="0">
                <a:latin typeface="Carlito"/>
                <a:cs typeface="Carlito"/>
              </a:rPr>
              <a:t>ve </a:t>
            </a:r>
            <a:r>
              <a:rPr sz="1400" b="1" dirty="0">
                <a:latin typeface="Carlito"/>
                <a:cs typeface="Carlito"/>
              </a:rPr>
              <a:t>belli </a:t>
            </a:r>
            <a:r>
              <a:rPr sz="1400" b="1" spc="-10" dirty="0">
                <a:latin typeface="Carlito"/>
                <a:cs typeface="Carlito"/>
              </a:rPr>
              <a:t>kaynakların </a:t>
            </a:r>
            <a:r>
              <a:rPr sz="1400" b="1" spc="-5" dirty="0">
                <a:latin typeface="Carlito"/>
                <a:cs typeface="Carlito"/>
              </a:rPr>
              <a:t>sürekli kullanılması </a:t>
            </a:r>
            <a:r>
              <a:rPr sz="1400" spc="-5" dirty="0">
                <a:latin typeface="Carlito"/>
                <a:cs typeface="Carlito"/>
              </a:rPr>
              <a:t>ile birim maliyetlerin  düşürülmesine neden </a:t>
            </a:r>
            <a:r>
              <a:rPr sz="1400" spc="-25" dirty="0">
                <a:latin typeface="Carlito"/>
                <a:cs typeface="Carlito"/>
              </a:rPr>
              <a:t>olacaktır. </a:t>
            </a:r>
            <a:r>
              <a:rPr sz="1400" spc="-10" dirty="0">
                <a:latin typeface="Carlito"/>
                <a:cs typeface="Carlito"/>
              </a:rPr>
              <a:t>Ayrıca </a:t>
            </a:r>
            <a:r>
              <a:rPr sz="1400" b="1" spc="-10" dirty="0">
                <a:latin typeface="Carlito"/>
                <a:cs typeface="Carlito"/>
              </a:rPr>
              <a:t>benzer </a:t>
            </a:r>
            <a:r>
              <a:rPr sz="1400" b="1" dirty="0">
                <a:latin typeface="Carlito"/>
                <a:cs typeface="Carlito"/>
              </a:rPr>
              <a:t>işler için </a:t>
            </a:r>
            <a:r>
              <a:rPr sz="1400" b="1" spc="-10" dirty="0">
                <a:latin typeface="Carlito"/>
                <a:cs typeface="Carlito"/>
              </a:rPr>
              <a:t>benzer kaynakların  </a:t>
            </a:r>
            <a:r>
              <a:rPr sz="1400" b="1" spc="-5" dirty="0">
                <a:latin typeface="Carlito"/>
                <a:cs typeface="Carlito"/>
              </a:rPr>
              <a:t>kullanılabilmesi</a:t>
            </a:r>
            <a:r>
              <a:rPr sz="1400" spc="-5" dirty="0">
                <a:latin typeface="Carlito"/>
                <a:cs typeface="Carlito"/>
              </a:rPr>
              <a:t>, </a:t>
            </a:r>
            <a:r>
              <a:rPr sz="1400" spc="-10" dirty="0">
                <a:latin typeface="Carlito"/>
                <a:cs typeface="Carlito"/>
              </a:rPr>
              <a:t>proje süresince </a:t>
            </a:r>
            <a:r>
              <a:rPr sz="1400" spc="-5" dirty="0">
                <a:latin typeface="Carlito"/>
                <a:cs typeface="Carlito"/>
              </a:rPr>
              <a:t>atanmış kaynakların </a:t>
            </a:r>
            <a:r>
              <a:rPr sz="1400" spc="-15" dirty="0">
                <a:latin typeface="Carlito"/>
                <a:cs typeface="Carlito"/>
              </a:rPr>
              <a:t>kaydırılarak </a:t>
            </a:r>
            <a:r>
              <a:rPr sz="1400" spc="-5" dirty="0">
                <a:latin typeface="Carlito"/>
                <a:cs typeface="Carlito"/>
              </a:rPr>
              <a:t>maliyetlerin  düşürülmesine </a:t>
            </a:r>
            <a:r>
              <a:rPr sz="1400" spc="-15" dirty="0">
                <a:latin typeface="Carlito"/>
                <a:cs typeface="Carlito"/>
              </a:rPr>
              <a:t>yardımcı </a:t>
            </a:r>
            <a:r>
              <a:rPr sz="1400" spc="-25" dirty="0">
                <a:latin typeface="Carlito"/>
                <a:cs typeface="Carlito"/>
              </a:rPr>
              <a:t>olacaktır. </a:t>
            </a:r>
            <a:r>
              <a:rPr sz="1400" dirty="0">
                <a:latin typeface="Carlito"/>
                <a:cs typeface="Carlito"/>
              </a:rPr>
              <a:t>Bu gibi </a:t>
            </a:r>
            <a:r>
              <a:rPr sz="1400" spc="-5" dirty="0">
                <a:latin typeface="Carlito"/>
                <a:cs typeface="Carlito"/>
              </a:rPr>
              <a:t>durumlarda </a:t>
            </a:r>
            <a:r>
              <a:rPr sz="1400" spc="-25" dirty="0">
                <a:latin typeface="Carlito"/>
                <a:cs typeface="Carlito"/>
              </a:rPr>
              <a:t>kaynaklar, </a:t>
            </a:r>
            <a:r>
              <a:rPr sz="1400" dirty="0">
                <a:latin typeface="Carlito"/>
                <a:cs typeface="Carlito"/>
              </a:rPr>
              <a:t>en az kritik  </a:t>
            </a:r>
            <a:r>
              <a:rPr sz="1400" spc="-5" dirty="0">
                <a:latin typeface="Carlito"/>
                <a:cs typeface="Carlito"/>
              </a:rPr>
              <a:t>aktiviteden en çok kritik </a:t>
            </a:r>
            <a:r>
              <a:rPr sz="1400" spc="-10" dirty="0">
                <a:latin typeface="Carlito"/>
                <a:cs typeface="Carlito"/>
              </a:rPr>
              <a:t>aktiviteye </a:t>
            </a:r>
            <a:r>
              <a:rPr sz="1400" dirty="0">
                <a:latin typeface="Carlito"/>
                <a:cs typeface="Carlito"/>
              </a:rPr>
              <a:t>doğru</a:t>
            </a:r>
            <a:r>
              <a:rPr sz="1400" spc="50" dirty="0">
                <a:latin typeface="Carlito"/>
                <a:cs typeface="Carlito"/>
              </a:rPr>
              <a:t> </a:t>
            </a:r>
            <a:r>
              <a:rPr sz="1400" spc="-25" dirty="0">
                <a:latin typeface="Carlito"/>
                <a:cs typeface="Carlito"/>
              </a:rPr>
              <a:t>kaydırılacaktır.</a:t>
            </a:r>
            <a:endParaRPr sz="1400" dirty="0">
              <a:latin typeface="Carlito"/>
              <a:cs typeface="Carlito"/>
            </a:endParaRPr>
          </a:p>
          <a:p>
            <a:pPr marL="355600" marR="5080" indent="-342900" algn="just">
              <a:lnSpc>
                <a:spcPct val="100000"/>
              </a:lnSpc>
              <a:spcBef>
                <a:spcPts val="605"/>
              </a:spcBef>
              <a:buFont typeface="Arial"/>
              <a:buChar char="•"/>
              <a:tabLst>
                <a:tab pos="355600" algn="l"/>
              </a:tabLst>
            </a:pPr>
            <a:r>
              <a:rPr sz="1400" dirty="0">
                <a:latin typeface="Carlito"/>
                <a:cs typeface="Carlito"/>
              </a:rPr>
              <a:t>Bazı </a:t>
            </a:r>
            <a:r>
              <a:rPr sz="1400" spc="-10" dirty="0">
                <a:latin typeface="Carlito"/>
                <a:cs typeface="Carlito"/>
              </a:rPr>
              <a:t>durumlarda </a:t>
            </a:r>
            <a:r>
              <a:rPr sz="1400" b="1" spc="-10" dirty="0">
                <a:latin typeface="Carlito"/>
                <a:cs typeface="Carlito"/>
              </a:rPr>
              <a:t>aktivitelerin iş programındaki yerlerinin </a:t>
            </a:r>
            <a:r>
              <a:rPr sz="1400" b="1" spc="-5" dirty="0">
                <a:latin typeface="Carlito"/>
                <a:cs typeface="Carlito"/>
              </a:rPr>
              <a:t>değiştirilmesi </a:t>
            </a:r>
            <a:r>
              <a:rPr sz="1400" dirty="0">
                <a:latin typeface="Carlito"/>
                <a:cs typeface="Carlito"/>
              </a:rPr>
              <a:t>de </a:t>
            </a:r>
            <a:r>
              <a:rPr sz="1400" spc="-10" dirty="0">
                <a:latin typeface="Carlito"/>
                <a:cs typeface="Carlito"/>
              </a:rPr>
              <a:t>tek  </a:t>
            </a:r>
            <a:r>
              <a:rPr sz="1400" spc="-5" dirty="0">
                <a:latin typeface="Carlito"/>
                <a:cs typeface="Carlito"/>
              </a:rPr>
              <a:t>başlarına maliyetin </a:t>
            </a:r>
            <a:r>
              <a:rPr sz="1400" dirty="0">
                <a:latin typeface="Carlito"/>
                <a:cs typeface="Carlito"/>
              </a:rPr>
              <a:t>düşmesine </a:t>
            </a:r>
            <a:r>
              <a:rPr sz="1400" spc="-5" dirty="0">
                <a:latin typeface="Carlito"/>
                <a:cs typeface="Carlito"/>
              </a:rPr>
              <a:t>sebep </a:t>
            </a:r>
            <a:r>
              <a:rPr sz="1400" spc="-25" dirty="0">
                <a:latin typeface="Carlito"/>
                <a:cs typeface="Carlito"/>
              </a:rPr>
              <a:t>olabilir. </a:t>
            </a:r>
            <a:r>
              <a:rPr sz="1400" spc="-10" dirty="0">
                <a:latin typeface="Carlito"/>
                <a:cs typeface="Carlito"/>
              </a:rPr>
              <a:t>Özellikle yüksek </a:t>
            </a:r>
            <a:r>
              <a:rPr sz="1400" spc="-5" dirty="0">
                <a:latin typeface="Carlito"/>
                <a:cs typeface="Carlito"/>
              </a:rPr>
              <a:t>maliyetli işlerin  </a:t>
            </a:r>
            <a:r>
              <a:rPr sz="1400" spc="-10" dirty="0">
                <a:latin typeface="Carlito"/>
                <a:cs typeface="Carlito"/>
              </a:rPr>
              <a:t>proje </a:t>
            </a:r>
            <a:r>
              <a:rPr sz="1400" spc="-5" dirty="0">
                <a:latin typeface="Carlito"/>
                <a:cs typeface="Carlito"/>
              </a:rPr>
              <a:t>sonuna bırakılması </a:t>
            </a:r>
            <a:r>
              <a:rPr sz="1400" dirty="0">
                <a:latin typeface="Carlito"/>
                <a:cs typeface="Carlito"/>
              </a:rPr>
              <a:t>hem </a:t>
            </a:r>
            <a:r>
              <a:rPr sz="1400" spc="-10" dirty="0">
                <a:latin typeface="Carlito"/>
                <a:cs typeface="Carlito"/>
              </a:rPr>
              <a:t>projenin </a:t>
            </a:r>
            <a:r>
              <a:rPr sz="1400" spc="-5" dirty="0">
                <a:latin typeface="Carlito"/>
                <a:cs typeface="Carlito"/>
              </a:rPr>
              <a:t>nakit </a:t>
            </a:r>
            <a:r>
              <a:rPr sz="1400" dirty="0">
                <a:latin typeface="Carlito"/>
                <a:cs typeface="Carlito"/>
              </a:rPr>
              <a:t>akışına </a:t>
            </a:r>
            <a:r>
              <a:rPr sz="1400" spc="-10" dirty="0">
                <a:latin typeface="Carlito"/>
                <a:cs typeface="Carlito"/>
              </a:rPr>
              <a:t>yardımcı </a:t>
            </a:r>
            <a:r>
              <a:rPr sz="1400" spc="-5" dirty="0">
                <a:latin typeface="Carlito"/>
                <a:cs typeface="Carlito"/>
              </a:rPr>
              <a:t>olacak </a:t>
            </a:r>
            <a:r>
              <a:rPr sz="1400" dirty="0">
                <a:latin typeface="Carlito"/>
                <a:cs typeface="Carlito"/>
              </a:rPr>
              <a:t>hem de  </a:t>
            </a:r>
            <a:r>
              <a:rPr sz="1400" spc="-5" dirty="0">
                <a:latin typeface="Carlito"/>
                <a:cs typeface="Carlito"/>
              </a:rPr>
              <a:t>finansal </a:t>
            </a:r>
            <a:r>
              <a:rPr sz="1400" dirty="0">
                <a:latin typeface="Carlito"/>
                <a:cs typeface="Carlito"/>
              </a:rPr>
              <a:t>giderleri </a:t>
            </a:r>
            <a:r>
              <a:rPr sz="1400" spc="-20" dirty="0">
                <a:latin typeface="Carlito"/>
                <a:cs typeface="Carlito"/>
              </a:rPr>
              <a:t>azaltacaktır. </a:t>
            </a:r>
            <a:r>
              <a:rPr sz="1400" spc="-5" dirty="0">
                <a:latin typeface="Carlito"/>
                <a:cs typeface="Carlito"/>
              </a:rPr>
              <a:t>Bunun dışında </a:t>
            </a:r>
            <a:r>
              <a:rPr sz="1400" spc="-10" dirty="0">
                <a:latin typeface="Carlito"/>
                <a:cs typeface="Carlito"/>
              </a:rPr>
              <a:t>sıralı </a:t>
            </a:r>
            <a:r>
              <a:rPr sz="1400" dirty="0">
                <a:latin typeface="Carlito"/>
                <a:cs typeface="Carlito"/>
              </a:rPr>
              <a:t>aktivitelerin </a:t>
            </a:r>
            <a:r>
              <a:rPr sz="1400" spc="-5" dirty="0">
                <a:latin typeface="Carlito"/>
                <a:cs typeface="Carlito"/>
              </a:rPr>
              <a:t>bağlantılarının </a:t>
            </a:r>
            <a:r>
              <a:rPr sz="1400" spc="-10" dirty="0">
                <a:latin typeface="Carlito"/>
                <a:cs typeface="Carlito"/>
              </a:rPr>
              <a:t>aynı  </a:t>
            </a:r>
            <a:r>
              <a:rPr sz="1400" dirty="0">
                <a:latin typeface="Carlito"/>
                <a:cs typeface="Carlito"/>
              </a:rPr>
              <a:t>anda yürüyecek </a:t>
            </a:r>
            <a:r>
              <a:rPr sz="1400" spc="-5" dirty="0">
                <a:latin typeface="Carlito"/>
                <a:cs typeface="Carlito"/>
              </a:rPr>
              <a:t>şekilde yeniden </a:t>
            </a:r>
            <a:r>
              <a:rPr sz="1400" spc="-10" dirty="0">
                <a:latin typeface="Carlito"/>
                <a:cs typeface="Carlito"/>
              </a:rPr>
              <a:t>ayarlanması </a:t>
            </a:r>
            <a:r>
              <a:rPr sz="1400" dirty="0">
                <a:latin typeface="Carlito"/>
                <a:cs typeface="Carlito"/>
              </a:rPr>
              <a:t>da </a:t>
            </a:r>
            <a:r>
              <a:rPr sz="1400" spc="-10" dirty="0">
                <a:latin typeface="Carlito"/>
                <a:cs typeface="Carlito"/>
              </a:rPr>
              <a:t>süreyi </a:t>
            </a:r>
            <a:r>
              <a:rPr sz="1400" spc="-5" dirty="0">
                <a:latin typeface="Carlito"/>
                <a:cs typeface="Carlito"/>
              </a:rPr>
              <a:t>kısaltıp maliyeti</a:t>
            </a:r>
            <a:r>
              <a:rPr sz="1400" spc="145" dirty="0">
                <a:latin typeface="Carlito"/>
                <a:cs typeface="Carlito"/>
              </a:rPr>
              <a:t> </a:t>
            </a:r>
            <a:r>
              <a:rPr sz="1400" spc="-25" dirty="0">
                <a:latin typeface="Carlito"/>
                <a:cs typeface="Carlito"/>
              </a:rPr>
              <a:t>düşürebilir.</a:t>
            </a:r>
            <a:endParaRPr sz="1400" dirty="0">
              <a:latin typeface="Carlito"/>
              <a:cs typeface="Carlito"/>
            </a:endParaRPr>
          </a:p>
        </p:txBody>
      </p:sp>
    </p:spTree>
    <p:extLst>
      <p:ext uri="{BB962C8B-B14F-4D97-AF65-F5344CB8AC3E}">
        <p14:creationId xmlns:p14="http://schemas.microsoft.com/office/powerpoint/2010/main" val="156321574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488310" y="623443"/>
            <a:ext cx="4457065" cy="32060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spc="-15" dirty="0"/>
              <a:t>PROJE </a:t>
            </a:r>
            <a:r>
              <a:rPr sz="2000" spc="-5" dirty="0"/>
              <a:t>MALİYET</a:t>
            </a:r>
            <a:r>
              <a:rPr sz="2000" spc="-65" dirty="0"/>
              <a:t> </a:t>
            </a:r>
            <a:r>
              <a:rPr sz="2000" spc="-20" dirty="0"/>
              <a:t>YÖNETİMİ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01600">
              <a:lnSpc>
                <a:spcPts val="1045"/>
              </a:lnSpc>
            </a:pPr>
            <a:fld id="{81D60167-4931-47E6-BA6A-407CBD079E47}" type="slidenum">
              <a:rPr spc="-10" dirty="0"/>
              <a:t>25</a:t>
            </a:fld>
            <a:r>
              <a:rPr spc="-10" dirty="0"/>
              <a:t>/343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54939" y="1883652"/>
            <a:ext cx="8835390" cy="1643399"/>
          </a:xfrm>
          <a:prstGeom prst="rect">
            <a:avLst/>
          </a:prstGeom>
        </p:spPr>
        <p:txBody>
          <a:bodyPr vert="horz" wrap="square" lIns="0" tIns="88265" rIns="0" bIns="0" rtlCol="0">
            <a:spAutoFit/>
          </a:bodyPr>
          <a:lstStyle/>
          <a:p>
            <a:pPr marL="367665" algn="just">
              <a:lnSpc>
                <a:spcPct val="100000"/>
              </a:lnSpc>
              <a:spcBef>
                <a:spcPts val="695"/>
              </a:spcBef>
            </a:pPr>
            <a:r>
              <a:rPr sz="1600" b="1" dirty="0">
                <a:latin typeface="Carlito"/>
                <a:cs typeface="Carlito"/>
              </a:rPr>
              <a:t>Ödünleşim</a:t>
            </a:r>
            <a:r>
              <a:rPr sz="1600" b="1" spc="-45" dirty="0">
                <a:latin typeface="Carlito"/>
                <a:cs typeface="Carlito"/>
              </a:rPr>
              <a:t> </a:t>
            </a:r>
            <a:r>
              <a:rPr sz="1600" b="1" spc="-5" dirty="0">
                <a:latin typeface="Carlito"/>
                <a:cs typeface="Carlito"/>
              </a:rPr>
              <a:t>Analizi</a:t>
            </a:r>
            <a:endParaRPr sz="1600" dirty="0">
              <a:latin typeface="Carlito"/>
              <a:cs typeface="Carlito"/>
            </a:endParaRPr>
          </a:p>
          <a:p>
            <a:pPr marL="355600" marR="5080" indent="-342900" algn="just">
              <a:lnSpc>
                <a:spcPct val="100000"/>
              </a:lnSpc>
              <a:spcBef>
                <a:spcPts val="600"/>
              </a:spcBef>
              <a:buFont typeface="Arial"/>
              <a:buChar char="•"/>
              <a:tabLst>
                <a:tab pos="355600" algn="l"/>
              </a:tabLst>
            </a:pPr>
            <a:r>
              <a:rPr sz="1600" spc="-40" dirty="0">
                <a:latin typeface="Carlito"/>
                <a:cs typeface="Carlito"/>
              </a:rPr>
              <a:t>Tüm </a:t>
            </a:r>
            <a:r>
              <a:rPr sz="1600" dirty="0">
                <a:latin typeface="Carlito"/>
                <a:cs typeface="Carlito"/>
              </a:rPr>
              <a:t>bu </a:t>
            </a:r>
            <a:r>
              <a:rPr sz="1600" spc="-5" dirty="0">
                <a:latin typeface="Carlito"/>
                <a:cs typeface="Carlito"/>
              </a:rPr>
              <a:t>analizler </a:t>
            </a:r>
            <a:r>
              <a:rPr sz="1600" dirty="0">
                <a:latin typeface="Carlito"/>
                <a:cs typeface="Carlito"/>
              </a:rPr>
              <a:t>ne </a:t>
            </a:r>
            <a:r>
              <a:rPr sz="1600" spc="-10" dirty="0">
                <a:latin typeface="Carlito"/>
                <a:cs typeface="Carlito"/>
              </a:rPr>
              <a:t>kadar </a:t>
            </a:r>
            <a:r>
              <a:rPr sz="1600" spc="-5" dirty="0">
                <a:latin typeface="Carlito"/>
                <a:cs typeface="Carlito"/>
              </a:rPr>
              <a:t>doğru yapılsa </a:t>
            </a:r>
            <a:r>
              <a:rPr sz="1600" spc="-15" dirty="0">
                <a:latin typeface="Carlito"/>
                <a:cs typeface="Carlito"/>
              </a:rPr>
              <a:t>ve hatta </a:t>
            </a:r>
            <a:r>
              <a:rPr sz="1600" dirty="0">
                <a:latin typeface="Carlito"/>
                <a:cs typeface="Carlito"/>
              </a:rPr>
              <a:t>en </a:t>
            </a:r>
            <a:r>
              <a:rPr sz="1600" spc="-5" dirty="0">
                <a:latin typeface="Carlito"/>
                <a:cs typeface="Carlito"/>
              </a:rPr>
              <a:t>gelişmiş </a:t>
            </a:r>
            <a:r>
              <a:rPr sz="1600" dirty="0">
                <a:latin typeface="Carlito"/>
                <a:cs typeface="Carlito"/>
              </a:rPr>
              <a:t>analiz </a:t>
            </a:r>
            <a:r>
              <a:rPr sz="1600" spc="-10" dirty="0">
                <a:latin typeface="Carlito"/>
                <a:cs typeface="Carlito"/>
              </a:rPr>
              <a:t>programları  </a:t>
            </a:r>
            <a:r>
              <a:rPr sz="1600" spc="-5" dirty="0">
                <a:latin typeface="Carlito"/>
                <a:cs typeface="Carlito"/>
              </a:rPr>
              <a:t>kullanılsa </a:t>
            </a:r>
            <a:r>
              <a:rPr sz="1600" dirty="0">
                <a:latin typeface="Carlito"/>
                <a:cs typeface="Carlito"/>
              </a:rPr>
              <a:t>dahi </a:t>
            </a:r>
            <a:r>
              <a:rPr sz="1600" spc="-10" dirty="0">
                <a:latin typeface="Carlito"/>
                <a:cs typeface="Carlito"/>
              </a:rPr>
              <a:t>proje </a:t>
            </a:r>
            <a:r>
              <a:rPr sz="1600" spc="-5" dirty="0">
                <a:latin typeface="Carlito"/>
                <a:cs typeface="Carlito"/>
              </a:rPr>
              <a:t>yönetiminde </a:t>
            </a:r>
            <a:r>
              <a:rPr sz="1600" spc="-10" dirty="0">
                <a:latin typeface="Carlito"/>
                <a:cs typeface="Carlito"/>
              </a:rPr>
              <a:t>kararlar alınırken </a:t>
            </a:r>
            <a:r>
              <a:rPr sz="1600" spc="-5" dirty="0">
                <a:latin typeface="Carlito"/>
                <a:cs typeface="Carlito"/>
              </a:rPr>
              <a:t>en önemli </a:t>
            </a:r>
            <a:r>
              <a:rPr sz="1600" dirty="0">
                <a:latin typeface="Carlito"/>
                <a:cs typeface="Carlito"/>
              </a:rPr>
              <a:t>bileşen </a:t>
            </a:r>
            <a:r>
              <a:rPr sz="1600" spc="-5" dirty="0">
                <a:latin typeface="Carlito"/>
                <a:cs typeface="Carlito"/>
              </a:rPr>
              <a:t>hala  </a:t>
            </a:r>
            <a:r>
              <a:rPr sz="1600" spc="-25" dirty="0">
                <a:latin typeface="Carlito"/>
                <a:cs typeface="Carlito"/>
              </a:rPr>
              <a:t>insandır. </a:t>
            </a:r>
            <a:r>
              <a:rPr sz="1600" spc="-15" dirty="0">
                <a:latin typeface="Carlito"/>
                <a:cs typeface="Carlito"/>
              </a:rPr>
              <a:t>Yapılacak </a:t>
            </a:r>
            <a:r>
              <a:rPr sz="1600" spc="-5" dirty="0">
                <a:latin typeface="Carlito"/>
                <a:cs typeface="Carlito"/>
              </a:rPr>
              <a:t>her </a:t>
            </a:r>
            <a:r>
              <a:rPr sz="1600" dirty="0">
                <a:latin typeface="Carlito"/>
                <a:cs typeface="Carlito"/>
              </a:rPr>
              <a:t>türlü </a:t>
            </a:r>
            <a:r>
              <a:rPr sz="1600" spc="-5" dirty="0">
                <a:latin typeface="Carlito"/>
                <a:cs typeface="Carlito"/>
              </a:rPr>
              <a:t>ödünleşim </a:t>
            </a:r>
            <a:r>
              <a:rPr sz="1600" dirty="0">
                <a:latin typeface="Carlito"/>
                <a:cs typeface="Carlito"/>
              </a:rPr>
              <a:t>analizinde </a:t>
            </a:r>
            <a:r>
              <a:rPr sz="1600" spc="-5" dirty="0">
                <a:latin typeface="Carlito"/>
                <a:cs typeface="Carlito"/>
              </a:rPr>
              <a:t>son </a:t>
            </a:r>
            <a:r>
              <a:rPr sz="1600" spc="-15" dirty="0">
                <a:latin typeface="Carlito"/>
                <a:cs typeface="Carlito"/>
              </a:rPr>
              <a:t>kararı </a:t>
            </a:r>
            <a:r>
              <a:rPr sz="1600" spc="-10" dirty="0">
                <a:latin typeface="Carlito"/>
                <a:cs typeface="Carlito"/>
              </a:rPr>
              <a:t>proje </a:t>
            </a:r>
            <a:r>
              <a:rPr sz="1600" spc="-5" dirty="0">
                <a:latin typeface="Carlito"/>
                <a:cs typeface="Carlito"/>
              </a:rPr>
              <a:t>yöneticisi bilgi  </a:t>
            </a:r>
            <a:r>
              <a:rPr sz="1600" spc="-15" dirty="0">
                <a:latin typeface="Carlito"/>
                <a:cs typeface="Carlito"/>
              </a:rPr>
              <a:t>ve </a:t>
            </a:r>
            <a:r>
              <a:rPr sz="1600" spc="-5" dirty="0">
                <a:latin typeface="Carlito"/>
                <a:cs typeface="Carlito"/>
              </a:rPr>
              <a:t>deneyimlerine </a:t>
            </a:r>
            <a:r>
              <a:rPr sz="1600" spc="-15" dirty="0">
                <a:latin typeface="Carlito"/>
                <a:cs typeface="Carlito"/>
              </a:rPr>
              <a:t>dayanarak </a:t>
            </a:r>
            <a:r>
              <a:rPr sz="1600" spc="-40" dirty="0">
                <a:latin typeface="Carlito"/>
                <a:cs typeface="Carlito"/>
              </a:rPr>
              <a:t>verir. </a:t>
            </a:r>
            <a:r>
              <a:rPr sz="1600" dirty="0">
                <a:latin typeface="Carlito"/>
                <a:cs typeface="Carlito"/>
              </a:rPr>
              <a:t>Bu </a:t>
            </a:r>
            <a:r>
              <a:rPr sz="1600" spc="-10" dirty="0">
                <a:latin typeface="Carlito"/>
                <a:cs typeface="Carlito"/>
              </a:rPr>
              <a:t>yüzden </a:t>
            </a:r>
            <a:r>
              <a:rPr sz="1600" spc="-15" dirty="0">
                <a:latin typeface="Carlito"/>
                <a:cs typeface="Carlito"/>
              </a:rPr>
              <a:t>proje </a:t>
            </a:r>
            <a:r>
              <a:rPr sz="1600" spc="-5" dirty="0">
                <a:latin typeface="Carlito"/>
                <a:cs typeface="Carlito"/>
              </a:rPr>
              <a:t>yöneticileri, </a:t>
            </a:r>
            <a:r>
              <a:rPr sz="1600" spc="-10" dirty="0">
                <a:latin typeface="Carlito"/>
                <a:cs typeface="Carlito"/>
              </a:rPr>
              <a:t>projenin  </a:t>
            </a:r>
            <a:r>
              <a:rPr sz="1600" spc="-5" dirty="0">
                <a:latin typeface="Carlito"/>
                <a:cs typeface="Carlito"/>
              </a:rPr>
              <a:t>karmaşıklığı </a:t>
            </a:r>
            <a:r>
              <a:rPr sz="1600" spc="-15" dirty="0">
                <a:latin typeface="Carlito"/>
                <a:cs typeface="Carlito"/>
              </a:rPr>
              <a:t>ve </a:t>
            </a:r>
            <a:r>
              <a:rPr sz="1600" spc="-10" dirty="0">
                <a:latin typeface="Carlito"/>
                <a:cs typeface="Carlito"/>
              </a:rPr>
              <a:t>zorluğuna </a:t>
            </a:r>
            <a:r>
              <a:rPr sz="1600" spc="-5" dirty="0">
                <a:latin typeface="Carlito"/>
                <a:cs typeface="Carlito"/>
              </a:rPr>
              <a:t>paralel </a:t>
            </a:r>
            <a:r>
              <a:rPr sz="1600" spc="-10" dirty="0">
                <a:latin typeface="Carlito"/>
                <a:cs typeface="Carlito"/>
              </a:rPr>
              <a:t>olarak, </a:t>
            </a:r>
            <a:r>
              <a:rPr sz="1600" spc="-5" dirty="0">
                <a:latin typeface="Carlito"/>
                <a:cs typeface="Carlito"/>
              </a:rPr>
              <a:t>kendilerine ulaştırılan bilgi </a:t>
            </a:r>
            <a:r>
              <a:rPr sz="1600" spc="-15" dirty="0">
                <a:latin typeface="Carlito"/>
                <a:cs typeface="Carlito"/>
              </a:rPr>
              <a:t>ve </a:t>
            </a:r>
            <a:r>
              <a:rPr sz="1600" spc="-5" dirty="0">
                <a:latin typeface="Carlito"/>
                <a:cs typeface="Carlito"/>
              </a:rPr>
              <a:t>raporları </a:t>
            </a:r>
            <a:r>
              <a:rPr sz="1600" dirty="0">
                <a:latin typeface="Carlito"/>
                <a:cs typeface="Carlito"/>
              </a:rPr>
              <a:t>iyi  </a:t>
            </a:r>
            <a:r>
              <a:rPr sz="1600" spc="-5" dirty="0">
                <a:latin typeface="Carlito"/>
                <a:cs typeface="Carlito"/>
              </a:rPr>
              <a:t>işleyip </a:t>
            </a:r>
            <a:r>
              <a:rPr sz="1600" spc="-10" dirty="0">
                <a:latin typeface="Carlito"/>
                <a:cs typeface="Carlito"/>
              </a:rPr>
              <a:t>anlayacak yeterlilikte</a:t>
            </a:r>
            <a:r>
              <a:rPr sz="1600" spc="65" dirty="0">
                <a:latin typeface="Carlito"/>
                <a:cs typeface="Carlito"/>
              </a:rPr>
              <a:t> </a:t>
            </a:r>
            <a:r>
              <a:rPr sz="1600" spc="-20" dirty="0">
                <a:latin typeface="Carlito"/>
                <a:cs typeface="Carlito"/>
              </a:rPr>
              <a:t>seçilmelidirler.</a:t>
            </a:r>
            <a:endParaRPr sz="1600" dirty="0">
              <a:latin typeface="Carlito"/>
              <a:cs typeface="Carlito"/>
            </a:endParaRPr>
          </a:p>
        </p:txBody>
      </p:sp>
    </p:spTree>
    <p:extLst>
      <p:ext uri="{BB962C8B-B14F-4D97-AF65-F5344CB8AC3E}">
        <p14:creationId xmlns:p14="http://schemas.microsoft.com/office/powerpoint/2010/main" val="244573667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390138" y="646303"/>
            <a:ext cx="4457065" cy="32060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spc="-15" dirty="0"/>
              <a:t>PROJE </a:t>
            </a:r>
            <a:r>
              <a:rPr sz="2000" spc="-5" dirty="0"/>
              <a:t>MALİYET</a:t>
            </a:r>
            <a:r>
              <a:rPr sz="2000" spc="-65" dirty="0"/>
              <a:t> </a:t>
            </a:r>
            <a:r>
              <a:rPr sz="2000" spc="-20" dirty="0"/>
              <a:t>YÖNETİMİ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01600">
              <a:lnSpc>
                <a:spcPts val="1045"/>
              </a:lnSpc>
            </a:pPr>
            <a:fld id="{81D60167-4931-47E6-BA6A-407CBD079E47}" type="slidenum">
              <a:rPr spc="-10" dirty="0"/>
              <a:t>26</a:t>
            </a:fld>
            <a:r>
              <a:rPr spc="-10" dirty="0"/>
              <a:t>/343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00659" y="1380732"/>
            <a:ext cx="8836025" cy="2659061"/>
          </a:xfrm>
          <a:prstGeom prst="rect">
            <a:avLst/>
          </a:prstGeom>
        </p:spPr>
        <p:txBody>
          <a:bodyPr vert="horz" wrap="square" lIns="0" tIns="88265" rIns="0" bIns="0" rtlCol="0">
            <a:spAutoFit/>
          </a:bodyPr>
          <a:lstStyle/>
          <a:p>
            <a:pPr marL="367665" algn="just">
              <a:lnSpc>
                <a:spcPct val="100000"/>
              </a:lnSpc>
              <a:spcBef>
                <a:spcPts val="695"/>
              </a:spcBef>
            </a:pPr>
            <a:r>
              <a:rPr b="1" i="1" spc="-10" dirty="0">
                <a:latin typeface="Carlito"/>
                <a:cs typeface="Carlito"/>
              </a:rPr>
              <a:t>Performansı </a:t>
            </a:r>
            <a:r>
              <a:rPr b="1" i="1" spc="-5" dirty="0">
                <a:latin typeface="Carlito"/>
                <a:cs typeface="Carlito"/>
              </a:rPr>
              <a:t>Sabitlenmiş</a:t>
            </a:r>
            <a:r>
              <a:rPr b="1" i="1" spc="-80" dirty="0">
                <a:latin typeface="Carlito"/>
                <a:cs typeface="Carlito"/>
              </a:rPr>
              <a:t> </a:t>
            </a:r>
            <a:r>
              <a:rPr b="1" i="1" dirty="0">
                <a:latin typeface="Carlito"/>
                <a:cs typeface="Carlito"/>
              </a:rPr>
              <a:t>Projeler</a:t>
            </a:r>
            <a:endParaRPr dirty="0">
              <a:latin typeface="Carlito"/>
              <a:cs typeface="Carlito"/>
            </a:endParaRPr>
          </a:p>
          <a:p>
            <a:pPr marL="355600" marR="5080" indent="-342900" algn="just">
              <a:lnSpc>
                <a:spcPct val="100000"/>
              </a:lnSpc>
              <a:spcBef>
                <a:spcPts val="600"/>
              </a:spcBef>
              <a:buFont typeface="Arial"/>
              <a:buChar char="•"/>
              <a:tabLst>
                <a:tab pos="355600" algn="l"/>
              </a:tabLst>
            </a:pPr>
            <a:r>
              <a:rPr b="1" spc="-10" dirty="0">
                <a:latin typeface="Carlito"/>
                <a:cs typeface="Carlito"/>
              </a:rPr>
              <a:t>Performans </a:t>
            </a:r>
            <a:r>
              <a:rPr b="1" spc="-5" dirty="0">
                <a:latin typeface="Carlito"/>
                <a:cs typeface="Carlito"/>
              </a:rPr>
              <a:t>sabitlendiğinde</a:t>
            </a:r>
            <a:r>
              <a:rPr spc="-5" dirty="0">
                <a:latin typeface="Carlito"/>
                <a:cs typeface="Carlito"/>
              </a:rPr>
              <a:t>, </a:t>
            </a:r>
            <a:r>
              <a:rPr b="1" spc="-10" dirty="0">
                <a:latin typeface="Carlito"/>
                <a:cs typeface="Carlito"/>
              </a:rPr>
              <a:t>maliyet zamanın </a:t>
            </a:r>
            <a:r>
              <a:rPr b="1" dirty="0">
                <a:latin typeface="Carlito"/>
                <a:cs typeface="Carlito"/>
              </a:rPr>
              <a:t>bir </a:t>
            </a:r>
            <a:r>
              <a:rPr b="1" spc="-5" dirty="0">
                <a:latin typeface="Carlito"/>
                <a:cs typeface="Carlito"/>
              </a:rPr>
              <a:t>fonksiyonudur</a:t>
            </a:r>
            <a:r>
              <a:rPr spc="-5" dirty="0">
                <a:latin typeface="Carlito"/>
                <a:cs typeface="Carlito"/>
              </a:rPr>
              <a:t>. </a:t>
            </a:r>
            <a:r>
              <a:rPr spc="-10" dirty="0">
                <a:latin typeface="Carlito"/>
                <a:cs typeface="Carlito"/>
              </a:rPr>
              <a:t>Birçok projede  </a:t>
            </a:r>
            <a:r>
              <a:rPr spc="-5" dirty="0">
                <a:latin typeface="Carlito"/>
                <a:cs typeface="Carlito"/>
              </a:rPr>
              <a:t>hedef zaman aralığında </a:t>
            </a:r>
            <a:r>
              <a:rPr spc="-15" dirty="0">
                <a:latin typeface="Carlito"/>
                <a:cs typeface="Carlito"/>
              </a:rPr>
              <a:t>projeyi </a:t>
            </a:r>
            <a:r>
              <a:rPr spc="-5" dirty="0">
                <a:latin typeface="Carlito"/>
                <a:cs typeface="Carlito"/>
              </a:rPr>
              <a:t>bitirmenin gerçek maliyeti </a:t>
            </a:r>
            <a:r>
              <a:rPr spc="-10" dirty="0">
                <a:latin typeface="Carlito"/>
                <a:cs typeface="Carlito"/>
              </a:rPr>
              <a:t>proje </a:t>
            </a:r>
            <a:r>
              <a:rPr spc="-5" dirty="0">
                <a:latin typeface="Carlito"/>
                <a:cs typeface="Carlito"/>
              </a:rPr>
              <a:t>bütçesinin  üzerindedir [12]. </a:t>
            </a:r>
            <a:r>
              <a:rPr spc="-10" dirty="0">
                <a:latin typeface="Carlito"/>
                <a:cs typeface="Carlito"/>
              </a:rPr>
              <a:t>Projenin </a:t>
            </a:r>
            <a:r>
              <a:rPr spc="-5" dirty="0">
                <a:latin typeface="Carlito"/>
                <a:cs typeface="Carlito"/>
              </a:rPr>
              <a:t>zamanında bitirilemediği </a:t>
            </a:r>
            <a:r>
              <a:rPr dirty="0">
                <a:latin typeface="Carlito"/>
                <a:cs typeface="Carlito"/>
              </a:rPr>
              <a:t>bu gibi </a:t>
            </a:r>
            <a:r>
              <a:rPr spc="-10" dirty="0">
                <a:latin typeface="Carlito"/>
                <a:cs typeface="Carlito"/>
              </a:rPr>
              <a:t>durumlarda </a:t>
            </a:r>
            <a:r>
              <a:rPr spc="-5" dirty="0">
                <a:latin typeface="Carlito"/>
                <a:cs typeface="Carlito"/>
              </a:rPr>
              <a:t>mesai  </a:t>
            </a:r>
            <a:r>
              <a:rPr spc="-10" dirty="0">
                <a:latin typeface="Carlito"/>
                <a:cs typeface="Carlito"/>
              </a:rPr>
              <a:t>yaparak </a:t>
            </a:r>
            <a:r>
              <a:rPr spc="-15" dirty="0">
                <a:latin typeface="Carlito"/>
                <a:cs typeface="Carlito"/>
              </a:rPr>
              <a:t>ve kaynak </a:t>
            </a:r>
            <a:r>
              <a:rPr spc="-5" dirty="0">
                <a:latin typeface="Carlito"/>
                <a:cs typeface="Carlito"/>
              </a:rPr>
              <a:t>artırımına giderek </a:t>
            </a:r>
            <a:r>
              <a:rPr spc="-10" dirty="0">
                <a:latin typeface="Carlito"/>
                <a:cs typeface="Carlito"/>
              </a:rPr>
              <a:t>projeyi </a:t>
            </a:r>
            <a:r>
              <a:rPr spc="-5" dirty="0">
                <a:latin typeface="Carlito"/>
                <a:cs typeface="Carlito"/>
              </a:rPr>
              <a:t>zamanında bitirmek </a:t>
            </a:r>
            <a:r>
              <a:rPr spc="-25" dirty="0">
                <a:latin typeface="Carlito"/>
                <a:cs typeface="Carlito"/>
              </a:rPr>
              <a:t>mümkündür.  Fakat </a:t>
            </a:r>
            <a:r>
              <a:rPr spc="-10" dirty="0">
                <a:latin typeface="Carlito"/>
                <a:cs typeface="Carlito"/>
              </a:rPr>
              <a:t>birçok </a:t>
            </a:r>
            <a:r>
              <a:rPr spc="-5" dirty="0">
                <a:latin typeface="Carlito"/>
                <a:cs typeface="Carlito"/>
              </a:rPr>
              <a:t>durumda </a:t>
            </a:r>
            <a:r>
              <a:rPr spc="-15" dirty="0">
                <a:latin typeface="Carlito"/>
                <a:cs typeface="Carlito"/>
              </a:rPr>
              <a:t>proje </a:t>
            </a:r>
            <a:r>
              <a:rPr spc="-5" dirty="0">
                <a:latin typeface="Carlito"/>
                <a:cs typeface="Carlito"/>
              </a:rPr>
              <a:t>başarısının </a:t>
            </a:r>
            <a:r>
              <a:rPr dirty="0">
                <a:latin typeface="Carlito"/>
                <a:cs typeface="Carlito"/>
              </a:rPr>
              <a:t>kriteri </a:t>
            </a:r>
            <a:r>
              <a:rPr spc="-10" dirty="0">
                <a:latin typeface="Carlito"/>
                <a:cs typeface="Carlito"/>
              </a:rPr>
              <a:t>maliyet </a:t>
            </a:r>
            <a:r>
              <a:rPr spc="-5" dirty="0">
                <a:latin typeface="Carlito"/>
                <a:cs typeface="Carlito"/>
              </a:rPr>
              <a:t>olduğundan, </a:t>
            </a:r>
            <a:r>
              <a:rPr spc="-10" dirty="0">
                <a:latin typeface="Carlito"/>
                <a:cs typeface="Carlito"/>
              </a:rPr>
              <a:t>toplam  </a:t>
            </a:r>
            <a:r>
              <a:rPr spc="-5" dirty="0">
                <a:latin typeface="Carlito"/>
                <a:cs typeface="Carlito"/>
              </a:rPr>
              <a:t>maliyeti minimize etmek </a:t>
            </a:r>
            <a:r>
              <a:rPr dirty="0">
                <a:latin typeface="Carlito"/>
                <a:cs typeface="Carlito"/>
              </a:rPr>
              <a:t>için </a:t>
            </a:r>
            <a:r>
              <a:rPr spc="-10" dirty="0">
                <a:latin typeface="Carlito"/>
                <a:cs typeface="Carlito"/>
              </a:rPr>
              <a:t>projenin </a:t>
            </a:r>
            <a:r>
              <a:rPr spc="-5" dirty="0">
                <a:latin typeface="Carlito"/>
                <a:cs typeface="Carlito"/>
              </a:rPr>
              <a:t>uzamasının </a:t>
            </a:r>
            <a:r>
              <a:rPr spc="-10" dirty="0">
                <a:latin typeface="Carlito"/>
                <a:cs typeface="Carlito"/>
              </a:rPr>
              <a:t>toplam </a:t>
            </a:r>
            <a:r>
              <a:rPr spc="-5" dirty="0">
                <a:latin typeface="Carlito"/>
                <a:cs typeface="Carlito"/>
              </a:rPr>
              <a:t>maliyet üzerindeki </a:t>
            </a:r>
            <a:r>
              <a:rPr dirty="0">
                <a:latin typeface="Carlito"/>
                <a:cs typeface="Carlito"/>
              </a:rPr>
              <a:t>etkisi  </a:t>
            </a:r>
            <a:r>
              <a:rPr spc="-25" dirty="0">
                <a:latin typeface="Carlito"/>
                <a:cs typeface="Carlito"/>
              </a:rPr>
              <a:t>araştırılır. </a:t>
            </a:r>
            <a:r>
              <a:rPr spc="-10" dirty="0">
                <a:latin typeface="Carlito"/>
                <a:cs typeface="Carlito"/>
              </a:rPr>
              <a:t>Projenin </a:t>
            </a:r>
            <a:r>
              <a:rPr spc="-5" dirty="0">
                <a:latin typeface="Carlito"/>
                <a:cs typeface="Carlito"/>
              </a:rPr>
              <a:t>uzamasının </a:t>
            </a:r>
            <a:r>
              <a:rPr spc="-10" dirty="0">
                <a:latin typeface="Carlito"/>
                <a:cs typeface="Carlito"/>
              </a:rPr>
              <a:t>direkt </a:t>
            </a:r>
            <a:r>
              <a:rPr dirty="0">
                <a:latin typeface="Carlito"/>
                <a:cs typeface="Carlito"/>
              </a:rPr>
              <a:t>giderleri etkilemediği </a:t>
            </a:r>
            <a:r>
              <a:rPr spc="-5" dirty="0">
                <a:latin typeface="Carlito"/>
                <a:cs typeface="Carlito"/>
              </a:rPr>
              <a:t>durumlarda dahi, </a:t>
            </a:r>
            <a:r>
              <a:rPr spc="-10" dirty="0">
                <a:latin typeface="Carlito"/>
                <a:cs typeface="Carlito"/>
              </a:rPr>
              <a:t>süre  </a:t>
            </a:r>
            <a:r>
              <a:rPr dirty="0">
                <a:latin typeface="Carlito"/>
                <a:cs typeface="Carlito"/>
              </a:rPr>
              <a:t>artışına bağlı </a:t>
            </a:r>
            <a:r>
              <a:rPr spc="-10" dirty="0">
                <a:latin typeface="Carlito"/>
                <a:cs typeface="Carlito"/>
              </a:rPr>
              <a:t>olarak </a:t>
            </a:r>
            <a:r>
              <a:rPr spc="-5" dirty="0">
                <a:latin typeface="Carlito"/>
                <a:cs typeface="Carlito"/>
              </a:rPr>
              <a:t>artan genel </a:t>
            </a:r>
            <a:r>
              <a:rPr dirty="0">
                <a:latin typeface="Carlito"/>
                <a:cs typeface="Carlito"/>
              </a:rPr>
              <a:t>giderler </a:t>
            </a:r>
            <a:r>
              <a:rPr spc="-10" dirty="0">
                <a:latin typeface="Carlito"/>
                <a:cs typeface="Carlito"/>
              </a:rPr>
              <a:t>projenin toplam </a:t>
            </a:r>
            <a:r>
              <a:rPr spc="-5" dirty="0">
                <a:latin typeface="Carlito"/>
                <a:cs typeface="Carlito"/>
              </a:rPr>
              <a:t>maliyetini yukarı  </a:t>
            </a:r>
            <a:r>
              <a:rPr spc="-25" dirty="0">
                <a:latin typeface="Carlito"/>
                <a:cs typeface="Carlito"/>
              </a:rPr>
              <a:t>çekecektir.</a:t>
            </a:r>
            <a:endParaRPr dirty="0">
              <a:latin typeface="Carlito"/>
              <a:cs typeface="Carlito"/>
            </a:endParaRPr>
          </a:p>
        </p:txBody>
      </p:sp>
    </p:spTree>
    <p:extLst>
      <p:ext uri="{BB962C8B-B14F-4D97-AF65-F5344CB8AC3E}">
        <p14:creationId xmlns:p14="http://schemas.microsoft.com/office/powerpoint/2010/main" val="251112581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344418" y="566293"/>
            <a:ext cx="4457065" cy="2898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15" dirty="0"/>
              <a:t>PROJE </a:t>
            </a:r>
            <a:r>
              <a:rPr sz="1800" spc="-5" dirty="0"/>
              <a:t>MALİYET</a:t>
            </a:r>
            <a:r>
              <a:rPr sz="1800" spc="-65" dirty="0"/>
              <a:t> </a:t>
            </a:r>
            <a:r>
              <a:rPr sz="1800" spc="-20" dirty="0"/>
              <a:t>YÖNETİMİ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01600">
              <a:lnSpc>
                <a:spcPts val="1045"/>
              </a:lnSpc>
            </a:pPr>
            <a:fld id="{81D60167-4931-47E6-BA6A-407CBD079E47}" type="slidenum">
              <a:rPr spc="-10" dirty="0"/>
              <a:t>27</a:t>
            </a:fld>
            <a:r>
              <a:rPr spc="-10" dirty="0"/>
              <a:t>/343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54939" y="1529322"/>
            <a:ext cx="8836025" cy="2551339"/>
          </a:xfrm>
          <a:prstGeom prst="rect">
            <a:avLst/>
          </a:prstGeom>
        </p:spPr>
        <p:txBody>
          <a:bodyPr vert="horz" wrap="square" lIns="0" tIns="88265" rIns="0" bIns="0" rtlCol="0">
            <a:spAutoFit/>
          </a:bodyPr>
          <a:lstStyle/>
          <a:p>
            <a:pPr marL="367665" algn="just">
              <a:lnSpc>
                <a:spcPct val="100000"/>
              </a:lnSpc>
              <a:spcBef>
                <a:spcPts val="695"/>
              </a:spcBef>
            </a:pPr>
            <a:r>
              <a:rPr sz="1600" b="1" i="1" spc="-10" dirty="0">
                <a:latin typeface="Carlito"/>
                <a:cs typeface="Carlito"/>
              </a:rPr>
              <a:t>Performansı </a:t>
            </a:r>
            <a:r>
              <a:rPr sz="1600" b="1" i="1" spc="-5" dirty="0">
                <a:latin typeface="Carlito"/>
                <a:cs typeface="Carlito"/>
              </a:rPr>
              <a:t>Sabitlenmiş</a:t>
            </a:r>
            <a:r>
              <a:rPr sz="1600" b="1" i="1" spc="-80" dirty="0">
                <a:latin typeface="Carlito"/>
                <a:cs typeface="Carlito"/>
              </a:rPr>
              <a:t> </a:t>
            </a:r>
            <a:r>
              <a:rPr sz="1600" b="1" i="1" dirty="0">
                <a:latin typeface="Carlito"/>
                <a:cs typeface="Carlito"/>
              </a:rPr>
              <a:t>Projeler</a:t>
            </a:r>
            <a:endParaRPr sz="1600" dirty="0">
              <a:latin typeface="Carlito"/>
              <a:cs typeface="Carlito"/>
            </a:endParaRPr>
          </a:p>
          <a:p>
            <a:pPr marL="355600" marR="5080" indent="-342900" algn="just">
              <a:lnSpc>
                <a:spcPct val="100000"/>
              </a:lnSpc>
              <a:spcBef>
                <a:spcPts val="600"/>
              </a:spcBef>
              <a:buFont typeface="Arial"/>
              <a:buChar char="•"/>
              <a:tabLst>
                <a:tab pos="355600" algn="l"/>
              </a:tabLst>
            </a:pPr>
            <a:r>
              <a:rPr sz="1600" spc="-10" dirty="0">
                <a:latin typeface="Carlito"/>
                <a:cs typeface="Carlito"/>
              </a:rPr>
              <a:t>Performans (Kalite) projelerde </a:t>
            </a:r>
            <a:r>
              <a:rPr sz="1600" spc="-5" dirty="0">
                <a:latin typeface="Carlito"/>
                <a:cs typeface="Carlito"/>
              </a:rPr>
              <a:t>maliyetleri düşürmenin önündeki </a:t>
            </a:r>
            <a:r>
              <a:rPr sz="1600" dirty="0">
                <a:latin typeface="Carlito"/>
                <a:cs typeface="Carlito"/>
              </a:rPr>
              <a:t>en </a:t>
            </a:r>
            <a:r>
              <a:rPr sz="1600" spc="-5" dirty="0">
                <a:latin typeface="Carlito"/>
                <a:cs typeface="Carlito"/>
              </a:rPr>
              <a:t>önemli  </a:t>
            </a:r>
            <a:r>
              <a:rPr sz="1600" spc="-25" dirty="0">
                <a:latin typeface="Carlito"/>
                <a:cs typeface="Carlito"/>
              </a:rPr>
              <a:t>engeldir. </a:t>
            </a:r>
            <a:r>
              <a:rPr sz="1600" spc="-10" dirty="0">
                <a:latin typeface="Carlito"/>
                <a:cs typeface="Carlito"/>
              </a:rPr>
              <a:t>Birçok uluslararası </a:t>
            </a:r>
            <a:r>
              <a:rPr sz="1600" dirty="0">
                <a:latin typeface="Carlito"/>
                <a:cs typeface="Carlito"/>
              </a:rPr>
              <a:t>firma için </a:t>
            </a:r>
            <a:r>
              <a:rPr sz="1600" spc="-10" dirty="0">
                <a:latin typeface="Carlito"/>
                <a:cs typeface="Carlito"/>
              </a:rPr>
              <a:t>kalite </a:t>
            </a:r>
            <a:r>
              <a:rPr sz="1600" spc="-5" dirty="0">
                <a:latin typeface="Carlito"/>
                <a:cs typeface="Carlito"/>
              </a:rPr>
              <a:t>ödün </a:t>
            </a:r>
            <a:r>
              <a:rPr sz="1600" spc="-10" dirty="0">
                <a:latin typeface="Carlito"/>
                <a:cs typeface="Carlito"/>
              </a:rPr>
              <a:t>verilemez </a:t>
            </a:r>
            <a:r>
              <a:rPr sz="1600" dirty="0">
                <a:latin typeface="Carlito"/>
                <a:cs typeface="Carlito"/>
              </a:rPr>
              <a:t>bir </a:t>
            </a:r>
            <a:r>
              <a:rPr sz="1600" spc="-5" dirty="0">
                <a:latin typeface="Carlito"/>
                <a:cs typeface="Carlito"/>
              </a:rPr>
              <a:t>itibar </a:t>
            </a:r>
            <a:r>
              <a:rPr sz="1600" spc="-30" dirty="0">
                <a:latin typeface="Carlito"/>
                <a:cs typeface="Carlito"/>
              </a:rPr>
              <a:t>kaynağıdır.  </a:t>
            </a:r>
            <a:r>
              <a:rPr sz="1600" spc="-5" dirty="0">
                <a:latin typeface="Carlito"/>
                <a:cs typeface="Carlito"/>
              </a:rPr>
              <a:t>Firmaların seneler </a:t>
            </a:r>
            <a:r>
              <a:rPr sz="1600" spc="-10" dirty="0">
                <a:latin typeface="Carlito"/>
                <a:cs typeface="Carlito"/>
              </a:rPr>
              <a:t>boyunca kazandıkları </a:t>
            </a:r>
            <a:r>
              <a:rPr sz="1600" dirty="0">
                <a:latin typeface="Carlito"/>
                <a:cs typeface="Carlito"/>
              </a:rPr>
              <a:t>itibar </a:t>
            </a:r>
            <a:r>
              <a:rPr sz="1600" spc="-10" dirty="0">
                <a:latin typeface="Carlito"/>
                <a:cs typeface="Carlito"/>
              </a:rPr>
              <a:t>bazen performans olarak </a:t>
            </a:r>
            <a:r>
              <a:rPr sz="1600" spc="-5" dirty="0">
                <a:latin typeface="Carlito"/>
                <a:cs typeface="Carlito"/>
              </a:rPr>
              <a:t>başarısız  </a:t>
            </a:r>
            <a:r>
              <a:rPr sz="1600" spc="-10" dirty="0">
                <a:latin typeface="Carlito"/>
                <a:cs typeface="Carlito"/>
              </a:rPr>
              <a:t>tek </a:t>
            </a:r>
            <a:r>
              <a:rPr sz="1600" spc="-5" dirty="0">
                <a:latin typeface="Carlito"/>
                <a:cs typeface="Carlito"/>
              </a:rPr>
              <a:t>bir </a:t>
            </a:r>
            <a:r>
              <a:rPr sz="1600" spc="-10" dirty="0">
                <a:latin typeface="Carlito"/>
                <a:cs typeface="Carlito"/>
              </a:rPr>
              <a:t>proje </a:t>
            </a:r>
            <a:r>
              <a:rPr sz="1600" spc="-5" dirty="0">
                <a:latin typeface="Carlito"/>
                <a:cs typeface="Carlito"/>
              </a:rPr>
              <a:t>yüzünden </a:t>
            </a:r>
            <a:r>
              <a:rPr sz="1600" spc="-20" dirty="0">
                <a:latin typeface="Carlito"/>
                <a:cs typeface="Carlito"/>
              </a:rPr>
              <a:t>zedelenmektedir. </a:t>
            </a:r>
            <a:r>
              <a:rPr sz="1600" spc="-5" dirty="0">
                <a:latin typeface="Carlito"/>
                <a:cs typeface="Carlito"/>
              </a:rPr>
              <a:t>Böyle </a:t>
            </a:r>
            <a:r>
              <a:rPr sz="1600" spc="-10" dirty="0">
                <a:latin typeface="Carlito"/>
                <a:cs typeface="Carlito"/>
              </a:rPr>
              <a:t>durumlarda </a:t>
            </a:r>
            <a:r>
              <a:rPr sz="1600" spc="-5" dirty="0">
                <a:latin typeface="Carlito"/>
                <a:cs typeface="Carlito"/>
              </a:rPr>
              <a:t>firmalar gelecekte  alacakları </a:t>
            </a:r>
            <a:r>
              <a:rPr sz="1600" spc="-10" dirty="0">
                <a:latin typeface="Carlito"/>
                <a:cs typeface="Carlito"/>
              </a:rPr>
              <a:t>projeleri </a:t>
            </a:r>
            <a:r>
              <a:rPr sz="1600" spc="-5" dirty="0">
                <a:latin typeface="Carlito"/>
                <a:cs typeface="Carlito"/>
              </a:rPr>
              <a:t>düşünerek artan maliyetleri </a:t>
            </a:r>
            <a:r>
              <a:rPr sz="1600" spc="-10" dirty="0">
                <a:latin typeface="Carlito"/>
                <a:cs typeface="Carlito"/>
              </a:rPr>
              <a:t>kabul</a:t>
            </a:r>
            <a:r>
              <a:rPr sz="1600" spc="85" dirty="0">
                <a:latin typeface="Carlito"/>
                <a:cs typeface="Carlito"/>
              </a:rPr>
              <a:t> </a:t>
            </a:r>
            <a:r>
              <a:rPr sz="1600" spc="-20" dirty="0">
                <a:latin typeface="Carlito"/>
                <a:cs typeface="Carlito"/>
              </a:rPr>
              <a:t>etmektedirler.</a:t>
            </a:r>
            <a:endParaRPr sz="1600" dirty="0">
              <a:latin typeface="Carlito"/>
              <a:cs typeface="Carlito"/>
            </a:endParaRPr>
          </a:p>
          <a:p>
            <a:pPr marL="355600" marR="6985" indent="-342900" algn="just">
              <a:lnSpc>
                <a:spcPct val="100000"/>
              </a:lnSpc>
              <a:spcBef>
                <a:spcPts val="605"/>
              </a:spcBef>
              <a:buFont typeface="Arial"/>
              <a:buChar char="•"/>
              <a:tabLst>
                <a:tab pos="355600" algn="l"/>
              </a:tabLst>
            </a:pPr>
            <a:r>
              <a:rPr sz="1600" spc="-10" dirty="0">
                <a:latin typeface="Carlito"/>
                <a:cs typeface="Carlito"/>
              </a:rPr>
              <a:t>Projeyi oluşturan parçalardan </a:t>
            </a:r>
            <a:r>
              <a:rPr sz="1600" spc="-5" dirty="0">
                <a:latin typeface="Carlito"/>
                <a:cs typeface="Carlito"/>
              </a:rPr>
              <a:t>herhangi birinin maliyeti planlananın </a:t>
            </a:r>
            <a:r>
              <a:rPr sz="1600" spc="-15" dirty="0">
                <a:latin typeface="Carlito"/>
                <a:cs typeface="Carlito"/>
              </a:rPr>
              <a:t>kesin </a:t>
            </a:r>
            <a:r>
              <a:rPr sz="1600" spc="-10" dirty="0">
                <a:latin typeface="Carlito"/>
                <a:cs typeface="Carlito"/>
              </a:rPr>
              <a:t>olarak  üzerindeyse </a:t>
            </a:r>
            <a:r>
              <a:rPr sz="1600" spc="-15" dirty="0">
                <a:latin typeface="Carlito"/>
                <a:cs typeface="Carlito"/>
              </a:rPr>
              <a:t>ve </a:t>
            </a:r>
            <a:r>
              <a:rPr sz="1600" spc="-5" dirty="0">
                <a:latin typeface="Carlito"/>
                <a:cs typeface="Carlito"/>
              </a:rPr>
              <a:t>düşürmenin herhangi bir </a:t>
            </a:r>
            <a:r>
              <a:rPr sz="1600" spc="-10" dirty="0">
                <a:latin typeface="Carlito"/>
                <a:cs typeface="Carlito"/>
              </a:rPr>
              <a:t>yolu mevcut </a:t>
            </a:r>
            <a:r>
              <a:rPr sz="1600" spc="-5" dirty="0">
                <a:latin typeface="Carlito"/>
                <a:cs typeface="Carlito"/>
              </a:rPr>
              <a:t>değilse, ek maliyet  genellikle diğer </a:t>
            </a:r>
            <a:r>
              <a:rPr sz="1600" spc="-10" dirty="0">
                <a:latin typeface="Carlito"/>
                <a:cs typeface="Carlito"/>
              </a:rPr>
              <a:t>başka </a:t>
            </a:r>
            <a:r>
              <a:rPr sz="1600" spc="-5" dirty="0">
                <a:latin typeface="Carlito"/>
                <a:cs typeface="Carlito"/>
              </a:rPr>
              <a:t>iş kalemlerinin maliyetlerinin düşürülmesi ile dengelenmeye  </a:t>
            </a:r>
            <a:r>
              <a:rPr sz="1600" spc="-25" dirty="0">
                <a:latin typeface="Carlito"/>
                <a:cs typeface="Carlito"/>
              </a:rPr>
              <a:t>çalışılır.</a:t>
            </a:r>
            <a:endParaRPr sz="1600" dirty="0">
              <a:latin typeface="Carlito"/>
              <a:cs typeface="Carlito"/>
            </a:endParaRPr>
          </a:p>
        </p:txBody>
      </p:sp>
    </p:spTree>
    <p:extLst>
      <p:ext uri="{BB962C8B-B14F-4D97-AF65-F5344CB8AC3E}">
        <p14:creationId xmlns:p14="http://schemas.microsoft.com/office/powerpoint/2010/main" val="390544732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389503" y="554863"/>
            <a:ext cx="4457065" cy="32060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spc="-15" dirty="0"/>
              <a:t>PROJE </a:t>
            </a:r>
            <a:r>
              <a:rPr sz="2000" spc="-5" dirty="0"/>
              <a:t>MALİYET</a:t>
            </a:r>
            <a:r>
              <a:rPr sz="2000" spc="-65" dirty="0"/>
              <a:t> </a:t>
            </a:r>
            <a:r>
              <a:rPr sz="2000" spc="-20" dirty="0"/>
              <a:t>YÖNETİMİ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01600">
              <a:lnSpc>
                <a:spcPts val="1045"/>
              </a:lnSpc>
            </a:pPr>
            <a:fld id="{81D60167-4931-47E6-BA6A-407CBD079E47}" type="slidenum">
              <a:rPr spc="-10" dirty="0"/>
              <a:t>28</a:t>
            </a:fld>
            <a:r>
              <a:rPr spc="-10" dirty="0"/>
              <a:t>/343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00659" y="1506462"/>
            <a:ext cx="8834755" cy="1905009"/>
          </a:xfrm>
          <a:prstGeom prst="rect">
            <a:avLst/>
          </a:prstGeom>
        </p:spPr>
        <p:txBody>
          <a:bodyPr vert="horz" wrap="square" lIns="0" tIns="88265" rIns="0" bIns="0" rtlCol="0">
            <a:spAutoFit/>
          </a:bodyPr>
          <a:lstStyle/>
          <a:p>
            <a:pPr marL="367665" algn="just">
              <a:lnSpc>
                <a:spcPct val="100000"/>
              </a:lnSpc>
              <a:spcBef>
                <a:spcPts val="695"/>
              </a:spcBef>
            </a:pPr>
            <a:r>
              <a:rPr b="1" i="1" spc="-5" dirty="0">
                <a:latin typeface="Carlito"/>
                <a:cs typeface="Carlito"/>
              </a:rPr>
              <a:t>Maliyeti Sabitlenmiş</a:t>
            </a:r>
            <a:r>
              <a:rPr b="1" i="1" spc="-80" dirty="0">
                <a:latin typeface="Carlito"/>
                <a:cs typeface="Carlito"/>
              </a:rPr>
              <a:t> </a:t>
            </a:r>
            <a:r>
              <a:rPr b="1" i="1" spc="-5" dirty="0">
                <a:latin typeface="Carlito"/>
                <a:cs typeface="Carlito"/>
              </a:rPr>
              <a:t>Projeler</a:t>
            </a:r>
            <a:endParaRPr dirty="0">
              <a:latin typeface="Carlito"/>
              <a:cs typeface="Carlito"/>
            </a:endParaRPr>
          </a:p>
          <a:p>
            <a:pPr marL="355600" marR="5080" indent="-342900" algn="just">
              <a:lnSpc>
                <a:spcPct val="100000"/>
              </a:lnSpc>
              <a:spcBef>
                <a:spcPts val="600"/>
              </a:spcBef>
              <a:buFont typeface="Arial"/>
              <a:buChar char="•"/>
              <a:tabLst>
                <a:tab pos="355600" algn="l"/>
              </a:tabLst>
            </a:pPr>
            <a:r>
              <a:rPr b="1" spc="-5" dirty="0">
                <a:latin typeface="Carlito"/>
                <a:cs typeface="Carlito"/>
              </a:rPr>
              <a:t>Maliyet sabitlendiğinde</a:t>
            </a:r>
            <a:r>
              <a:rPr spc="-5" dirty="0">
                <a:latin typeface="Carlito"/>
                <a:cs typeface="Carlito"/>
              </a:rPr>
              <a:t>, </a:t>
            </a:r>
            <a:r>
              <a:rPr b="1" spc="-5" dirty="0">
                <a:latin typeface="Carlito"/>
                <a:cs typeface="Carlito"/>
              </a:rPr>
              <a:t>performans </a:t>
            </a:r>
            <a:r>
              <a:rPr b="1" spc="-10" dirty="0">
                <a:latin typeface="Carlito"/>
                <a:cs typeface="Carlito"/>
              </a:rPr>
              <a:t>zamanın </a:t>
            </a:r>
            <a:r>
              <a:rPr b="1" dirty="0">
                <a:latin typeface="Carlito"/>
                <a:cs typeface="Carlito"/>
              </a:rPr>
              <a:t>bir </a:t>
            </a:r>
            <a:r>
              <a:rPr b="1" spc="-10" dirty="0">
                <a:latin typeface="Carlito"/>
                <a:cs typeface="Carlito"/>
              </a:rPr>
              <a:t>fonksiyonudur</a:t>
            </a:r>
            <a:r>
              <a:rPr spc="-10" dirty="0">
                <a:latin typeface="Carlito"/>
                <a:cs typeface="Carlito"/>
              </a:rPr>
              <a:t>. </a:t>
            </a:r>
            <a:r>
              <a:rPr spc="-5" dirty="0">
                <a:latin typeface="Carlito"/>
                <a:cs typeface="Carlito"/>
              </a:rPr>
              <a:t>Bu tarz  </a:t>
            </a:r>
            <a:r>
              <a:rPr spc="-10" dirty="0">
                <a:latin typeface="Carlito"/>
                <a:cs typeface="Carlito"/>
              </a:rPr>
              <a:t>projelerde zaman </a:t>
            </a:r>
            <a:r>
              <a:rPr spc="-5" dirty="0">
                <a:latin typeface="Carlito"/>
                <a:cs typeface="Carlito"/>
              </a:rPr>
              <a:t>genellikle performansın seviyesini </a:t>
            </a:r>
            <a:r>
              <a:rPr spc="-20" dirty="0">
                <a:latin typeface="Carlito"/>
                <a:cs typeface="Carlito"/>
              </a:rPr>
              <a:t>belirler, </a:t>
            </a:r>
            <a:r>
              <a:rPr spc="-10" dirty="0">
                <a:latin typeface="Carlito"/>
                <a:cs typeface="Carlito"/>
              </a:rPr>
              <a:t>proje </a:t>
            </a:r>
            <a:r>
              <a:rPr dirty="0">
                <a:latin typeface="Carlito"/>
                <a:cs typeface="Carlito"/>
              </a:rPr>
              <a:t>için </a:t>
            </a:r>
            <a:r>
              <a:rPr spc="-10" dirty="0">
                <a:latin typeface="Carlito"/>
                <a:cs typeface="Carlito"/>
              </a:rPr>
              <a:t>hedeflenen  süre </a:t>
            </a:r>
            <a:r>
              <a:rPr spc="-15" dirty="0">
                <a:latin typeface="Carlito"/>
                <a:cs typeface="Carlito"/>
              </a:rPr>
              <a:t>uzadıkça </a:t>
            </a:r>
            <a:r>
              <a:rPr spc="-10" dirty="0">
                <a:latin typeface="Carlito"/>
                <a:cs typeface="Carlito"/>
              </a:rPr>
              <a:t>performans </a:t>
            </a:r>
            <a:r>
              <a:rPr spc="-5" dirty="0">
                <a:latin typeface="Carlito"/>
                <a:cs typeface="Carlito"/>
              </a:rPr>
              <a:t>sürekli artar</a:t>
            </a:r>
            <a:r>
              <a:rPr spc="50" dirty="0">
                <a:latin typeface="Carlito"/>
                <a:cs typeface="Carlito"/>
              </a:rPr>
              <a:t> </a:t>
            </a:r>
            <a:r>
              <a:rPr spc="-5" dirty="0">
                <a:latin typeface="Carlito"/>
                <a:cs typeface="Carlito"/>
              </a:rPr>
              <a:t>[12].</a:t>
            </a:r>
            <a:endParaRPr dirty="0">
              <a:latin typeface="Carlito"/>
              <a:cs typeface="Carlito"/>
            </a:endParaRPr>
          </a:p>
          <a:p>
            <a:pPr marL="355600" indent="-342900" algn="just">
              <a:lnSpc>
                <a:spcPct val="100000"/>
              </a:lnSpc>
              <a:spcBef>
                <a:spcPts val="605"/>
              </a:spcBef>
              <a:buFont typeface="Arial"/>
              <a:buChar char="•"/>
              <a:tabLst>
                <a:tab pos="355600" algn="l"/>
              </a:tabLst>
            </a:pPr>
            <a:r>
              <a:rPr dirty="0">
                <a:latin typeface="Carlito"/>
                <a:cs typeface="Carlito"/>
              </a:rPr>
              <a:t>Sabit </a:t>
            </a:r>
            <a:r>
              <a:rPr spc="-5" dirty="0">
                <a:latin typeface="Carlito"/>
                <a:cs typeface="Carlito"/>
              </a:rPr>
              <a:t>maliyetli </a:t>
            </a:r>
            <a:r>
              <a:rPr spc="-10" dirty="0">
                <a:latin typeface="Carlito"/>
                <a:cs typeface="Carlito"/>
              </a:rPr>
              <a:t>projelerde </a:t>
            </a:r>
            <a:r>
              <a:rPr spc="-5" dirty="0">
                <a:latin typeface="Carlito"/>
                <a:cs typeface="Carlito"/>
              </a:rPr>
              <a:t>performansın </a:t>
            </a:r>
            <a:r>
              <a:rPr spc="-15" dirty="0">
                <a:latin typeface="Carlito"/>
                <a:cs typeface="Carlito"/>
              </a:rPr>
              <a:t>proje </a:t>
            </a:r>
            <a:r>
              <a:rPr spc="-10" dirty="0">
                <a:latin typeface="Carlito"/>
                <a:cs typeface="Carlito"/>
              </a:rPr>
              <a:t>süresine </a:t>
            </a:r>
            <a:r>
              <a:rPr spc="-15" dirty="0">
                <a:latin typeface="Carlito"/>
                <a:cs typeface="Carlito"/>
              </a:rPr>
              <a:t>göre </a:t>
            </a:r>
            <a:r>
              <a:rPr spc="-10" dirty="0">
                <a:latin typeface="Carlito"/>
                <a:cs typeface="Carlito"/>
              </a:rPr>
              <a:t>çizdiği</a:t>
            </a:r>
            <a:r>
              <a:rPr spc="130" dirty="0">
                <a:latin typeface="Carlito"/>
                <a:cs typeface="Carlito"/>
              </a:rPr>
              <a:t> </a:t>
            </a:r>
            <a:r>
              <a:rPr spc="-15" dirty="0">
                <a:latin typeface="Carlito"/>
                <a:cs typeface="Carlito"/>
              </a:rPr>
              <a:t>grafik</a:t>
            </a:r>
            <a:endParaRPr dirty="0">
              <a:latin typeface="Carlito"/>
              <a:cs typeface="Carlito"/>
            </a:endParaRPr>
          </a:p>
          <a:p>
            <a:pPr marL="355600" algn="just">
              <a:lnSpc>
                <a:spcPct val="100000"/>
              </a:lnSpc>
            </a:pPr>
            <a:r>
              <a:rPr spc="-10" dirty="0">
                <a:latin typeface="Carlito"/>
                <a:cs typeface="Carlito"/>
              </a:rPr>
              <a:t>değişkenlik</a:t>
            </a:r>
            <a:r>
              <a:rPr spc="-5" dirty="0">
                <a:latin typeface="Carlito"/>
                <a:cs typeface="Carlito"/>
              </a:rPr>
              <a:t> </a:t>
            </a:r>
            <a:r>
              <a:rPr spc="-35" dirty="0">
                <a:latin typeface="Carlito"/>
                <a:cs typeface="Carlito"/>
              </a:rPr>
              <a:t>gösterir.</a:t>
            </a:r>
            <a:endParaRPr dirty="0">
              <a:latin typeface="Carlito"/>
              <a:cs typeface="Carlito"/>
            </a:endParaRPr>
          </a:p>
        </p:txBody>
      </p:sp>
    </p:spTree>
    <p:extLst>
      <p:ext uri="{BB962C8B-B14F-4D97-AF65-F5344CB8AC3E}">
        <p14:creationId xmlns:p14="http://schemas.microsoft.com/office/powerpoint/2010/main" val="123749848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778250" y="657733"/>
            <a:ext cx="1859280" cy="2898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50" dirty="0"/>
              <a:t>KAYNAKÇA</a:t>
            </a:r>
          </a:p>
        </p:txBody>
      </p:sp>
      <p:sp>
        <p:nvSpPr>
          <p:cNvPr id="9" name="object 9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045"/>
              </a:lnSpc>
            </a:pPr>
            <a:fld id="{81D60167-4931-47E6-BA6A-407CBD079E47}" type="slidenum">
              <a:rPr spc="-5" dirty="0"/>
              <a:t>29</a:t>
            </a:fld>
            <a:r>
              <a:rPr spc="-10" dirty="0"/>
              <a:t>/59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331470" y="1271777"/>
            <a:ext cx="8532291" cy="4522392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98450" marR="41910" indent="-285750" algn="just">
              <a:lnSpc>
                <a:spcPct val="100000"/>
              </a:lnSpc>
              <a:spcBef>
                <a:spcPts val="105"/>
              </a:spcBef>
              <a:buFont typeface="Arial" panose="020B0604020202020204" pitchFamily="34" charset="0"/>
              <a:buChar char="•"/>
            </a:pPr>
            <a:r>
              <a:rPr sz="1600" spc="-10" dirty="0">
                <a:latin typeface="Carlito"/>
                <a:cs typeface="Carlito"/>
              </a:rPr>
              <a:t>Albayrak, </a:t>
            </a:r>
            <a:r>
              <a:rPr sz="1600" dirty="0">
                <a:latin typeface="Carlito"/>
                <a:cs typeface="Carlito"/>
              </a:rPr>
              <a:t>Burhan. </a:t>
            </a:r>
            <a:r>
              <a:rPr sz="1600" spc="-10" dirty="0">
                <a:latin typeface="Carlito"/>
                <a:cs typeface="Carlito"/>
              </a:rPr>
              <a:t>Proje </a:t>
            </a:r>
            <a:r>
              <a:rPr sz="1600" spc="-25" dirty="0">
                <a:latin typeface="Carlito"/>
                <a:cs typeface="Carlito"/>
              </a:rPr>
              <a:t>Yönetimi </a:t>
            </a:r>
            <a:r>
              <a:rPr sz="1600" spc="-15" dirty="0">
                <a:latin typeface="Carlito"/>
                <a:cs typeface="Carlito"/>
              </a:rPr>
              <a:t>ve </a:t>
            </a:r>
            <a:r>
              <a:rPr sz="1600" spc="-5" dirty="0">
                <a:latin typeface="Carlito"/>
                <a:cs typeface="Carlito"/>
              </a:rPr>
              <a:t>Danışmanlık, </a:t>
            </a:r>
            <a:r>
              <a:rPr sz="1600" dirty="0">
                <a:latin typeface="Carlito"/>
                <a:cs typeface="Carlito"/>
              </a:rPr>
              <a:t>2. </a:t>
            </a:r>
            <a:r>
              <a:rPr sz="1600" spc="-10" dirty="0">
                <a:latin typeface="Carlito"/>
                <a:cs typeface="Carlito"/>
              </a:rPr>
              <a:t>bs. </a:t>
            </a:r>
            <a:r>
              <a:rPr sz="1600" spc="-5" dirty="0">
                <a:latin typeface="Carlito"/>
                <a:cs typeface="Carlito"/>
              </a:rPr>
              <a:t>(İstanbul: </a:t>
            </a:r>
            <a:r>
              <a:rPr sz="1600" spc="-10" dirty="0">
                <a:latin typeface="Carlito"/>
                <a:cs typeface="Carlito"/>
              </a:rPr>
              <a:t>Alfa </a:t>
            </a:r>
            <a:r>
              <a:rPr sz="1600" dirty="0">
                <a:latin typeface="Carlito"/>
                <a:cs typeface="Carlito"/>
              </a:rPr>
              <a:t>Basım  </a:t>
            </a:r>
            <a:r>
              <a:rPr sz="1600" spc="-35" dirty="0">
                <a:latin typeface="Carlito"/>
                <a:cs typeface="Carlito"/>
              </a:rPr>
              <a:t>Yayın </a:t>
            </a:r>
            <a:r>
              <a:rPr sz="1600" spc="-5" dirty="0">
                <a:latin typeface="Carlito"/>
                <a:cs typeface="Carlito"/>
              </a:rPr>
              <a:t>Dağıtım,</a:t>
            </a:r>
            <a:r>
              <a:rPr sz="1600" spc="15" dirty="0">
                <a:latin typeface="Carlito"/>
                <a:cs typeface="Carlito"/>
              </a:rPr>
              <a:t> </a:t>
            </a:r>
            <a:r>
              <a:rPr sz="1600" dirty="0">
                <a:latin typeface="Carlito"/>
                <a:cs typeface="Carlito"/>
              </a:rPr>
              <a:t>1998)1.</a:t>
            </a:r>
          </a:p>
          <a:p>
            <a:pPr marL="298450" indent="-285750" algn="just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sz="1600" spc="-5" dirty="0">
                <a:latin typeface="Carlito"/>
                <a:cs typeface="Carlito"/>
              </a:rPr>
              <a:t>L. </a:t>
            </a:r>
            <a:r>
              <a:rPr sz="1600" spc="-30" dirty="0">
                <a:latin typeface="Carlito"/>
                <a:cs typeface="Carlito"/>
              </a:rPr>
              <a:t>Young </a:t>
            </a:r>
            <a:r>
              <a:rPr sz="1600" spc="-55" dirty="0">
                <a:latin typeface="Carlito"/>
                <a:cs typeface="Carlito"/>
              </a:rPr>
              <a:t>Trevor, </a:t>
            </a:r>
            <a:r>
              <a:rPr sz="1600" spc="-10" dirty="0">
                <a:latin typeface="Carlito"/>
                <a:cs typeface="Carlito"/>
              </a:rPr>
              <a:t>Proje </a:t>
            </a:r>
            <a:r>
              <a:rPr sz="1600" spc="-25" dirty="0">
                <a:latin typeface="Carlito"/>
                <a:cs typeface="Carlito"/>
              </a:rPr>
              <a:t>Yönetimi </a:t>
            </a:r>
            <a:r>
              <a:rPr sz="1600" spc="-10" dirty="0">
                <a:latin typeface="Carlito"/>
                <a:cs typeface="Carlito"/>
              </a:rPr>
              <a:t>(İstanbul: </a:t>
            </a:r>
            <a:r>
              <a:rPr sz="1600" spc="-5" dirty="0">
                <a:latin typeface="Carlito"/>
                <a:cs typeface="Carlito"/>
              </a:rPr>
              <a:t>Timas </a:t>
            </a:r>
            <a:r>
              <a:rPr sz="1600" spc="-25" dirty="0">
                <a:latin typeface="Carlito"/>
                <a:cs typeface="Carlito"/>
              </a:rPr>
              <a:t>Yayınevi,</a:t>
            </a:r>
            <a:r>
              <a:rPr sz="1600" spc="114" dirty="0">
                <a:latin typeface="Carlito"/>
                <a:cs typeface="Carlito"/>
              </a:rPr>
              <a:t> </a:t>
            </a:r>
            <a:r>
              <a:rPr sz="1600" dirty="0">
                <a:latin typeface="Carlito"/>
                <a:cs typeface="Carlito"/>
              </a:rPr>
              <a:t>1998).</a:t>
            </a:r>
          </a:p>
          <a:p>
            <a:pPr marL="298450" marR="425450" indent="-285750" algn="just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sz="1600" spc="-10" dirty="0">
                <a:latin typeface="Carlito"/>
                <a:cs typeface="Carlito"/>
              </a:rPr>
              <a:t>Robert </a:t>
            </a:r>
            <a:r>
              <a:rPr sz="1600" dirty="0">
                <a:latin typeface="Carlito"/>
                <a:cs typeface="Carlito"/>
              </a:rPr>
              <a:t>K. </a:t>
            </a:r>
            <a:r>
              <a:rPr sz="1600" spc="-10" dirty="0">
                <a:latin typeface="Carlito"/>
                <a:cs typeface="Carlito"/>
              </a:rPr>
              <a:t>Wysocki, </a:t>
            </a:r>
            <a:r>
              <a:rPr sz="1600" dirty="0">
                <a:latin typeface="Carlito"/>
                <a:cs typeface="Carlito"/>
              </a:rPr>
              <a:t>Rudd </a:t>
            </a:r>
            <a:r>
              <a:rPr sz="1600" spc="-20" dirty="0">
                <a:latin typeface="Carlito"/>
                <a:cs typeface="Carlito"/>
              </a:rPr>
              <a:t>McGary, Effective </a:t>
            </a:r>
            <a:r>
              <a:rPr sz="1600" spc="-10" dirty="0">
                <a:latin typeface="Carlito"/>
                <a:cs typeface="Carlito"/>
              </a:rPr>
              <a:t>Project </a:t>
            </a:r>
            <a:r>
              <a:rPr sz="1600" spc="-5" dirty="0">
                <a:latin typeface="Carlito"/>
                <a:cs typeface="Carlito"/>
              </a:rPr>
              <a:t>Management, </a:t>
            </a:r>
            <a:r>
              <a:rPr sz="1600" spc="-10" dirty="0">
                <a:latin typeface="Carlito"/>
                <a:cs typeface="Carlito"/>
              </a:rPr>
              <a:t>3rd Ed.  </a:t>
            </a:r>
            <a:r>
              <a:rPr sz="1600" spc="-5" dirty="0">
                <a:latin typeface="Carlito"/>
                <a:cs typeface="Carlito"/>
              </a:rPr>
              <a:t>(Indiana: Wiley </a:t>
            </a:r>
            <a:r>
              <a:rPr sz="1600" dirty="0">
                <a:latin typeface="Carlito"/>
                <a:cs typeface="Carlito"/>
              </a:rPr>
              <a:t>Publishing,</a:t>
            </a:r>
            <a:r>
              <a:rPr sz="1600" spc="-10" dirty="0">
                <a:latin typeface="Carlito"/>
                <a:cs typeface="Carlito"/>
              </a:rPr>
              <a:t> </a:t>
            </a:r>
            <a:r>
              <a:rPr sz="1600" dirty="0">
                <a:latin typeface="Carlito"/>
                <a:cs typeface="Carlito"/>
              </a:rPr>
              <a:t>2003).</a:t>
            </a:r>
          </a:p>
          <a:p>
            <a:pPr marL="298450" indent="-285750" algn="just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sz="1600" spc="-10" dirty="0">
                <a:latin typeface="Carlito"/>
                <a:cs typeface="Carlito"/>
              </a:rPr>
              <a:t>Jeff Davidson. </a:t>
            </a:r>
            <a:r>
              <a:rPr sz="1600" dirty="0">
                <a:latin typeface="Carlito"/>
                <a:cs typeface="Carlito"/>
              </a:rPr>
              <a:t>10 </a:t>
            </a:r>
            <a:r>
              <a:rPr sz="1600" spc="-5" dirty="0">
                <a:latin typeface="Carlito"/>
                <a:cs typeface="Carlito"/>
              </a:rPr>
              <a:t>Minute </a:t>
            </a:r>
            <a:r>
              <a:rPr sz="1600" dirty="0">
                <a:latin typeface="Carlito"/>
                <a:cs typeface="Carlito"/>
              </a:rPr>
              <a:t>Guide </a:t>
            </a:r>
            <a:r>
              <a:rPr sz="1600" spc="-15" dirty="0">
                <a:latin typeface="Carlito"/>
                <a:cs typeface="Carlito"/>
              </a:rPr>
              <a:t>to </a:t>
            </a:r>
            <a:r>
              <a:rPr sz="1600" spc="-10" dirty="0">
                <a:latin typeface="Carlito"/>
                <a:cs typeface="Carlito"/>
              </a:rPr>
              <a:t>Project </a:t>
            </a:r>
            <a:r>
              <a:rPr sz="1600" spc="-5" dirty="0">
                <a:latin typeface="Carlito"/>
                <a:cs typeface="Carlito"/>
              </a:rPr>
              <a:t>Management. </a:t>
            </a:r>
            <a:r>
              <a:rPr sz="1600" dirty="0">
                <a:latin typeface="Carlito"/>
                <a:cs typeface="Carlito"/>
              </a:rPr>
              <a:t>(Alpha,</a:t>
            </a:r>
            <a:r>
              <a:rPr sz="1600" spc="30" dirty="0">
                <a:latin typeface="Carlito"/>
                <a:cs typeface="Carlito"/>
              </a:rPr>
              <a:t> </a:t>
            </a:r>
            <a:r>
              <a:rPr sz="1600" dirty="0">
                <a:latin typeface="Carlito"/>
                <a:cs typeface="Carlito"/>
              </a:rPr>
              <a:t>2000).</a:t>
            </a:r>
          </a:p>
          <a:p>
            <a:pPr marL="298450" indent="-285750" algn="just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sz="1600" dirty="0">
                <a:latin typeface="Carlito"/>
                <a:cs typeface="Carlito"/>
              </a:rPr>
              <a:t>Nick </a:t>
            </a:r>
            <a:r>
              <a:rPr sz="1600" spc="-5" dirty="0">
                <a:latin typeface="Carlito"/>
                <a:cs typeface="Carlito"/>
              </a:rPr>
              <a:t>Jenkins, </a:t>
            </a:r>
            <a:r>
              <a:rPr sz="1600" dirty="0">
                <a:latin typeface="Carlito"/>
                <a:cs typeface="Carlito"/>
              </a:rPr>
              <a:t>A </a:t>
            </a:r>
            <a:r>
              <a:rPr sz="1600" spc="-10" dirty="0">
                <a:latin typeface="Carlito"/>
                <a:cs typeface="Carlito"/>
              </a:rPr>
              <a:t>Project </a:t>
            </a:r>
            <a:r>
              <a:rPr sz="1600" spc="-5" dirty="0">
                <a:latin typeface="Carlito"/>
                <a:cs typeface="Carlito"/>
              </a:rPr>
              <a:t>Management Primer</a:t>
            </a:r>
            <a:r>
              <a:rPr sz="1600" dirty="0">
                <a:latin typeface="Carlito"/>
                <a:cs typeface="Carlito"/>
              </a:rPr>
              <a:t> (2005).</a:t>
            </a:r>
          </a:p>
          <a:p>
            <a:pPr marL="298450" marR="596900" indent="-285750" algn="just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sz="1600" spc="-10" dirty="0">
                <a:latin typeface="Carlito"/>
                <a:cs typeface="Carlito"/>
              </a:rPr>
              <a:t>Caltrans </a:t>
            </a:r>
            <a:r>
              <a:rPr sz="1600" spc="-5" dirty="0">
                <a:latin typeface="Carlito"/>
                <a:cs typeface="Carlito"/>
              </a:rPr>
              <a:t>Office of </a:t>
            </a:r>
            <a:r>
              <a:rPr sz="1600" spc="-10" dirty="0">
                <a:latin typeface="Carlito"/>
                <a:cs typeface="Carlito"/>
              </a:rPr>
              <a:t>Project </a:t>
            </a:r>
            <a:r>
              <a:rPr sz="1600" spc="-5" dirty="0">
                <a:latin typeface="Carlito"/>
                <a:cs typeface="Carlito"/>
              </a:rPr>
              <a:t>Management </a:t>
            </a:r>
            <a:r>
              <a:rPr sz="1600" spc="-10" dirty="0">
                <a:latin typeface="Carlito"/>
                <a:cs typeface="Carlito"/>
              </a:rPr>
              <a:t>Process Improvement, Caltrans  Project </a:t>
            </a:r>
            <a:r>
              <a:rPr sz="1600" spc="-5" dirty="0">
                <a:latin typeface="Carlito"/>
                <a:cs typeface="Carlito"/>
              </a:rPr>
              <a:t>Management Handbook. </a:t>
            </a:r>
            <a:r>
              <a:rPr sz="1600" spc="-10" dirty="0">
                <a:latin typeface="Carlito"/>
                <a:cs typeface="Carlito"/>
              </a:rPr>
              <a:t>(California,</a:t>
            </a:r>
            <a:r>
              <a:rPr sz="1600" spc="-30" dirty="0">
                <a:latin typeface="Carlito"/>
                <a:cs typeface="Carlito"/>
              </a:rPr>
              <a:t> </a:t>
            </a:r>
            <a:r>
              <a:rPr sz="1600" dirty="0">
                <a:latin typeface="Carlito"/>
                <a:cs typeface="Carlito"/>
              </a:rPr>
              <a:t>2002).</a:t>
            </a:r>
          </a:p>
          <a:p>
            <a:pPr marL="298450" marR="1599565" indent="-285750" algn="just">
              <a:lnSpc>
                <a:spcPts val="3000"/>
              </a:lnSpc>
              <a:spcBef>
                <a:spcPts val="200"/>
              </a:spcBef>
              <a:buFont typeface="Arial" panose="020B0604020202020204" pitchFamily="34" charset="0"/>
              <a:buChar char="•"/>
            </a:pPr>
            <a:r>
              <a:rPr sz="1600" dirty="0">
                <a:latin typeface="Carlito"/>
                <a:cs typeface="Carlito"/>
              </a:rPr>
              <a:t>Gary </a:t>
            </a:r>
            <a:r>
              <a:rPr sz="1600" spc="5" dirty="0">
                <a:latin typeface="Carlito"/>
                <a:cs typeface="Carlito"/>
              </a:rPr>
              <a:t>R. </a:t>
            </a:r>
            <a:r>
              <a:rPr sz="1600" spc="-10" dirty="0">
                <a:latin typeface="Carlito"/>
                <a:cs typeface="Carlito"/>
              </a:rPr>
              <a:t>Heerkens, Project </a:t>
            </a:r>
            <a:r>
              <a:rPr sz="1600" spc="-5" dirty="0">
                <a:latin typeface="Carlito"/>
                <a:cs typeface="Carlito"/>
              </a:rPr>
              <a:t>Management (McGraw-Hill, </a:t>
            </a:r>
            <a:r>
              <a:rPr sz="1600" dirty="0">
                <a:latin typeface="Carlito"/>
                <a:cs typeface="Carlito"/>
              </a:rPr>
              <a:t>2002).  Method123, </a:t>
            </a:r>
            <a:r>
              <a:rPr sz="1600" spc="-10" dirty="0">
                <a:latin typeface="Carlito"/>
                <a:cs typeface="Carlito"/>
              </a:rPr>
              <a:t>Project </a:t>
            </a:r>
            <a:r>
              <a:rPr sz="1600" spc="-5" dirty="0">
                <a:latin typeface="Carlito"/>
                <a:cs typeface="Carlito"/>
              </a:rPr>
              <a:t>Management </a:t>
            </a:r>
            <a:r>
              <a:rPr sz="1600" dirty="0">
                <a:latin typeface="Carlito"/>
                <a:cs typeface="Carlito"/>
              </a:rPr>
              <a:t>Guidebook</a:t>
            </a:r>
            <a:r>
              <a:rPr sz="1600" spc="-50" dirty="0">
                <a:latin typeface="Carlito"/>
                <a:cs typeface="Carlito"/>
              </a:rPr>
              <a:t> </a:t>
            </a:r>
            <a:r>
              <a:rPr sz="1600" dirty="0">
                <a:latin typeface="Carlito"/>
                <a:cs typeface="Carlito"/>
              </a:rPr>
              <a:t>(2003).</a:t>
            </a:r>
          </a:p>
          <a:p>
            <a:pPr marL="298450" marR="5080" indent="-285750" algn="just">
              <a:lnSpc>
                <a:spcPct val="100000"/>
              </a:lnSpc>
              <a:spcBef>
                <a:spcPts val="405"/>
              </a:spcBef>
              <a:buFont typeface="Arial" panose="020B0604020202020204" pitchFamily="34" charset="0"/>
              <a:buChar char="•"/>
            </a:pPr>
            <a:r>
              <a:rPr sz="1600" spc="-10" dirty="0">
                <a:latin typeface="Carlito"/>
                <a:cs typeface="Carlito"/>
              </a:rPr>
              <a:t>Project </a:t>
            </a:r>
            <a:r>
              <a:rPr sz="1600" spc="-5" dirty="0">
                <a:latin typeface="Carlito"/>
                <a:cs typeface="Carlito"/>
              </a:rPr>
              <a:t>Management Institude. Construction Extension </a:t>
            </a:r>
            <a:r>
              <a:rPr sz="1600" spc="-15" dirty="0">
                <a:latin typeface="Carlito"/>
                <a:cs typeface="Carlito"/>
              </a:rPr>
              <a:t>to </a:t>
            </a:r>
            <a:r>
              <a:rPr sz="1600" dirty="0">
                <a:latin typeface="Carlito"/>
                <a:cs typeface="Carlito"/>
              </a:rPr>
              <a:t>A Guide </a:t>
            </a:r>
            <a:r>
              <a:rPr sz="1600" spc="-15" dirty="0">
                <a:latin typeface="Carlito"/>
                <a:cs typeface="Carlito"/>
              </a:rPr>
              <a:t>to </a:t>
            </a:r>
            <a:r>
              <a:rPr sz="1600" spc="-10" dirty="0">
                <a:latin typeface="Carlito"/>
                <a:cs typeface="Carlito"/>
              </a:rPr>
              <a:t>Project  </a:t>
            </a:r>
            <a:r>
              <a:rPr sz="1600" spc="-5" dirty="0">
                <a:latin typeface="Carlito"/>
                <a:cs typeface="Carlito"/>
              </a:rPr>
              <a:t>Management </a:t>
            </a:r>
            <a:r>
              <a:rPr sz="1600" dirty="0">
                <a:latin typeface="Carlito"/>
                <a:cs typeface="Carlito"/>
              </a:rPr>
              <a:t>Body </a:t>
            </a:r>
            <a:r>
              <a:rPr sz="1600" spc="-5" dirty="0">
                <a:latin typeface="Carlito"/>
                <a:cs typeface="Carlito"/>
              </a:rPr>
              <a:t>of Knowledge </a:t>
            </a:r>
            <a:r>
              <a:rPr sz="1600" spc="-10" dirty="0">
                <a:latin typeface="Carlito"/>
                <a:cs typeface="Carlito"/>
              </a:rPr>
              <a:t>(Pennsylvania,</a:t>
            </a:r>
            <a:r>
              <a:rPr sz="1600" spc="-70" dirty="0">
                <a:latin typeface="Carlito"/>
                <a:cs typeface="Carlito"/>
              </a:rPr>
              <a:t> </a:t>
            </a:r>
            <a:r>
              <a:rPr sz="1600" dirty="0">
                <a:latin typeface="Carlito"/>
                <a:cs typeface="Carlito"/>
              </a:rPr>
              <a:t>2000).</a:t>
            </a:r>
          </a:p>
          <a:p>
            <a:pPr marL="298450" indent="-285750" algn="just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sz="1600" spc="-15" dirty="0">
                <a:latin typeface="Carlito"/>
                <a:cs typeface="Carlito"/>
              </a:rPr>
              <a:t>Görkem </a:t>
            </a:r>
            <a:r>
              <a:rPr sz="1600" spc="-70" dirty="0">
                <a:latin typeface="Carlito"/>
                <a:cs typeface="Carlito"/>
              </a:rPr>
              <a:t>Tekir. </a:t>
            </a:r>
            <a:r>
              <a:rPr sz="1600" spc="-10" dirty="0">
                <a:latin typeface="Carlito"/>
                <a:cs typeface="Carlito"/>
              </a:rPr>
              <a:t>Proje </a:t>
            </a:r>
            <a:r>
              <a:rPr sz="1600" spc="-25" dirty="0">
                <a:latin typeface="Carlito"/>
                <a:cs typeface="Carlito"/>
              </a:rPr>
              <a:t>Yönetimi </a:t>
            </a:r>
            <a:r>
              <a:rPr sz="1600" spc="-15" dirty="0">
                <a:latin typeface="Carlito"/>
                <a:cs typeface="Carlito"/>
              </a:rPr>
              <a:t>Kavramları </a:t>
            </a:r>
            <a:r>
              <a:rPr sz="1600" spc="-10" dirty="0">
                <a:latin typeface="Carlito"/>
                <a:cs typeface="Carlito"/>
              </a:rPr>
              <a:t>Metodolojisi </a:t>
            </a:r>
            <a:r>
              <a:rPr sz="1600" spc="-15" dirty="0">
                <a:latin typeface="Carlito"/>
                <a:cs typeface="Carlito"/>
              </a:rPr>
              <a:t>ve</a:t>
            </a:r>
            <a:r>
              <a:rPr sz="1600" spc="200" dirty="0">
                <a:latin typeface="Carlito"/>
                <a:cs typeface="Carlito"/>
              </a:rPr>
              <a:t> </a:t>
            </a:r>
            <a:r>
              <a:rPr sz="1600" spc="-5" dirty="0">
                <a:latin typeface="Carlito"/>
                <a:cs typeface="Carlito"/>
              </a:rPr>
              <a:t>Uygulamaları</a:t>
            </a:r>
            <a:endParaRPr sz="1600" dirty="0">
              <a:latin typeface="Carlito"/>
              <a:cs typeface="Carlito"/>
            </a:endParaRPr>
          </a:p>
          <a:p>
            <a:pPr marL="298450" indent="-285750" algn="just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sz="1600" spc="-5" dirty="0">
                <a:latin typeface="Carlito"/>
                <a:cs typeface="Carlito"/>
              </a:rPr>
              <a:t>(İstanbul: </a:t>
            </a:r>
            <a:r>
              <a:rPr sz="1600" spc="-15" dirty="0">
                <a:latin typeface="Carlito"/>
                <a:cs typeface="Carlito"/>
              </a:rPr>
              <a:t>Çağlayan </a:t>
            </a:r>
            <a:r>
              <a:rPr sz="1600" spc="-5" dirty="0">
                <a:latin typeface="Carlito"/>
                <a:cs typeface="Carlito"/>
              </a:rPr>
              <a:t>Kitapevi,</a:t>
            </a:r>
            <a:r>
              <a:rPr sz="1600" dirty="0">
                <a:latin typeface="Carlito"/>
                <a:cs typeface="Carlito"/>
              </a:rPr>
              <a:t> </a:t>
            </a:r>
            <a:r>
              <a:rPr sz="1600" spc="5" dirty="0">
                <a:latin typeface="Carlito"/>
                <a:cs typeface="Carlito"/>
              </a:rPr>
              <a:t>2006).</a:t>
            </a:r>
            <a:endParaRPr sz="1600" dirty="0">
              <a:latin typeface="Carlito"/>
              <a:cs typeface="Carlito"/>
            </a:endParaRPr>
          </a:p>
        </p:txBody>
      </p:sp>
    </p:spTree>
    <p:extLst>
      <p:ext uri="{BB962C8B-B14F-4D97-AF65-F5344CB8AC3E}">
        <p14:creationId xmlns:p14="http://schemas.microsoft.com/office/powerpoint/2010/main" val="36771300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269351" y="6389014"/>
            <a:ext cx="330835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spc="-10" dirty="0">
                <a:latin typeface="Carlito"/>
                <a:cs typeface="Carlito"/>
              </a:rPr>
              <a:t>3/343</a:t>
            </a:r>
            <a:endParaRPr sz="1000">
              <a:latin typeface="Carlito"/>
              <a:cs typeface="Carlito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29334" y="1402206"/>
            <a:ext cx="8070851" cy="3952364"/>
          </a:xfrm>
          <a:prstGeom prst="rect">
            <a:avLst/>
          </a:prstGeom>
        </p:spPr>
        <p:txBody>
          <a:bodyPr vert="horz" wrap="square" lIns="0" tIns="88900" rIns="0" bIns="0" rtlCol="0">
            <a:spAutoFit/>
          </a:bodyPr>
          <a:lstStyle/>
          <a:p>
            <a:pPr marL="192405" indent="-180340">
              <a:lnSpc>
                <a:spcPct val="100000"/>
              </a:lnSpc>
              <a:spcBef>
                <a:spcPts val="700"/>
              </a:spcBef>
              <a:buSzPct val="94444"/>
              <a:buFont typeface="Wingdings"/>
              <a:buChar char=""/>
              <a:tabLst>
                <a:tab pos="193040" algn="l"/>
              </a:tabLst>
            </a:pPr>
            <a:r>
              <a:rPr sz="1100" spc="-10" dirty="0">
                <a:latin typeface="Carlito"/>
                <a:cs typeface="Carlito"/>
              </a:rPr>
              <a:t>Proje Maliyet</a:t>
            </a:r>
            <a:r>
              <a:rPr sz="1100" spc="10" dirty="0">
                <a:latin typeface="Carlito"/>
                <a:cs typeface="Carlito"/>
              </a:rPr>
              <a:t> </a:t>
            </a:r>
            <a:r>
              <a:rPr sz="1100" spc="-30" dirty="0">
                <a:latin typeface="Carlito"/>
                <a:cs typeface="Carlito"/>
              </a:rPr>
              <a:t>Yöntemi</a:t>
            </a:r>
            <a:endParaRPr sz="1100" dirty="0">
              <a:latin typeface="Carlito"/>
              <a:cs typeface="Carlito"/>
            </a:endParaRPr>
          </a:p>
          <a:p>
            <a:pPr marL="649605" lvl="1" indent="-180340">
              <a:lnSpc>
                <a:spcPct val="100000"/>
              </a:lnSpc>
              <a:spcBef>
                <a:spcPts val="600"/>
              </a:spcBef>
              <a:buSzPct val="94444"/>
              <a:buFont typeface="Wingdings"/>
              <a:buChar char=""/>
              <a:tabLst>
                <a:tab pos="650240" algn="l"/>
              </a:tabLst>
            </a:pPr>
            <a:r>
              <a:rPr sz="1100" spc="-10" dirty="0">
                <a:latin typeface="Carlito"/>
                <a:cs typeface="Carlito"/>
              </a:rPr>
              <a:t>Keşif</a:t>
            </a:r>
            <a:endParaRPr sz="1100" dirty="0">
              <a:latin typeface="Carlito"/>
              <a:cs typeface="Carlito"/>
            </a:endParaRPr>
          </a:p>
          <a:p>
            <a:pPr marL="650240" lvl="1" indent="-180975">
              <a:lnSpc>
                <a:spcPct val="100000"/>
              </a:lnSpc>
              <a:spcBef>
                <a:spcPts val="600"/>
              </a:spcBef>
              <a:buSzPct val="94444"/>
              <a:buFont typeface="Wingdings"/>
              <a:buChar char=""/>
              <a:tabLst>
                <a:tab pos="650875" algn="l"/>
              </a:tabLst>
            </a:pPr>
            <a:r>
              <a:rPr sz="1100" spc="-10" dirty="0">
                <a:latin typeface="Carlito"/>
                <a:cs typeface="Carlito"/>
              </a:rPr>
              <a:t>Maliyet</a:t>
            </a:r>
            <a:r>
              <a:rPr sz="1100" dirty="0">
                <a:latin typeface="Carlito"/>
                <a:cs typeface="Carlito"/>
              </a:rPr>
              <a:t> </a:t>
            </a:r>
            <a:r>
              <a:rPr sz="1100" spc="-15" dirty="0">
                <a:latin typeface="Carlito"/>
                <a:cs typeface="Carlito"/>
              </a:rPr>
              <a:t>Kontrolü</a:t>
            </a:r>
            <a:endParaRPr sz="1100" dirty="0">
              <a:latin typeface="Carlito"/>
              <a:cs typeface="Carlito"/>
            </a:endParaRPr>
          </a:p>
          <a:p>
            <a:pPr marL="649605" lvl="1" indent="-180340">
              <a:lnSpc>
                <a:spcPct val="100000"/>
              </a:lnSpc>
              <a:spcBef>
                <a:spcPts val="600"/>
              </a:spcBef>
              <a:buSzPct val="94444"/>
              <a:buFont typeface="Wingdings"/>
              <a:buChar char=""/>
              <a:tabLst>
                <a:tab pos="650240" algn="l"/>
              </a:tabLst>
            </a:pPr>
            <a:r>
              <a:rPr sz="1100" spc="-15" dirty="0">
                <a:latin typeface="Carlito"/>
                <a:cs typeface="Carlito"/>
              </a:rPr>
              <a:t>Kontrol</a:t>
            </a:r>
            <a:r>
              <a:rPr sz="1100" spc="-5" dirty="0">
                <a:latin typeface="Carlito"/>
                <a:cs typeface="Carlito"/>
              </a:rPr>
              <a:t> </a:t>
            </a:r>
            <a:r>
              <a:rPr sz="1100" spc="-10" dirty="0">
                <a:latin typeface="Carlito"/>
                <a:cs typeface="Carlito"/>
              </a:rPr>
              <a:t>Süreci</a:t>
            </a:r>
            <a:endParaRPr sz="1100" dirty="0">
              <a:latin typeface="Carlito"/>
              <a:cs typeface="Carlito"/>
            </a:endParaRPr>
          </a:p>
          <a:p>
            <a:pPr marL="649605" lvl="1" indent="-180340">
              <a:lnSpc>
                <a:spcPct val="100000"/>
              </a:lnSpc>
              <a:spcBef>
                <a:spcPts val="600"/>
              </a:spcBef>
              <a:buSzPct val="94444"/>
              <a:buFont typeface="Wingdings"/>
              <a:buChar char=""/>
              <a:tabLst>
                <a:tab pos="650240" algn="l"/>
              </a:tabLst>
            </a:pPr>
            <a:r>
              <a:rPr sz="1100" spc="-5" dirty="0">
                <a:latin typeface="Carlito"/>
                <a:cs typeface="Carlito"/>
              </a:rPr>
              <a:t>Zaman </a:t>
            </a:r>
            <a:r>
              <a:rPr sz="1100" spc="-10" dirty="0">
                <a:latin typeface="Carlito"/>
                <a:cs typeface="Carlito"/>
              </a:rPr>
              <a:t>Performansının </a:t>
            </a:r>
            <a:r>
              <a:rPr sz="1100" spc="-5" dirty="0">
                <a:latin typeface="Carlito"/>
                <a:cs typeface="Carlito"/>
              </a:rPr>
              <a:t>Ölçülmesi</a:t>
            </a:r>
            <a:endParaRPr sz="1100" dirty="0">
              <a:latin typeface="Carlito"/>
              <a:cs typeface="Carlito"/>
            </a:endParaRPr>
          </a:p>
          <a:p>
            <a:pPr marL="649605" lvl="1" indent="-180340">
              <a:lnSpc>
                <a:spcPct val="100000"/>
              </a:lnSpc>
              <a:spcBef>
                <a:spcPts val="600"/>
              </a:spcBef>
              <a:buSzPct val="94444"/>
              <a:buFont typeface="Wingdings"/>
              <a:buChar char=""/>
              <a:tabLst>
                <a:tab pos="650240" algn="l"/>
              </a:tabLst>
            </a:pPr>
            <a:r>
              <a:rPr sz="1100" spc="-10" dirty="0">
                <a:latin typeface="Carlito"/>
                <a:cs typeface="Carlito"/>
              </a:rPr>
              <a:t>Enteger </a:t>
            </a:r>
            <a:r>
              <a:rPr sz="1100" spc="-5" dirty="0">
                <a:latin typeface="Carlito"/>
                <a:cs typeface="Carlito"/>
              </a:rPr>
              <a:t>Zaman-Maliyet </a:t>
            </a:r>
            <a:r>
              <a:rPr sz="1100" spc="-10" dirty="0">
                <a:latin typeface="Carlito"/>
                <a:cs typeface="Carlito"/>
              </a:rPr>
              <a:t>Sistemi</a:t>
            </a:r>
            <a:endParaRPr sz="1100" dirty="0">
              <a:latin typeface="Carlito"/>
              <a:cs typeface="Carlito"/>
            </a:endParaRPr>
          </a:p>
          <a:p>
            <a:pPr marL="649605" lvl="1" indent="-180340">
              <a:lnSpc>
                <a:spcPct val="100000"/>
              </a:lnSpc>
              <a:spcBef>
                <a:spcPts val="605"/>
              </a:spcBef>
              <a:buSzPct val="94444"/>
              <a:buFont typeface="Wingdings"/>
              <a:buChar char=""/>
              <a:tabLst>
                <a:tab pos="650240" algn="l"/>
              </a:tabLst>
            </a:pPr>
            <a:r>
              <a:rPr sz="1100" spc="-10" dirty="0">
                <a:latin typeface="Carlito"/>
                <a:cs typeface="Carlito"/>
              </a:rPr>
              <a:t>Proje </a:t>
            </a:r>
            <a:r>
              <a:rPr sz="1100" spc="-5" dirty="0">
                <a:latin typeface="Carlito"/>
                <a:cs typeface="Carlito"/>
              </a:rPr>
              <a:t>Baseline’larının</a:t>
            </a:r>
            <a:r>
              <a:rPr sz="1100" spc="25" dirty="0">
                <a:latin typeface="Carlito"/>
                <a:cs typeface="Carlito"/>
              </a:rPr>
              <a:t> </a:t>
            </a:r>
            <a:r>
              <a:rPr sz="1100" spc="-5" dirty="0">
                <a:latin typeface="Carlito"/>
                <a:cs typeface="Carlito"/>
              </a:rPr>
              <a:t>Geliştirilmesi</a:t>
            </a:r>
            <a:endParaRPr sz="1100" dirty="0">
              <a:latin typeface="Carlito"/>
              <a:cs typeface="Carlito"/>
            </a:endParaRPr>
          </a:p>
          <a:p>
            <a:pPr marL="649605" lvl="1" indent="-180340">
              <a:lnSpc>
                <a:spcPct val="100000"/>
              </a:lnSpc>
              <a:spcBef>
                <a:spcPts val="600"/>
              </a:spcBef>
              <a:buSzPct val="94444"/>
              <a:buFont typeface="Wingdings"/>
              <a:buChar char=""/>
              <a:tabLst>
                <a:tab pos="650240" algn="l"/>
              </a:tabLst>
            </a:pPr>
            <a:r>
              <a:rPr sz="1100" spc="-30" dirty="0">
                <a:latin typeface="Carlito"/>
                <a:cs typeface="Carlito"/>
              </a:rPr>
              <a:t>Teknik </a:t>
            </a:r>
            <a:r>
              <a:rPr sz="1100" spc="-10" dirty="0">
                <a:latin typeface="Carlito"/>
                <a:cs typeface="Carlito"/>
              </a:rPr>
              <a:t>Performansın</a:t>
            </a:r>
            <a:r>
              <a:rPr sz="1100" spc="15" dirty="0">
                <a:latin typeface="Carlito"/>
                <a:cs typeface="Carlito"/>
              </a:rPr>
              <a:t> </a:t>
            </a:r>
            <a:r>
              <a:rPr sz="1100" spc="-5" dirty="0">
                <a:latin typeface="Carlito"/>
                <a:cs typeface="Carlito"/>
              </a:rPr>
              <a:t>Ölçülmesi</a:t>
            </a:r>
            <a:endParaRPr sz="1100" dirty="0">
              <a:latin typeface="Carlito"/>
              <a:cs typeface="Carlito"/>
            </a:endParaRPr>
          </a:p>
          <a:p>
            <a:pPr marL="649605" lvl="1" indent="-180340">
              <a:lnSpc>
                <a:spcPct val="100000"/>
              </a:lnSpc>
              <a:spcBef>
                <a:spcPts val="600"/>
              </a:spcBef>
              <a:buSzPct val="94444"/>
              <a:buFont typeface="Wingdings"/>
              <a:buChar char=""/>
              <a:tabLst>
                <a:tab pos="650240" algn="l"/>
              </a:tabLst>
            </a:pPr>
            <a:r>
              <a:rPr sz="1100" spc="-5" dirty="0">
                <a:latin typeface="Carlito"/>
                <a:cs typeface="Carlito"/>
              </a:rPr>
              <a:t>Diğer </a:t>
            </a:r>
            <a:r>
              <a:rPr sz="1100" spc="-15" dirty="0">
                <a:latin typeface="Carlito"/>
                <a:cs typeface="Carlito"/>
              </a:rPr>
              <a:t>Kontrol</a:t>
            </a:r>
            <a:r>
              <a:rPr sz="1100" spc="5" dirty="0">
                <a:latin typeface="Carlito"/>
                <a:cs typeface="Carlito"/>
              </a:rPr>
              <a:t> </a:t>
            </a:r>
            <a:r>
              <a:rPr sz="1100" spc="-10" dirty="0">
                <a:latin typeface="Carlito"/>
                <a:cs typeface="Carlito"/>
              </a:rPr>
              <a:t>Konuları</a:t>
            </a:r>
            <a:endParaRPr sz="1100" dirty="0">
              <a:latin typeface="Carlito"/>
              <a:cs typeface="Carlito"/>
            </a:endParaRPr>
          </a:p>
          <a:p>
            <a:pPr marL="193040" indent="-180975">
              <a:lnSpc>
                <a:spcPct val="100000"/>
              </a:lnSpc>
              <a:spcBef>
                <a:spcPts val="600"/>
              </a:spcBef>
              <a:buSzPct val="94444"/>
              <a:buFont typeface="Wingdings"/>
              <a:buChar char=""/>
              <a:tabLst>
                <a:tab pos="193675" algn="l"/>
              </a:tabLst>
            </a:pPr>
            <a:r>
              <a:rPr sz="1100" spc="-10" dirty="0">
                <a:latin typeface="Carlito"/>
                <a:cs typeface="Carlito"/>
              </a:rPr>
              <a:t>Kazanılmış </a:t>
            </a:r>
            <a:r>
              <a:rPr sz="1100" spc="-5" dirty="0">
                <a:latin typeface="Carlito"/>
                <a:cs typeface="Carlito"/>
              </a:rPr>
              <a:t>Değer</a:t>
            </a:r>
            <a:r>
              <a:rPr sz="1100" spc="15" dirty="0">
                <a:latin typeface="Carlito"/>
                <a:cs typeface="Carlito"/>
              </a:rPr>
              <a:t> </a:t>
            </a:r>
            <a:r>
              <a:rPr sz="1100" spc="-5" dirty="0">
                <a:latin typeface="Carlito"/>
                <a:cs typeface="Carlito"/>
              </a:rPr>
              <a:t>Analizi</a:t>
            </a:r>
            <a:endParaRPr sz="1100" dirty="0">
              <a:latin typeface="Carlito"/>
              <a:cs typeface="Carlito"/>
            </a:endParaRPr>
          </a:p>
          <a:p>
            <a:pPr marL="649605" lvl="1" indent="-180340">
              <a:lnSpc>
                <a:spcPct val="100000"/>
              </a:lnSpc>
              <a:spcBef>
                <a:spcPts val="600"/>
              </a:spcBef>
              <a:buSzPct val="94444"/>
              <a:buFont typeface="Wingdings"/>
              <a:buChar char=""/>
              <a:tabLst>
                <a:tab pos="650240" algn="l"/>
              </a:tabLst>
            </a:pPr>
            <a:r>
              <a:rPr sz="1100" spc="-20" dirty="0">
                <a:latin typeface="Carlito"/>
                <a:cs typeface="Carlito"/>
              </a:rPr>
              <a:t>Varyans </a:t>
            </a:r>
            <a:r>
              <a:rPr sz="1100" spc="-5" dirty="0">
                <a:latin typeface="Carlito"/>
                <a:cs typeface="Carlito"/>
              </a:rPr>
              <a:t>ve </a:t>
            </a:r>
            <a:r>
              <a:rPr sz="1100" spc="-10" dirty="0">
                <a:latin typeface="Carlito"/>
                <a:cs typeface="Carlito"/>
              </a:rPr>
              <a:t>Kazanılmış</a:t>
            </a:r>
            <a:r>
              <a:rPr sz="1100" spc="10" dirty="0">
                <a:latin typeface="Carlito"/>
                <a:cs typeface="Carlito"/>
              </a:rPr>
              <a:t> </a:t>
            </a:r>
            <a:r>
              <a:rPr sz="1100" spc="-5" dirty="0">
                <a:latin typeface="Carlito"/>
                <a:cs typeface="Carlito"/>
              </a:rPr>
              <a:t>Değer</a:t>
            </a:r>
            <a:endParaRPr sz="1100" dirty="0">
              <a:latin typeface="Carlito"/>
              <a:cs typeface="Carlito"/>
            </a:endParaRPr>
          </a:p>
          <a:p>
            <a:pPr marL="192405" indent="-180340">
              <a:lnSpc>
                <a:spcPct val="100000"/>
              </a:lnSpc>
              <a:spcBef>
                <a:spcPts val="600"/>
              </a:spcBef>
              <a:buSzPct val="94444"/>
              <a:buFont typeface="Wingdings"/>
              <a:buChar char=""/>
              <a:tabLst>
                <a:tab pos="193040" algn="l"/>
              </a:tabLst>
            </a:pPr>
            <a:r>
              <a:rPr sz="1100" spc="-20" dirty="0">
                <a:latin typeface="Carlito"/>
                <a:cs typeface="Carlito"/>
              </a:rPr>
              <a:t>Kontrat </a:t>
            </a:r>
            <a:r>
              <a:rPr sz="1100" spc="-10" dirty="0">
                <a:latin typeface="Carlito"/>
                <a:cs typeface="Carlito"/>
              </a:rPr>
              <a:t>Tipinin Proje Maliyetine</a:t>
            </a:r>
            <a:r>
              <a:rPr sz="1100" spc="95" dirty="0">
                <a:latin typeface="Carlito"/>
                <a:cs typeface="Carlito"/>
              </a:rPr>
              <a:t> </a:t>
            </a:r>
            <a:r>
              <a:rPr sz="1100" spc="-10" dirty="0">
                <a:latin typeface="Carlito"/>
                <a:cs typeface="Carlito"/>
              </a:rPr>
              <a:t>Etkileri</a:t>
            </a:r>
            <a:endParaRPr sz="1100" dirty="0">
              <a:latin typeface="Carlito"/>
              <a:cs typeface="Carlito"/>
            </a:endParaRPr>
          </a:p>
          <a:p>
            <a:pPr marL="649605" lvl="1" indent="-180340">
              <a:lnSpc>
                <a:spcPct val="100000"/>
              </a:lnSpc>
              <a:spcBef>
                <a:spcPts val="600"/>
              </a:spcBef>
              <a:buSzPct val="94444"/>
              <a:buFont typeface="Wingdings"/>
              <a:buChar char=""/>
              <a:tabLst>
                <a:tab pos="650240" algn="l"/>
              </a:tabLst>
            </a:pPr>
            <a:r>
              <a:rPr sz="1100" spc="-5" dirty="0">
                <a:latin typeface="Carlito"/>
                <a:cs typeface="Carlito"/>
              </a:rPr>
              <a:t>Sabit </a:t>
            </a:r>
            <a:r>
              <a:rPr sz="1100" spc="-10" dirty="0">
                <a:latin typeface="Carlito"/>
                <a:cs typeface="Carlito"/>
              </a:rPr>
              <a:t>Fiyatlı</a:t>
            </a:r>
            <a:r>
              <a:rPr sz="1100" dirty="0">
                <a:latin typeface="Carlito"/>
                <a:cs typeface="Carlito"/>
              </a:rPr>
              <a:t> </a:t>
            </a:r>
            <a:r>
              <a:rPr sz="1100" spc="-5" dirty="0">
                <a:latin typeface="Carlito"/>
                <a:cs typeface="Carlito"/>
              </a:rPr>
              <a:t>Sözleşme</a:t>
            </a:r>
            <a:endParaRPr sz="1100" dirty="0">
              <a:latin typeface="Carlito"/>
              <a:cs typeface="Carlito"/>
            </a:endParaRPr>
          </a:p>
          <a:p>
            <a:pPr marL="649605" lvl="1" indent="-180340">
              <a:lnSpc>
                <a:spcPct val="100000"/>
              </a:lnSpc>
              <a:spcBef>
                <a:spcPts val="605"/>
              </a:spcBef>
              <a:buSzPct val="94444"/>
              <a:buFont typeface="Wingdings"/>
              <a:buChar char=""/>
              <a:tabLst>
                <a:tab pos="650240" algn="l"/>
              </a:tabLst>
            </a:pPr>
            <a:r>
              <a:rPr sz="1100" spc="-5" dirty="0">
                <a:latin typeface="Carlito"/>
                <a:cs typeface="Carlito"/>
              </a:rPr>
              <a:t>Sabit </a:t>
            </a:r>
            <a:r>
              <a:rPr sz="1100" spc="-10" dirty="0">
                <a:latin typeface="Carlito"/>
                <a:cs typeface="Carlito"/>
              </a:rPr>
              <a:t>Fiyatlı </a:t>
            </a:r>
            <a:r>
              <a:rPr sz="1100" spc="-5" dirty="0">
                <a:latin typeface="Carlito"/>
                <a:cs typeface="Carlito"/>
              </a:rPr>
              <a:t>Prim Ödemeli</a:t>
            </a:r>
            <a:r>
              <a:rPr sz="1100" spc="-20" dirty="0">
                <a:latin typeface="Carlito"/>
                <a:cs typeface="Carlito"/>
              </a:rPr>
              <a:t> </a:t>
            </a:r>
            <a:r>
              <a:rPr sz="1100" spc="-5" dirty="0">
                <a:latin typeface="Carlito"/>
                <a:cs typeface="Carlito"/>
              </a:rPr>
              <a:t>Sözleşme</a:t>
            </a:r>
            <a:endParaRPr sz="1100" dirty="0">
              <a:latin typeface="Carlito"/>
              <a:cs typeface="Carlito"/>
            </a:endParaRPr>
          </a:p>
          <a:p>
            <a:pPr marL="649605" lvl="1" indent="-180340">
              <a:lnSpc>
                <a:spcPct val="100000"/>
              </a:lnSpc>
              <a:spcBef>
                <a:spcPts val="600"/>
              </a:spcBef>
              <a:buSzPct val="94444"/>
              <a:buFont typeface="Wingdings"/>
              <a:buChar char=""/>
              <a:tabLst>
                <a:tab pos="650240" algn="l"/>
              </a:tabLst>
            </a:pPr>
            <a:r>
              <a:rPr sz="1100" spc="-10" dirty="0">
                <a:latin typeface="Carlito"/>
                <a:cs typeface="Carlito"/>
              </a:rPr>
              <a:t>Maliyet </a:t>
            </a:r>
            <a:r>
              <a:rPr sz="1100" spc="-5" dirty="0">
                <a:latin typeface="Carlito"/>
                <a:cs typeface="Carlito"/>
              </a:rPr>
              <a:t>Artı Sabit </a:t>
            </a:r>
            <a:r>
              <a:rPr sz="1100" spc="-10" dirty="0">
                <a:latin typeface="Carlito"/>
                <a:cs typeface="Carlito"/>
              </a:rPr>
              <a:t>Ücret </a:t>
            </a:r>
            <a:r>
              <a:rPr sz="1100" spc="-5" dirty="0">
                <a:latin typeface="Carlito"/>
                <a:cs typeface="Carlito"/>
              </a:rPr>
              <a:t>Tipi Sözleşme</a:t>
            </a:r>
            <a:endParaRPr sz="1100" dirty="0">
              <a:latin typeface="Carlito"/>
              <a:cs typeface="Carlito"/>
            </a:endParaRPr>
          </a:p>
          <a:p>
            <a:pPr marL="649605" lvl="1" indent="-180340">
              <a:lnSpc>
                <a:spcPct val="100000"/>
              </a:lnSpc>
              <a:spcBef>
                <a:spcPts val="600"/>
              </a:spcBef>
              <a:buSzPct val="94444"/>
              <a:buFont typeface="Wingdings"/>
              <a:buChar char=""/>
              <a:tabLst>
                <a:tab pos="650240" algn="l"/>
              </a:tabLst>
            </a:pPr>
            <a:r>
              <a:rPr sz="1100" spc="-10" dirty="0">
                <a:latin typeface="Carlito"/>
                <a:cs typeface="Carlito"/>
              </a:rPr>
              <a:t>Maliyet </a:t>
            </a:r>
            <a:r>
              <a:rPr sz="1100" spc="-5" dirty="0">
                <a:latin typeface="Carlito"/>
                <a:cs typeface="Carlito"/>
              </a:rPr>
              <a:t>Artı Ödül </a:t>
            </a:r>
            <a:r>
              <a:rPr sz="1100" spc="-10" dirty="0">
                <a:latin typeface="Carlito"/>
                <a:cs typeface="Carlito"/>
              </a:rPr>
              <a:t>Ücreti </a:t>
            </a:r>
            <a:r>
              <a:rPr sz="1100" spc="-5" dirty="0">
                <a:latin typeface="Carlito"/>
                <a:cs typeface="Carlito"/>
              </a:rPr>
              <a:t>Tipi</a:t>
            </a:r>
            <a:r>
              <a:rPr sz="1100" spc="10" dirty="0">
                <a:latin typeface="Carlito"/>
                <a:cs typeface="Carlito"/>
              </a:rPr>
              <a:t> </a:t>
            </a:r>
            <a:r>
              <a:rPr sz="1100" spc="-5" dirty="0">
                <a:latin typeface="Carlito"/>
                <a:cs typeface="Carlito"/>
              </a:rPr>
              <a:t>Sözleşme</a:t>
            </a:r>
            <a:endParaRPr sz="1100" dirty="0">
              <a:latin typeface="Carlito"/>
              <a:cs typeface="Carlito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3321429" y="603845"/>
            <a:ext cx="2486660" cy="32060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spc="-45" dirty="0"/>
              <a:t>TAKDİM</a:t>
            </a:r>
            <a:r>
              <a:rPr sz="2000" spc="-70" dirty="0"/>
              <a:t> </a:t>
            </a:r>
            <a:r>
              <a:rPr sz="2000" spc="-5" dirty="0"/>
              <a:t>PLANI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1820926" y="6516392"/>
            <a:ext cx="3816985" cy="2889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080"/>
              </a:lnSpc>
            </a:pPr>
            <a:r>
              <a:rPr sz="1800" spc="-10" dirty="0">
                <a:latin typeface="Wingdings"/>
                <a:cs typeface="Wingdings"/>
              </a:rPr>
              <a:t></a:t>
            </a:r>
            <a:r>
              <a:rPr sz="1800" spc="-10" dirty="0">
                <a:latin typeface="Carlito"/>
                <a:cs typeface="Carlito"/>
              </a:rPr>
              <a:t>Maliyet </a:t>
            </a:r>
            <a:r>
              <a:rPr sz="1800" spc="-5" dirty="0">
                <a:latin typeface="Carlito"/>
                <a:cs typeface="Carlito"/>
              </a:rPr>
              <a:t>Artı </a:t>
            </a:r>
            <a:r>
              <a:rPr sz="1800" spc="-30" dirty="0">
                <a:latin typeface="Carlito"/>
                <a:cs typeface="Carlito"/>
              </a:rPr>
              <a:t>Teşvik </a:t>
            </a:r>
            <a:r>
              <a:rPr sz="1800" spc="-10" dirty="0">
                <a:latin typeface="Carlito"/>
                <a:cs typeface="Carlito"/>
              </a:rPr>
              <a:t>Ücreti </a:t>
            </a:r>
            <a:r>
              <a:rPr sz="1800" spc="-5" dirty="0">
                <a:latin typeface="Carlito"/>
                <a:cs typeface="Carlito"/>
              </a:rPr>
              <a:t>Tipi</a:t>
            </a:r>
            <a:r>
              <a:rPr sz="1800" spc="40" dirty="0">
                <a:latin typeface="Carlito"/>
                <a:cs typeface="Carlito"/>
              </a:rPr>
              <a:t> </a:t>
            </a:r>
            <a:r>
              <a:rPr sz="1800" spc="-10" dirty="0">
                <a:latin typeface="Carlito"/>
                <a:cs typeface="Carlito"/>
              </a:rPr>
              <a:t>Sözleşme</a:t>
            </a:r>
            <a:endParaRPr sz="1800">
              <a:latin typeface="Carlito"/>
              <a:cs typeface="Carlito"/>
            </a:endParaRPr>
          </a:p>
        </p:txBody>
      </p:sp>
    </p:spTree>
    <p:extLst>
      <p:ext uri="{BB962C8B-B14F-4D97-AF65-F5344CB8AC3E}">
        <p14:creationId xmlns:p14="http://schemas.microsoft.com/office/powerpoint/2010/main" val="31094948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498089" y="566293"/>
            <a:ext cx="4457065" cy="32060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spc="-15" dirty="0"/>
              <a:t>PROJE </a:t>
            </a:r>
            <a:r>
              <a:rPr sz="2000" spc="-5" dirty="0"/>
              <a:t>MALİYET</a:t>
            </a:r>
            <a:r>
              <a:rPr sz="2000" spc="-65" dirty="0"/>
              <a:t> </a:t>
            </a:r>
            <a:r>
              <a:rPr sz="2000" spc="-20" dirty="0"/>
              <a:t>YÖNETİMİ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8243951" y="6420637"/>
            <a:ext cx="356235" cy="1524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045"/>
              </a:lnSpc>
            </a:pPr>
            <a:fld id="{81D60167-4931-47E6-BA6A-407CBD079E47}" type="slidenum">
              <a:rPr sz="1000" spc="-10" dirty="0">
                <a:latin typeface="Carlito"/>
                <a:cs typeface="Carlito"/>
              </a:rPr>
              <a:t>4</a:t>
            </a:fld>
            <a:r>
              <a:rPr sz="1000" spc="-10" dirty="0">
                <a:latin typeface="Carlito"/>
                <a:cs typeface="Carlito"/>
              </a:rPr>
              <a:t>/343</a:t>
            </a:r>
            <a:endParaRPr sz="1000">
              <a:latin typeface="Carlito"/>
              <a:cs typeface="Carlito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09245" y="1293193"/>
            <a:ext cx="8834755" cy="3582391"/>
          </a:xfrm>
          <a:prstGeom prst="rect">
            <a:avLst/>
          </a:prstGeom>
        </p:spPr>
        <p:txBody>
          <a:bodyPr vert="horz" wrap="square" lIns="0" tIns="164465" rIns="0" bIns="0" rtlCol="0">
            <a:spAutoFit/>
          </a:bodyPr>
          <a:lstStyle/>
          <a:p>
            <a:pPr marL="367665">
              <a:lnSpc>
                <a:spcPct val="100000"/>
              </a:lnSpc>
              <a:spcBef>
                <a:spcPts val="1295"/>
              </a:spcBef>
            </a:pPr>
            <a:r>
              <a:rPr sz="1600" b="1" spc="-10" dirty="0">
                <a:latin typeface="Carlito"/>
                <a:cs typeface="Carlito"/>
              </a:rPr>
              <a:t>Proje</a:t>
            </a:r>
            <a:r>
              <a:rPr sz="1600" b="1" spc="-15" dirty="0">
                <a:latin typeface="Carlito"/>
                <a:cs typeface="Carlito"/>
              </a:rPr>
              <a:t> </a:t>
            </a:r>
            <a:r>
              <a:rPr sz="1600" b="1" spc="-10" dirty="0">
                <a:latin typeface="Carlito"/>
                <a:cs typeface="Carlito"/>
              </a:rPr>
              <a:t>Maliyeti</a:t>
            </a:r>
            <a:endParaRPr sz="1600" dirty="0">
              <a:latin typeface="Carlito"/>
              <a:cs typeface="Carlito"/>
            </a:endParaRPr>
          </a:p>
          <a:p>
            <a:pPr marL="355600" marR="5080" indent="-342900" algn="just">
              <a:lnSpc>
                <a:spcPct val="100000"/>
              </a:lnSpc>
              <a:spcBef>
                <a:spcPts val="1200"/>
              </a:spcBef>
              <a:buFont typeface="Arial"/>
              <a:buChar char="•"/>
              <a:tabLst>
                <a:tab pos="355600" algn="l"/>
              </a:tabLst>
            </a:pPr>
            <a:r>
              <a:rPr sz="1600" spc="-5" dirty="0">
                <a:latin typeface="Carlito"/>
                <a:cs typeface="Carlito"/>
              </a:rPr>
              <a:t>Maliyet </a:t>
            </a:r>
            <a:r>
              <a:rPr sz="1600" spc="-15" dirty="0">
                <a:latin typeface="Carlito"/>
                <a:cs typeface="Carlito"/>
              </a:rPr>
              <a:t>ve </a:t>
            </a:r>
            <a:r>
              <a:rPr sz="1600" spc="-10" dirty="0">
                <a:latin typeface="Carlito"/>
                <a:cs typeface="Carlito"/>
              </a:rPr>
              <a:t>süre </a:t>
            </a:r>
            <a:r>
              <a:rPr sz="1600" spc="-5" dirty="0">
                <a:latin typeface="Carlito"/>
                <a:cs typeface="Carlito"/>
              </a:rPr>
              <a:t>bir </a:t>
            </a:r>
            <a:r>
              <a:rPr sz="1600" spc="-10" dirty="0">
                <a:latin typeface="Carlito"/>
                <a:cs typeface="Carlito"/>
              </a:rPr>
              <a:t>projenin </a:t>
            </a:r>
            <a:r>
              <a:rPr sz="1600" dirty="0">
                <a:latin typeface="Carlito"/>
                <a:cs typeface="Carlito"/>
              </a:rPr>
              <a:t>başlangıcından </a:t>
            </a:r>
            <a:r>
              <a:rPr sz="1600" spc="-5" dirty="0">
                <a:latin typeface="Carlito"/>
                <a:cs typeface="Carlito"/>
              </a:rPr>
              <a:t>bitişine </a:t>
            </a:r>
            <a:r>
              <a:rPr sz="1600" spc="-10" dirty="0">
                <a:latin typeface="Carlito"/>
                <a:cs typeface="Carlito"/>
              </a:rPr>
              <a:t>kadar sürekli </a:t>
            </a:r>
            <a:r>
              <a:rPr sz="1600" spc="-20" dirty="0">
                <a:latin typeface="Carlito"/>
                <a:cs typeface="Carlito"/>
              </a:rPr>
              <a:t>kontrol </a:t>
            </a:r>
            <a:r>
              <a:rPr sz="1600" dirty="0">
                <a:latin typeface="Carlito"/>
                <a:cs typeface="Carlito"/>
              </a:rPr>
              <a:t>altında  tutulması </a:t>
            </a:r>
            <a:r>
              <a:rPr sz="1600" spc="-15" dirty="0">
                <a:latin typeface="Carlito"/>
                <a:cs typeface="Carlito"/>
              </a:rPr>
              <a:t>gereken </a:t>
            </a:r>
            <a:r>
              <a:rPr sz="1600" spc="-10" dirty="0">
                <a:latin typeface="Carlito"/>
                <a:cs typeface="Carlito"/>
              </a:rPr>
              <a:t>temel </a:t>
            </a:r>
            <a:r>
              <a:rPr sz="1600" spc="-25" dirty="0">
                <a:latin typeface="Carlito"/>
                <a:cs typeface="Carlito"/>
              </a:rPr>
              <a:t>unsurlardır. </a:t>
            </a:r>
            <a:r>
              <a:rPr sz="1600" spc="-5" dirty="0">
                <a:latin typeface="Carlito"/>
                <a:cs typeface="Carlito"/>
              </a:rPr>
              <a:t>Her </a:t>
            </a:r>
            <a:r>
              <a:rPr sz="1600" spc="-10" dirty="0">
                <a:latin typeface="Carlito"/>
                <a:cs typeface="Carlito"/>
              </a:rPr>
              <a:t>proje </a:t>
            </a:r>
            <a:r>
              <a:rPr sz="1600" spc="-5" dirty="0">
                <a:latin typeface="Carlito"/>
                <a:cs typeface="Carlito"/>
              </a:rPr>
              <a:t>yöneticisi </a:t>
            </a:r>
            <a:r>
              <a:rPr sz="1600" spc="-10" dirty="0">
                <a:latin typeface="Carlito"/>
                <a:cs typeface="Carlito"/>
              </a:rPr>
              <a:t>projesini </a:t>
            </a:r>
            <a:r>
              <a:rPr sz="1600" spc="-5" dirty="0">
                <a:latin typeface="Carlito"/>
                <a:cs typeface="Carlito"/>
              </a:rPr>
              <a:t>en </a:t>
            </a:r>
            <a:r>
              <a:rPr sz="1600" dirty="0">
                <a:latin typeface="Carlito"/>
                <a:cs typeface="Carlito"/>
              </a:rPr>
              <a:t>az </a:t>
            </a:r>
            <a:r>
              <a:rPr sz="1600" spc="-5" dirty="0">
                <a:latin typeface="Carlito"/>
                <a:cs typeface="Carlito"/>
              </a:rPr>
              <a:t>maliyetle  tamamlamak </a:t>
            </a:r>
            <a:r>
              <a:rPr sz="1600" spc="-45" dirty="0">
                <a:latin typeface="Carlito"/>
                <a:cs typeface="Carlito"/>
              </a:rPr>
              <a:t>ister. </a:t>
            </a:r>
            <a:r>
              <a:rPr sz="1600" spc="-10" dirty="0">
                <a:latin typeface="Carlito"/>
                <a:cs typeface="Carlito"/>
              </a:rPr>
              <a:t>Projenin </a:t>
            </a:r>
            <a:r>
              <a:rPr sz="1600" spc="-5" dirty="0">
                <a:latin typeface="Carlito"/>
                <a:cs typeface="Carlito"/>
              </a:rPr>
              <a:t>maliyeti </a:t>
            </a:r>
            <a:r>
              <a:rPr sz="1600" dirty="0">
                <a:latin typeface="Carlito"/>
                <a:cs typeface="Carlito"/>
              </a:rPr>
              <a:t>ancak </a:t>
            </a:r>
            <a:r>
              <a:rPr sz="1600" spc="-10" dirty="0">
                <a:latin typeface="Carlito"/>
                <a:cs typeface="Carlito"/>
              </a:rPr>
              <a:t>projenin kapsamı, </a:t>
            </a:r>
            <a:r>
              <a:rPr sz="1600" spc="-5" dirty="0">
                <a:latin typeface="Carlito"/>
                <a:cs typeface="Carlito"/>
              </a:rPr>
              <a:t>süresi, nakit </a:t>
            </a:r>
            <a:r>
              <a:rPr sz="1600" dirty="0">
                <a:latin typeface="Carlito"/>
                <a:cs typeface="Carlito"/>
              </a:rPr>
              <a:t>akışı  gibi </a:t>
            </a:r>
            <a:r>
              <a:rPr sz="1600" spc="-10" dirty="0">
                <a:latin typeface="Carlito"/>
                <a:cs typeface="Carlito"/>
              </a:rPr>
              <a:t>birçok </a:t>
            </a:r>
            <a:r>
              <a:rPr sz="1600" spc="-15" dirty="0">
                <a:latin typeface="Carlito"/>
                <a:cs typeface="Carlito"/>
              </a:rPr>
              <a:t>parametreye </a:t>
            </a:r>
            <a:r>
              <a:rPr sz="1600" dirty="0">
                <a:latin typeface="Carlito"/>
                <a:cs typeface="Carlito"/>
              </a:rPr>
              <a:t>bağlı </a:t>
            </a:r>
            <a:r>
              <a:rPr sz="1600" spc="-10" dirty="0">
                <a:latin typeface="Carlito"/>
                <a:cs typeface="Carlito"/>
              </a:rPr>
              <a:t>olarak </a:t>
            </a:r>
            <a:r>
              <a:rPr sz="1600" spc="-5" dirty="0">
                <a:latin typeface="Carlito"/>
                <a:cs typeface="Carlito"/>
              </a:rPr>
              <a:t>belli bir </a:t>
            </a:r>
            <a:r>
              <a:rPr sz="1600" spc="-15" dirty="0">
                <a:latin typeface="Carlito"/>
                <a:cs typeface="Carlito"/>
              </a:rPr>
              <a:t>noktaya </a:t>
            </a:r>
            <a:r>
              <a:rPr sz="1600" spc="-10" dirty="0">
                <a:latin typeface="Carlito"/>
                <a:cs typeface="Carlito"/>
              </a:rPr>
              <a:t>kadar</a:t>
            </a:r>
            <a:r>
              <a:rPr sz="1600" spc="60" dirty="0">
                <a:latin typeface="Carlito"/>
                <a:cs typeface="Carlito"/>
              </a:rPr>
              <a:t> </a:t>
            </a:r>
            <a:r>
              <a:rPr sz="1600" spc="-20" dirty="0">
                <a:latin typeface="Carlito"/>
                <a:cs typeface="Carlito"/>
              </a:rPr>
              <a:t>düşürülebilir.</a:t>
            </a:r>
            <a:endParaRPr sz="1600" dirty="0">
              <a:latin typeface="Carlito"/>
              <a:cs typeface="Carlito"/>
            </a:endParaRPr>
          </a:p>
          <a:p>
            <a:pPr marL="355600" marR="5080" indent="-342900" algn="just">
              <a:lnSpc>
                <a:spcPct val="100000"/>
              </a:lnSpc>
              <a:spcBef>
                <a:spcPts val="1205"/>
              </a:spcBef>
              <a:buFont typeface="Arial"/>
              <a:buChar char="•"/>
              <a:tabLst>
                <a:tab pos="355600" algn="l"/>
              </a:tabLst>
            </a:pPr>
            <a:r>
              <a:rPr sz="1600" spc="-10" dirty="0">
                <a:latin typeface="Carlito"/>
                <a:cs typeface="Carlito"/>
              </a:rPr>
              <a:t>Projenin </a:t>
            </a:r>
            <a:r>
              <a:rPr sz="1600" spc="-5" dirty="0">
                <a:latin typeface="Carlito"/>
                <a:cs typeface="Carlito"/>
              </a:rPr>
              <a:t>tamamlanma </a:t>
            </a:r>
            <a:r>
              <a:rPr sz="1600" spc="-10" dirty="0">
                <a:latin typeface="Carlito"/>
                <a:cs typeface="Carlito"/>
              </a:rPr>
              <a:t>süresi </a:t>
            </a:r>
            <a:r>
              <a:rPr sz="1600" spc="-5" dirty="0">
                <a:latin typeface="Carlito"/>
                <a:cs typeface="Carlito"/>
              </a:rPr>
              <a:t>ile maliyeti </a:t>
            </a:r>
            <a:r>
              <a:rPr sz="1600" spc="-10" dirty="0">
                <a:latin typeface="Carlito"/>
                <a:cs typeface="Carlito"/>
              </a:rPr>
              <a:t>arasında </a:t>
            </a:r>
            <a:r>
              <a:rPr sz="1600" spc="-5" dirty="0">
                <a:latin typeface="Carlito"/>
                <a:cs typeface="Carlito"/>
              </a:rPr>
              <a:t>güçlü </a:t>
            </a:r>
            <a:r>
              <a:rPr sz="1600" spc="-10" dirty="0">
                <a:latin typeface="Carlito"/>
                <a:cs typeface="Carlito"/>
              </a:rPr>
              <a:t>bir </a:t>
            </a:r>
            <a:r>
              <a:rPr sz="1600" spc="-5" dirty="0">
                <a:latin typeface="Carlito"/>
                <a:cs typeface="Carlito"/>
              </a:rPr>
              <a:t>bağlantı </a:t>
            </a:r>
            <a:r>
              <a:rPr sz="1600" spc="-40" dirty="0">
                <a:latin typeface="Carlito"/>
                <a:cs typeface="Carlito"/>
              </a:rPr>
              <a:t>vardır. </a:t>
            </a:r>
            <a:r>
              <a:rPr sz="1600" spc="-10" dirty="0">
                <a:latin typeface="Carlito"/>
                <a:cs typeface="Carlito"/>
              </a:rPr>
              <a:t>Projede  </a:t>
            </a:r>
            <a:r>
              <a:rPr sz="1600" dirty="0">
                <a:latin typeface="Carlito"/>
                <a:cs typeface="Carlito"/>
              </a:rPr>
              <a:t>ki tüm </a:t>
            </a:r>
            <a:r>
              <a:rPr sz="1600" spc="-10" dirty="0">
                <a:latin typeface="Carlito"/>
                <a:cs typeface="Carlito"/>
              </a:rPr>
              <a:t>faaliyetlerin süresi </a:t>
            </a:r>
            <a:r>
              <a:rPr sz="1600" spc="-5" dirty="0">
                <a:latin typeface="Carlito"/>
                <a:cs typeface="Carlito"/>
              </a:rPr>
              <a:t>maliyetleri en </a:t>
            </a:r>
            <a:r>
              <a:rPr sz="1600" dirty="0">
                <a:latin typeface="Carlito"/>
                <a:cs typeface="Carlito"/>
              </a:rPr>
              <a:t>alt </a:t>
            </a:r>
            <a:r>
              <a:rPr sz="1600" spc="-10" dirty="0">
                <a:latin typeface="Carlito"/>
                <a:cs typeface="Carlito"/>
              </a:rPr>
              <a:t>seviyeye çekecek </a:t>
            </a:r>
            <a:r>
              <a:rPr sz="1600" spc="-5" dirty="0">
                <a:latin typeface="Carlito"/>
                <a:cs typeface="Carlito"/>
              </a:rPr>
              <a:t>şekilde </a:t>
            </a:r>
            <a:r>
              <a:rPr sz="1600" spc="-10" dirty="0">
                <a:latin typeface="Carlito"/>
                <a:cs typeface="Carlito"/>
              </a:rPr>
              <a:t>uzatılsa </a:t>
            </a:r>
            <a:r>
              <a:rPr sz="1600" dirty="0">
                <a:latin typeface="Carlito"/>
                <a:cs typeface="Carlito"/>
              </a:rPr>
              <a:t>dahi  </a:t>
            </a:r>
            <a:r>
              <a:rPr sz="1600" spc="-10" dirty="0">
                <a:latin typeface="Carlito"/>
                <a:cs typeface="Carlito"/>
              </a:rPr>
              <a:t>projenin </a:t>
            </a:r>
            <a:r>
              <a:rPr sz="1600" dirty="0">
                <a:latin typeface="Carlito"/>
                <a:cs typeface="Carlito"/>
              </a:rPr>
              <a:t>daha aşağı </a:t>
            </a:r>
            <a:r>
              <a:rPr sz="1600" spc="-5" dirty="0">
                <a:latin typeface="Carlito"/>
                <a:cs typeface="Carlito"/>
              </a:rPr>
              <a:t>düşürülemeyen bir minimum maliyeti </a:t>
            </a:r>
            <a:r>
              <a:rPr sz="1600" spc="-35" dirty="0">
                <a:latin typeface="Carlito"/>
                <a:cs typeface="Carlito"/>
              </a:rPr>
              <a:t>vardır, </a:t>
            </a:r>
            <a:r>
              <a:rPr sz="1600" spc="-15" dirty="0">
                <a:latin typeface="Carlito"/>
                <a:cs typeface="Carlito"/>
              </a:rPr>
              <a:t>aynı </a:t>
            </a:r>
            <a:r>
              <a:rPr sz="1600" spc="-5" dirty="0">
                <a:latin typeface="Carlito"/>
                <a:cs typeface="Carlito"/>
              </a:rPr>
              <a:t>şekilde  maliyetlerdeki </a:t>
            </a:r>
            <a:r>
              <a:rPr sz="1600" dirty="0">
                <a:latin typeface="Carlito"/>
                <a:cs typeface="Carlito"/>
              </a:rPr>
              <a:t>artış </a:t>
            </a:r>
            <a:r>
              <a:rPr sz="1600" spc="-5" dirty="0">
                <a:latin typeface="Carlito"/>
                <a:cs typeface="Carlito"/>
              </a:rPr>
              <a:t>önemsenmeden bütün </a:t>
            </a:r>
            <a:r>
              <a:rPr sz="1600" spc="-10" dirty="0">
                <a:latin typeface="Carlito"/>
                <a:cs typeface="Carlito"/>
              </a:rPr>
              <a:t>faaliyetlerde </a:t>
            </a:r>
            <a:r>
              <a:rPr sz="1600" spc="-5" dirty="0">
                <a:latin typeface="Carlito"/>
                <a:cs typeface="Carlito"/>
              </a:rPr>
              <a:t>hızlandırma yapılsa bile  </a:t>
            </a:r>
            <a:r>
              <a:rPr sz="1600" spc="-10" dirty="0">
                <a:latin typeface="Carlito"/>
                <a:cs typeface="Carlito"/>
              </a:rPr>
              <a:t>projenin </a:t>
            </a:r>
            <a:r>
              <a:rPr sz="1600" spc="-5" dirty="0">
                <a:latin typeface="Carlito"/>
                <a:cs typeface="Carlito"/>
              </a:rPr>
              <a:t>mutlaka minimum bir tamamlanma </a:t>
            </a:r>
            <a:r>
              <a:rPr sz="1600" spc="-10" dirty="0">
                <a:latin typeface="Carlito"/>
                <a:cs typeface="Carlito"/>
              </a:rPr>
              <a:t>süresi</a:t>
            </a:r>
            <a:r>
              <a:rPr sz="1600" spc="80" dirty="0">
                <a:latin typeface="Carlito"/>
                <a:cs typeface="Carlito"/>
              </a:rPr>
              <a:t> </a:t>
            </a:r>
            <a:r>
              <a:rPr sz="1600" spc="-25" dirty="0">
                <a:latin typeface="Carlito"/>
                <a:cs typeface="Carlito"/>
              </a:rPr>
              <a:t>olacaktır.</a:t>
            </a:r>
            <a:endParaRPr sz="1600" dirty="0">
              <a:latin typeface="Carlito"/>
              <a:cs typeface="Carlito"/>
            </a:endParaRPr>
          </a:p>
          <a:p>
            <a:pPr marL="355600" marR="5080" indent="-342900" algn="just">
              <a:lnSpc>
                <a:spcPct val="100000"/>
              </a:lnSpc>
              <a:spcBef>
                <a:spcPts val="1200"/>
              </a:spcBef>
              <a:buFont typeface="Arial"/>
              <a:buChar char="•"/>
              <a:tabLst>
                <a:tab pos="355600" algn="l"/>
              </a:tabLst>
            </a:pPr>
            <a:r>
              <a:rPr sz="1600" dirty="0">
                <a:latin typeface="Carlito"/>
                <a:cs typeface="Carlito"/>
              </a:rPr>
              <a:t>Bir </a:t>
            </a:r>
            <a:r>
              <a:rPr sz="1600" spc="-10" dirty="0">
                <a:latin typeface="Carlito"/>
                <a:cs typeface="Carlito"/>
              </a:rPr>
              <a:t>projenin </a:t>
            </a:r>
            <a:r>
              <a:rPr sz="1600" spc="-5" dirty="0">
                <a:latin typeface="Carlito"/>
                <a:cs typeface="Carlito"/>
              </a:rPr>
              <a:t>maliyetini en </a:t>
            </a:r>
            <a:r>
              <a:rPr sz="1600" spc="-15" dirty="0">
                <a:latin typeface="Carlito"/>
                <a:cs typeface="Carlito"/>
              </a:rPr>
              <a:t>aza </a:t>
            </a:r>
            <a:r>
              <a:rPr sz="1600" spc="-5" dirty="0">
                <a:latin typeface="Carlito"/>
                <a:cs typeface="Carlito"/>
              </a:rPr>
              <a:t>indirmeye </a:t>
            </a:r>
            <a:r>
              <a:rPr sz="1600" spc="-10" dirty="0">
                <a:latin typeface="Carlito"/>
                <a:cs typeface="Carlito"/>
              </a:rPr>
              <a:t>çalışırken </a:t>
            </a:r>
            <a:r>
              <a:rPr sz="1600" spc="-5" dirty="0">
                <a:latin typeface="Carlito"/>
                <a:cs typeface="Carlito"/>
              </a:rPr>
              <a:t>hesaba katılması </a:t>
            </a:r>
            <a:r>
              <a:rPr sz="1600" spc="-15" dirty="0">
                <a:latin typeface="Carlito"/>
                <a:cs typeface="Carlito"/>
              </a:rPr>
              <a:t>gereken </a:t>
            </a:r>
            <a:r>
              <a:rPr sz="1600" spc="-5" dirty="0">
                <a:latin typeface="Carlito"/>
                <a:cs typeface="Carlito"/>
              </a:rPr>
              <a:t>dört  </a:t>
            </a:r>
            <a:r>
              <a:rPr sz="1600" dirty="0">
                <a:latin typeface="Carlito"/>
                <a:cs typeface="Carlito"/>
              </a:rPr>
              <a:t>çeşit </a:t>
            </a:r>
            <a:r>
              <a:rPr sz="1600" spc="-10" dirty="0">
                <a:latin typeface="Carlito"/>
                <a:cs typeface="Carlito"/>
              </a:rPr>
              <a:t>maliyet </a:t>
            </a:r>
            <a:r>
              <a:rPr sz="1600" spc="-25" dirty="0">
                <a:latin typeface="Carlito"/>
                <a:cs typeface="Carlito"/>
              </a:rPr>
              <a:t>mevcuttur, </a:t>
            </a:r>
            <a:r>
              <a:rPr sz="1600" spc="-5" dirty="0">
                <a:latin typeface="Carlito"/>
                <a:cs typeface="Carlito"/>
              </a:rPr>
              <a:t>bunlar </a:t>
            </a:r>
            <a:r>
              <a:rPr sz="1600" b="1" spc="-10" dirty="0">
                <a:latin typeface="Carlito"/>
                <a:cs typeface="Carlito"/>
              </a:rPr>
              <a:t>direkt maliyet</a:t>
            </a:r>
            <a:r>
              <a:rPr sz="1600" spc="-10" dirty="0">
                <a:latin typeface="Carlito"/>
                <a:cs typeface="Carlito"/>
              </a:rPr>
              <a:t>, </a:t>
            </a:r>
            <a:r>
              <a:rPr sz="1600" b="1" spc="-10" dirty="0">
                <a:latin typeface="Carlito"/>
                <a:cs typeface="Carlito"/>
              </a:rPr>
              <a:t>dolaylı maliyet</a:t>
            </a:r>
            <a:r>
              <a:rPr sz="1600" spc="-10" dirty="0">
                <a:latin typeface="Carlito"/>
                <a:cs typeface="Carlito"/>
              </a:rPr>
              <a:t>, </a:t>
            </a:r>
            <a:r>
              <a:rPr sz="1600" b="1" spc="-15" dirty="0">
                <a:latin typeface="Carlito"/>
                <a:cs typeface="Carlito"/>
              </a:rPr>
              <a:t>fırsat </a:t>
            </a:r>
            <a:r>
              <a:rPr sz="1600" b="1" spc="-10" dirty="0">
                <a:latin typeface="Carlito"/>
                <a:cs typeface="Carlito"/>
              </a:rPr>
              <a:t>maliyeti </a:t>
            </a:r>
            <a:r>
              <a:rPr sz="1600" spc="-30" dirty="0">
                <a:latin typeface="Carlito"/>
                <a:cs typeface="Carlito"/>
              </a:rPr>
              <a:t>ve  </a:t>
            </a:r>
            <a:r>
              <a:rPr sz="1600" b="1" spc="-5" dirty="0">
                <a:latin typeface="Carlito"/>
                <a:cs typeface="Carlito"/>
              </a:rPr>
              <a:t>toplam</a:t>
            </a:r>
            <a:r>
              <a:rPr sz="1600" b="1" spc="-35" dirty="0">
                <a:latin typeface="Carlito"/>
                <a:cs typeface="Carlito"/>
              </a:rPr>
              <a:t> </a:t>
            </a:r>
            <a:r>
              <a:rPr sz="1600" b="1" spc="-25" dirty="0">
                <a:latin typeface="Carlito"/>
                <a:cs typeface="Carlito"/>
              </a:rPr>
              <a:t>maliyet</a:t>
            </a:r>
            <a:r>
              <a:rPr sz="1600" spc="-25" dirty="0">
                <a:latin typeface="Carlito"/>
                <a:cs typeface="Carlito"/>
              </a:rPr>
              <a:t>tir.</a:t>
            </a:r>
            <a:endParaRPr sz="1600" dirty="0">
              <a:latin typeface="Carlito"/>
              <a:cs typeface="Carlito"/>
            </a:endParaRPr>
          </a:p>
        </p:txBody>
      </p:sp>
    </p:spTree>
    <p:extLst>
      <p:ext uri="{BB962C8B-B14F-4D97-AF65-F5344CB8AC3E}">
        <p14:creationId xmlns:p14="http://schemas.microsoft.com/office/powerpoint/2010/main" val="41142311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343783" y="584252"/>
            <a:ext cx="4457065" cy="32060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spc="-15" dirty="0"/>
              <a:t>PROJE </a:t>
            </a:r>
            <a:r>
              <a:rPr sz="2000" spc="-5" dirty="0"/>
              <a:t>MALİYET</a:t>
            </a:r>
            <a:r>
              <a:rPr sz="2000" spc="-65" dirty="0"/>
              <a:t> </a:t>
            </a:r>
            <a:r>
              <a:rPr sz="2000" spc="-20" dirty="0"/>
              <a:t>YÖNETİMİ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8243951" y="6420637"/>
            <a:ext cx="356235" cy="1524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045"/>
              </a:lnSpc>
            </a:pPr>
            <a:fld id="{81D60167-4931-47E6-BA6A-407CBD079E47}" type="slidenum">
              <a:rPr sz="1000" spc="-10" dirty="0">
                <a:latin typeface="Carlito"/>
                <a:cs typeface="Carlito"/>
              </a:rPr>
              <a:t>5</a:t>
            </a:fld>
            <a:r>
              <a:rPr sz="1000" spc="-10" dirty="0">
                <a:latin typeface="Carlito"/>
                <a:cs typeface="Carlito"/>
              </a:rPr>
              <a:t>/343</a:t>
            </a:r>
            <a:endParaRPr sz="1000">
              <a:latin typeface="Carlito"/>
              <a:cs typeface="Carlito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54937" y="1556083"/>
            <a:ext cx="8834755" cy="2566728"/>
          </a:xfrm>
          <a:prstGeom prst="rect">
            <a:avLst/>
          </a:prstGeom>
        </p:spPr>
        <p:txBody>
          <a:bodyPr vert="horz" wrap="square" lIns="0" tIns="164465" rIns="0" bIns="0" rtlCol="0">
            <a:spAutoFit/>
          </a:bodyPr>
          <a:lstStyle/>
          <a:p>
            <a:pPr marL="367665">
              <a:lnSpc>
                <a:spcPct val="100000"/>
              </a:lnSpc>
              <a:spcBef>
                <a:spcPts val="1295"/>
              </a:spcBef>
            </a:pPr>
            <a:r>
              <a:rPr sz="1400" b="1" i="1" spc="-5" dirty="0">
                <a:latin typeface="Carlito"/>
                <a:cs typeface="Carlito"/>
              </a:rPr>
              <a:t>Direkt</a:t>
            </a:r>
            <a:r>
              <a:rPr sz="1400" b="1" i="1" spc="-10" dirty="0">
                <a:latin typeface="Carlito"/>
                <a:cs typeface="Carlito"/>
              </a:rPr>
              <a:t> </a:t>
            </a:r>
            <a:r>
              <a:rPr sz="1400" b="1" i="1" spc="-5" dirty="0">
                <a:latin typeface="Carlito"/>
                <a:cs typeface="Carlito"/>
              </a:rPr>
              <a:t>Maliyetler</a:t>
            </a:r>
            <a:endParaRPr sz="1400" dirty="0">
              <a:latin typeface="Carlito"/>
              <a:cs typeface="Carlito"/>
            </a:endParaRPr>
          </a:p>
          <a:p>
            <a:pPr marL="355600" marR="5080" indent="-342900" algn="just">
              <a:lnSpc>
                <a:spcPct val="100000"/>
              </a:lnSpc>
              <a:spcBef>
                <a:spcPts val="1200"/>
              </a:spcBef>
              <a:buFont typeface="Arial"/>
              <a:buChar char="•"/>
              <a:tabLst>
                <a:tab pos="355600" algn="l"/>
              </a:tabLst>
            </a:pPr>
            <a:r>
              <a:rPr sz="1400" b="1" spc="-10" dirty="0">
                <a:latin typeface="Carlito"/>
                <a:cs typeface="Carlito"/>
              </a:rPr>
              <a:t>Faaliyetlerin bünyesine </a:t>
            </a:r>
            <a:r>
              <a:rPr sz="1400" b="1" dirty="0">
                <a:latin typeface="Carlito"/>
                <a:cs typeface="Carlito"/>
              </a:rPr>
              <a:t>doğrudan </a:t>
            </a:r>
            <a:r>
              <a:rPr sz="1400" b="1" spc="-10" dirty="0">
                <a:latin typeface="Carlito"/>
                <a:cs typeface="Carlito"/>
              </a:rPr>
              <a:t>giren </a:t>
            </a:r>
            <a:r>
              <a:rPr sz="1400" b="1" spc="-15" dirty="0">
                <a:latin typeface="Carlito"/>
                <a:cs typeface="Carlito"/>
              </a:rPr>
              <a:t>ve </a:t>
            </a:r>
            <a:r>
              <a:rPr sz="1400" b="1" spc="-5" dirty="0">
                <a:latin typeface="Carlito"/>
                <a:cs typeface="Carlito"/>
              </a:rPr>
              <a:t>projeyi </a:t>
            </a:r>
            <a:r>
              <a:rPr sz="1400" b="1" spc="-10" dirty="0">
                <a:latin typeface="Carlito"/>
                <a:cs typeface="Carlito"/>
              </a:rPr>
              <a:t>meydana getiren </a:t>
            </a:r>
            <a:r>
              <a:rPr sz="1400" b="1" spc="-5" dirty="0">
                <a:latin typeface="Carlito"/>
                <a:cs typeface="Carlito"/>
              </a:rPr>
              <a:t>kalemleri  </a:t>
            </a:r>
            <a:r>
              <a:rPr sz="1400" b="1" spc="-10" dirty="0">
                <a:latin typeface="Carlito"/>
                <a:cs typeface="Carlito"/>
              </a:rPr>
              <a:t>oluşturan </a:t>
            </a:r>
            <a:r>
              <a:rPr sz="1400" b="1" spc="-5" dirty="0">
                <a:latin typeface="Carlito"/>
                <a:cs typeface="Carlito"/>
              </a:rPr>
              <a:t>maliyetlerin tümüne </a:t>
            </a:r>
            <a:r>
              <a:rPr sz="1400" spc="-10" dirty="0">
                <a:latin typeface="Carlito"/>
                <a:cs typeface="Carlito"/>
              </a:rPr>
              <a:t>direkt </a:t>
            </a:r>
            <a:r>
              <a:rPr sz="1400" spc="-5" dirty="0">
                <a:latin typeface="Carlito"/>
                <a:cs typeface="Carlito"/>
              </a:rPr>
              <a:t>maliyet </a:t>
            </a:r>
            <a:r>
              <a:rPr sz="1400" spc="-40" dirty="0">
                <a:latin typeface="Carlito"/>
                <a:cs typeface="Carlito"/>
              </a:rPr>
              <a:t>denir. </a:t>
            </a:r>
            <a:r>
              <a:rPr sz="1400" spc="-5" dirty="0">
                <a:latin typeface="Carlito"/>
                <a:cs typeface="Carlito"/>
              </a:rPr>
              <a:t>CPM </a:t>
            </a:r>
            <a:r>
              <a:rPr sz="1400" spc="-15" dirty="0">
                <a:latin typeface="Carlito"/>
                <a:cs typeface="Carlito"/>
              </a:rPr>
              <a:t>ve </a:t>
            </a:r>
            <a:r>
              <a:rPr sz="1400" spc="-5" dirty="0">
                <a:latin typeface="Carlito"/>
                <a:cs typeface="Carlito"/>
              </a:rPr>
              <a:t>PERT </a:t>
            </a:r>
            <a:r>
              <a:rPr sz="1400" dirty="0">
                <a:latin typeface="Carlito"/>
                <a:cs typeface="Carlito"/>
              </a:rPr>
              <a:t>gibi </a:t>
            </a:r>
            <a:r>
              <a:rPr sz="1400" spc="-15" dirty="0">
                <a:latin typeface="Carlito"/>
                <a:cs typeface="Carlito"/>
              </a:rPr>
              <a:t>şebeke  </a:t>
            </a:r>
            <a:r>
              <a:rPr sz="1400" spc="-5" dirty="0">
                <a:latin typeface="Carlito"/>
                <a:cs typeface="Carlito"/>
              </a:rPr>
              <a:t>planlama </a:t>
            </a:r>
            <a:r>
              <a:rPr sz="1400" spc="-10" dirty="0">
                <a:latin typeface="Carlito"/>
                <a:cs typeface="Carlito"/>
              </a:rPr>
              <a:t>yöntemlerinde </a:t>
            </a:r>
            <a:r>
              <a:rPr sz="1400" dirty="0">
                <a:latin typeface="Carlito"/>
                <a:cs typeface="Carlito"/>
              </a:rPr>
              <a:t>bahsedilen </a:t>
            </a:r>
            <a:r>
              <a:rPr sz="1400" spc="-5" dirty="0">
                <a:latin typeface="Carlito"/>
                <a:cs typeface="Carlito"/>
              </a:rPr>
              <a:t>maliyetler </a:t>
            </a:r>
            <a:r>
              <a:rPr sz="1400" dirty="0">
                <a:latin typeface="Carlito"/>
                <a:cs typeface="Carlito"/>
              </a:rPr>
              <a:t>genellikle </a:t>
            </a:r>
            <a:r>
              <a:rPr sz="1400" spc="-5" dirty="0">
                <a:latin typeface="Carlito"/>
                <a:cs typeface="Carlito"/>
              </a:rPr>
              <a:t>yapılan işle doğrudan  ilgili olan </a:t>
            </a:r>
            <a:r>
              <a:rPr sz="1400" spc="-10" dirty="0">
                <a:latin typeface="Carlito"/>
                <a:cs typeface="Carlito"/>
              </a:rPr>
              <a:t>direkt</a:t>
            </a:r>
            <a:r>
              <a:rPr sz="1400" spc="25" dirty="0">
                <a:latin typeface="Carlito"/>
                <a:cs typeface="Carlito"/>
              </a:rPr>
              <a:t> </a:t>
            </a:r>
            <a:r>
              <a:rPr sz="1400" spc="-25" dirty="0">
                <a:latin typeface="Carlito"/>
                <a:cs typeface="Carlito"/>
              </a:rPr>
              <a:t>maliyetlerdir.</a:t>
            </a:r>
            <a:endParaRPr sz="1400" dirty="0">
              <a:latin typeface="Carlito"/>
              <a:cs typeface="Carlito"/>
            </a:endParaRPr>
          </a:p>
          <a:p>
            <a:pPr marL="355600" marR="6350" indent="-342900" algn="just">
              <a:lnSpc>
                <a:spcPct val="100000"/>
              </a:lnSpc>
              <a:spcBef>
                <a:spcPts val="1205"/>
              </a:spcBef>
              <a:buFont typeface="Arial"/>
              <a:buChar char="•"/>
              <a:tabLst>
                <a:tab pos="355600" algn="l"/>
              </a:tabLst>
            </a:pPr>
            <a:r>
              <a:rPr sz="1400" spc="-10" dirty="0">
                <a:latin typeface="Carlito"/>
                <a:cs typeface="Carlito"/>
              </a:rPr>
              <a:t>Direkt </a:t>
            </a:r>
            <a:r>
              <a:rPr sz="1400" spc="-5" dirty="0">
                <a:latin typeface="Carlito"/>
                <a:cs typeface="Carlito"/>
              </a:rPr>
              <a:t>maliyetin kapsamında </a:t>
            </a:r>
            <a:r>
              <a:rPr sz="1400" b="1" spc="-5" dirty="0">
                <a:latin typeface="Carlito"/>
                <a:cs typeface="Carlito"/>
              </a:rPr>
              <a:t>işçilik, </a:t>
            </a:r>
            <a:r>
              <a:rPr sz="1400" b="1" spc="-10" dirty="0">
                <a:latin typeface="Carlito"/>
                <a:cs typeface="Carlito"/>
              </a:rPr>
              <a:t>malzeme, </a:t>
            </a:r>
            <a:r>
              <a:rPr sz="1400" b="1" spc="-5" dirty="0">
                <a:latin typeface="Carlito"/>
                <a:cs typeface="Carlito"/>
              </a:rPr>
              <a:t>ekipman </a:t>
            </a:r>
            <a:r>
              <a:rPr sz="1400" b="1" spc="-15" dirty="0">
                <a:latin typeface="Carlito"/>
                <a:cs typeface="Carlito"/>
              </a:rPr>
              <a:t>ve </a:t>
            </a:r>
            <a:r>
              <a:rPr sz="1400" b="1" spc="-5" dirty="0">
                <a:latin typeface="Carlito"/>
                <a:cs typeface="Carlito"/>
              </a:rPr>
              <a:t>alt yükleniciler  </a:t>
            </a:r>
            <a:r>
              <a:rPr sz="1400" spc="-10" dirty="0">
                <a:latin typeface="Carlito"/>
                <a:cs typeface="Carlito"/>
              </a:rPr>
              <a:t>(taşeronlar) </a:t>
            </a:r>
            <a:r>
              <a:rPr sz="1400" b="1" spc="-5" dirty="0">
                <a:latin typeface="Carlito"/>
                <a:cs typeface="Carlito"/>
              </a:rPr>
              <a:t>ile ilgili olan </a:t>
            </a:r>
            <a:r>
              <a:rPr sz="1400" b="1" spc="-10" dirty="0">
                <a:latin typeface="Carlito"/>
                <a:cs typeface="Carlito"/>
              </a:rPr>
              <a:t>maliyetler </a:t>
            </a:r>
            <a:r>
              <a:rPr sz="1400" spc="-20" dirty="0">
                <a:latin typeface="Carlito"/>
                <a:cs typeface="Carlito"/>
              </a:rPr>
              <a:t>bulunmaktadır. </a:t>
            </a:r>
            <a:r>
              <a:rPr sz="1400" dirty="0">
                <a:latin typeface="Carlito"/>
                <a:cs typeface="Carlito"/>
              </a:rPr>
              <a:t>Bahsi </a:t>
            </a:r>
            <a:r>
              <a:rPr sz="1400" spc="-5" dirty="0">
                <a:latin typeface="Carlito"/>
                <a:cs typeface="Carlito"/>
              </a:rPr>
              <a:t>geçen maliyetlerin hepsi  </a:t>
            </a:r>
            <a:r>
              <a:rPr sz="1400" spc="-10" dirty="0">
                <a:latin typeface="Carlito"/>
                <a:cs typeface="Carlito"/>
              </a:rPr>
              <a:t>faaliyet gerçekleşirken </a:t>
            </a:r>
            <a:r>
              <a:rPr sz="1400" spc="-5" dirty="0">
                <a:latin typeface="Carlito"/>
                <a:cs typeface="Carlito"/>
              </a:rPr>
              <a:t>gözlemlenebilir </a:t>
            </a:r>
            <a:r>
              <a:rPr sz="1400" spc="-10" dirty="0">
                <a:latin typeface="Carlito"/>
                <a:cs typeface="Carlito"/>
              </a:rPr>
              <a:t>ve </a:t>
            </a:r>
            <a:r>
              <a:rPr sz="1400" dirty="0">
                <a:latin typeface="Carlito"/>
                <a:cs typeface="Carlito"/>
              </a:rPr>
              <a:t>planlama </a:t>
            </a:r>
            <a:r>
              <a:rPr sz="1400" spc="-10" dirty="0">
                <a:latin typeface="Carlito"/>
                <a:cs typeface="Carlito"/>
              </a:rPr>
              <a:t>yapılırken </a:t>
            </a:r>
            <a:r>
              <a:rPr sz="1400" spc="-25" dirty="0">
                <a:latin typeface="Carlito"/>
                <a:cs typeface="Carlito"/>
              </a:rPr>
              <a:t>kolayca </a:t>
            </a:r>
            <a:r>
              <a:rPr sz="1400" spc="-10" dirty="0">
                <a:latin typeface="Carlito"/>
                <a:cs typeface="Carlito"/>
              </a:rPr>
              <a:t>faaliyete  </a:t>
            </a:r>
            <a:r>
              <a:rPr sz="1400" spc="-20" dirty="0">
                <a:latin typeface="Carlito"/>
                <a:cs typeface="Carlito"/>
              </a:rPr>
              <a:t>yansıtılabilir.</a:t>
            </a:r>
            <a:endParaRPr sz="1400" dirty="0">
              <a:latin typeface="Carlito"/>
              <a:cs typeface="Carlito"/>
            </a:endParaRPr>
          </a:p>
          <a:p>
            <a:pPr marL="355600" marR="5080" indent="-342900" algn="just">
              <a:lnSpc>
                <a:spcPct val="100000"/>
              </a:lnSpc>
              <a:spcBef>
                <a:spcPts val="1200"/>
              </a:spcBef>
              <a:buFont typeface="Arial"/>
              <a:buChar char="•"/>
              <a:tabLst>
                <a:tab pos="355600" algn="l"/>
              </a:tabLst>
            </a:pPr>
            <a:r>
              <a:rPr sz="1400" spc="-5" dirty="0">
                <a:latin typeface="Carlito"/>
                <a:cs typeface="Carlito"/>
              </a:rPr>
              <a:t>İş </a:t>
            </a:r>
            <a:r>
              <a:rPr sz="1400" spc="-10" dirty="0">
                <a:latin typeface="Carlito"/>
                <a:cs typeface="Carlito"/>
              </a:rPr>
              <a:t>kalemi </a:t>
            </a:r>
            <a:r>
              <a:rPr sz="1400" spc="-5" dirty="0">
                <a:latin typeface="Carlito"/>
                <a:cs typeface="Carlito"/>
              </a:rPr>
              <a:t>bazında yapılan </a:t>
            </a:r>
            <a:r>
              <a:rPr sz="1400" spc="-10" dirty="0">
                <a:latin typeface="Carlito"/>
                <a:cs typeface="Carlito"/>
              </a:rPr>
              <a:t>taşeron </a:t>
            </a:r>
            <a:r>
              <a:rPr sz="1400" dirty="0">
                <a:latin typeface="Carlito"/>
                <a:cs typeface="Carlito"/>
              </a:rPr>
              <a:t>anlaşmalarında, </a:t>
            </a:r>
            <a:r>
              <a:rPr sz="1400" spc="-5" dirty="0">
                <a:latin typeface="Carlito"/>
                <a:cs typeface="Carlito"/>
              </a:rPr>
              <a:t>işin </a:t>
            </a:r>
            <a:r>
              <a:rPr sz="1400" dirty="0">
                <a:latin typeface="Carlito"/>
                <a:cs typeface="Carlito"/>
              </a:rPr>
              <a:t>anlaşılan </a:t>
            </a:r>
            <a:r>
              <a:rPr sz="1400" spc="-5" dirty="0">
                <a:latin typeface="Carlito"/>
                <a:cs typeface="Carlito"/>
              </a:rPr>
              <a:t>birim </a:t>
            </a:r>
            <a:r>
              <a:rPr sz="1400" spc="-10" dirty="0">
                <a:latin typeface="Carlito"/>
                <a:cs typeface="Carlito"/>
              </a:rPr>
              <a:t>fiyatı </a:t>
            </a:r>
            <a:r>
              <a:rPr sz="1400" spc="-5" dirty="0">
                <a:latin typeface="Carlito"/>
                <a:cs typeface="Carlito"/>
              </a:rPr>
              <a:t>her </a:t>
            </a:r>
            <a:r>
              <a:rPr sz="1400" dirty="0">
                <a:latin typeface="Carlito"/>
                <a:cs typeface="Carlito"/>
              </a:rPr>
              <a:t>ne  </a:t>
            </a:r>
            <a:r>
              <a:rPr sz="1400" spc="-10" dirty="0">
                <a:latin typeface="Carlito"/>
                <a:cs typeface="Carlito"/>
              </a:rPr>
              <a:t>kadar </a:t>
            </a:r>
            <a:r>
              <a:rPr sz="1400" dirty="0">
                <a:latin typeface="Carlito"/>
                <a:cs typeface="Carlito"/>
              </a:rPr>
              <a:t>içerisinde alt </a:t>
            </a:r>
            <a:r>
              <a:rPr sz="1400" spc="-5" dirty="0">
                <a:latin typeface="Carlito"/>
                <a:cs typeface="Carlito"/>
              </a:rPr>
              <a:t>yükleniciye </a:t>
            </a:r>
            <a:r>
              <a:rPr sz="1400" dirty="0">
                <a:latin typeface="Carlito"/>
                <a:cs typeface="Carlito"/>
              </a:rPr>
              <a:t>ait </a:t>
            </a:r>
            <a:r>
              <a:rPr sz="1400" spc="-10" dirty="0">
                <a:latin typeface="Carlito"/>
                <a:cs typeface="Carlito"/>
              </a:rPr>
              <a:t>dolaylı </a:t>
            </a:r>
            <a:r>
              <a:rPr sz="1400" spc="-5" dirty="0">
                <a:latin typeface="Carlito"/>
                <a:cs typeface="Carlito"/>
              </a:rPr>
              <a:t>maliyetleri </a:t>
            </a:r>
            <a:r>
              <a:rPr sz="1400" spc="-10" dirty="0">
                <a:latin typeface="Carlito"/>
                <a:cs typeface="Carlito"/>
              </a:rPr>
              <a:t>barındırsa </a:t>
            </a:r>
            <a:r>
              <a:rPr sz="1400" dirty="0">
                <a:latin typeface="Carlito"/>
                <a:cs typeface="Carlito"/>
              </a:rPr>
              <a:t>da </a:t>
            </a:r>
            <a:r>
              <a:rPr sz="1400" spc="-10" dirty="0">
                <a:latin typeface="Carlito"/>
                <a:cs typeface="Carlito"/>
              </a:rPr>
              <a:t>direkt maliyet  olarak kabul </a:t>
            </a:r>
            <a:r>
              <a:rPr sz="1400" spc="-5" dirty="0">
                <a:latin typeface="Carlito"/>
                <a:cs typeface="Carlito"/>
              </a:rPr>
              <a:t>edilir </a:t>
            </a:r>
            <a:r>
              <a:rPr sz="1400" spc="-15" dirty="0">
                <a:latin typeface="Carlito"/>
                <a:cs typeface="Carlito"/>
              </a:rPr>
              <a:t>ve</a:t>
            </a:r>
            <a:r>
              <a:rPr sz="1400" spc="35" dirty="0">
                <a:latin typeface="Carlito"/>
                <a:cs typeface="Carlito"/>
              </a:rPr>
              <a:t> </a:t>
            </a:r>
            <a:r>
              <a:rPr sz="1400" spc="-25" dirty="0">
                <a:latin typeface="Carlito"/>
                <a:cs typeface="Carlito"/>
              </a:rPr>
              <a:t>hesaplanır.</a:t>
            </a:r>
            <a:endParaRPr sz="1400" dirty="0">
              <a:latin typeface="Carlito"/>
              <a:cs typeface="Carlito"/>
            </a:endParaRPr>
          </a:p>
        </p:txBody>
      </p:sp>
    </p:spTree>
    <p:extLst>
      <p:ext uri="{BB962C8B-B14F-4D97-AF65-F5344CB8AC3E}">
        <p14:creationId xmlns:p14="http://schemas.microsoft.com/office/powerpoint/2010/main" val="35123440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374010" y="532003"/>
            <a:ext cx="4457065" cy="32060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spc="-15" dirty="0"/>
              <a:t>PROJE </a:t>
            </a:r>
            <a:r>
              <a:rPr sz="2000" spc="-5" dirty="0"/>
              <a:t>MALİYET</a:t>
            </a:r>
            <a:r>
              <a:rPr sz="2000" spc="-65" dirty="0"/>
              <a:t> </a:t>
            </a:r>
            <a:r>
              <a:rPr sz="2000" spc="-20" dirty="0"/>
              <a:t>YÖNETİMİ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8243951" y="6420637"/>
            <a:ext cx="356235" cy="1524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045"/>
              </a:lnSpc>
            </a:pPr>
            <a:fld id="{81D60167-4931-47E6-BA6A-407CBD079E47}" type="slidenum">
              <a:rPr sz="1000" spc="-10" dirty="0">
                <a:latin typeface="Carlito"/>
                <a:cs typeface="Carlito"/>
              </a:rPr>
              <a:t>6</a:t>
            </a:fld>
            <a:r>
              <a:rPr sz="1000" spc="-10" dirty="0">
                <a:latin typeface="Carlito"/>
                <a:cs typeface="Carlito"/>
              </a:rPr>
              <a:t>/343</a:t>
            </a:r>
            <a:endParaRPr sz="1000">
              <a:latin typeface="Carlito"/>
              <a:cs typeface="Carlito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0" y="1849362"/>
            <a:ext cx="8836660" cy="2936060"/>
          </a:xfrm>
          <a:prstGeom prst="rect">
            <a:avLst/>
          </a:prstGeom>
        </p:spPr>
        <p:txBody>
          <a:bodyPr vert="horz" wrap="square" lIns="0" tIns="88265" rIns="0" bIns="0" rtlCol="0">
            <a:spAutoFit/>
          </a:bodyPr>
          <a:lstStyle/>
          <a:p>
            <a:pPr marL="367665" algn="just">
              <a:lnSpc>
                <a:spcPct val="100000"/>
              </a:lnSpc>
              <a:spcBef>
                <a:spcPts val="695"/>
              </a:spcBef>
            </a:pPr>
            <a:r>
              <a:rPr b="1" i="1" spc="-5" dirty="0">
                <a:latin typeface="Carlito"/>
                <a:cs typeface="Carlito"/>
              </a:rPr>
              <a:t>Dolaylı</a:t>
            </a:r>
            <a:r>
              <a:rPr b="1" i="1" spc="-35" dirty="0">
                <a:latin typeface="Carlito"/>
                <a:cs typeface="Carlito"/>
              </a:rPr>
              <a:t> </a:t>
            </a:r>
            <a:r>
              <a:rPr b="1" i="1" dirty="0">
                <a:latin typeface="Carlito"/>
                <a:cs typeface="Carlito"/>
              </a:rPr>
              <a:t>Maliyetler</a:t>
            </a:r>
            <a:endParaRPr dirty="0">
              <a:latin typeface="Carlito"/>
              <a:cs typeface="Carlito"/>
            </a:endParaRPr>
          </a:p>
          <a:p>
            <a:pPr marL="355600" marR="5080" indent="-342900" algn="just">
              <a:lnSpc>
                <a:spcPct val="100000"/>
              </a:lnSpc>
              <a:spcBef>
                <a:spcPts val="600"/>
              </a:spcBef>
              <a:buFont typeface="Arial"/>
              <a:buChar char="•"/>
              <a:tabLst>
                <a:tab pos="355600" algn="l"/>
              </a:tabLst>
            </a:pPr>
            <a:r>
              <a:rPr spc="-10" dirty="0">
                <a:latin typeface="Carlito"/>
                <a:cs typeface="Carlito"/>
              </a:rPr>
              <a:t>Dolaylı </a:t>
            </a:r>
            <a:r>
              <a:rPr spc="-5" dirty="0">
                <a:latin typeface="Carlito"/>
                <a:cs typeface="Carlito"/>
              </a:rPr>
              <a:t>maliyetin </a:t>
            </a:r>
            <a:r>
              <a:rPr dirty="0">
                <a:latin typeface="Carlito"/>
                <a:cs typeface="Carlito"/>
              </a:rPr>
              <a:t>en </a:t>
            </a:r>
            <a:r>
              <a:rPr spc="-5" dirty="0">
                <a:latin typeface="Carlito"/>
                <a:cs typeface="Carlito"/>
              </a:rPr>
              <a:t>alt </a:t>
            </a:r>
            <a:r>
              <a:rPr spc="-10" dirty="0">
                <a:latin typeface="Carlito"/>
                <a:cs typeface="Carlito"/>
              </a:rPr>
              <a:t>seviyede </a:t>
            </a:r>
            <a:r>
              <a:rPr dirty="0">
                <a:latin typeface="Carlito"/>
                <a:cs typeface="Carlito"/>
              </a:rPr>
              <a:t>tutulması </a:t>
            </a:r>
            <a:r>
              <a:rPr spc="-5" dirty="0">
                <a:latin typeface="Carlito"/>
                <a:cs typeface="Carlito"/>
              </a:rPr>
              <a:t>toplam maliyetin </a:t>
            </a:r>
            <a:r>
              <a:rPr spc="-10" dirty="0">
                <a:latin typeface="Carlito"/>
                <a:cs typeface="Carlito"/>
              </a:rPr>
              <a:t>minimizasyonu </a:t>
            </a:r>
            <a:r>
              <a:rPr spc="-5" dirty="0">
                <a:latin typeface="Carlito"/>
                <a:cs typeface="Carlito"/>
              </a:rPr>
              <a:t>için  </a:t>
            </a:r>
            <a:r>
              <a:rPr spc="-25" dirty="0">
                <a:latin typeface="Carlito"/>
                <a:cs typeface="Carlito"/>
              </a:rPr>
              <a:t>gereklidir. </a:t>
            </a:r>
            <a:r>
              <a:rPr b="1" spc="-5" dirty="0">
                <a:latin typeface="Carlito"/>
                <a:cs typeface="Carlito"/>
              </a:rPr>
              <a:t>Projenin kapsamı </a:t>
            </a:r>
            <a:r>
              <a:rPr b="1" spc="-15" dirty="0">
                <a:latin typeface="Carlito"/>
                <a:cs typeface="Carlito"/>
              </a:rPr>
              <a:t>ve </a:t>
            </a:r>
            <a:r>
              <a:rPr b="1" spc="-5" dirty="0">
                <a:latin typeface="Carlito"/>
                <a:cs typeface="Carlito"/>
              </a:rPr>
              <a:t>süresi belirli olduğunda </a:t>
            </a:r>
            <a:r>
              <a:rPr b="1" spc="-10" dirty="0">
                <a:latin typeface="Carlito"/>
                <a:cs typeface="Carlito"/>
              </a:rPr>
              <a:t>performanstan  (kaliteden) </a:t>
            </a:r>
            <a:r>
              <a:rPr b="1" spc="-5" dirty="0">
                <a:latin typeface="Carlito"/>
                <a:cs typeface="Carlito"/>
              </a:rPr>
              <a:t>ödün vermeden proje </a:t>
            </a:r>
            <a:r>
              <a:rPr b="1" spc="-10" dirty="0">
                <a:latin typeface="Carlito"/>
                <a:cs typeface="Carlito"/>
              </a:rPr>
              <a:t>maliyetlerinin minimizasyonu </a:t>
            </a:r>
            <a:r>
              <a:rPr b="1" spc="-5" dirty="0">
                <a:latin typeface="Carlito"/>
                <a:cs typeface="Carlito"/>
              </a:rPr>
              <a:t>için ilk </a:t>
            </a:r>
            <a:r>
              <a:rPr b="1" spc="-10" dirty="0">
                <a:latin typeface="Carlito"/>
                <a:cs typeface="Carlito"/>
              </a:rPr>
              <a:t>olarak  feda </a:t>
            </a:r>
            <a:r>
              <a:rPr b="1" spc="-5" dirty="0">
                <a:latin typeface="Carlito"/>
                <a:cs typeface="Carlito"/>
              </a:rPr>
              <a:t>edilmesi </a:t>
            </a:r>
            <a:r>
              <a:rPr b="1" spc="-20" dirty="0">
                <a:latin typeface="Carlito"/>
                <a:cs typeface="Carlito"/>
              </a:rPr>
              <a:t>gereken </a:t>
            </a:r>
            <a:r>
              <a:rPr b="1" spc="-10" dirty="0">
                <a:latin typeface="Carlito"/>
                <a:cs typeface="Carlito"/>
              </a:rPr>
              <a:t>maliyet </a:t>
            </a:r>
            <a:r>
              <a:rPr b="1" spc="-5" dirty="0">
                <a:latin typeface="Carlito"/>
                <a:cs typeface="Carlito"/>
              </a:rPr>
              <a:t>türü </a:t>
            </a:r>
            <a:r>
              <a:rPr b="1" spc="-10" dirty="0">
                <a:latin typeface="Carlito"/>
                <a:cs typeface="Carlito"/>
              </a:rPr>
              <a:t>dolaylı </a:t>
            </a:r>
            <a:r>
              <a:rPr b="1" spc="-30" dirty="0">
                <a:latin typeface="Carlito"/>
                <a:cs typeface="Carlito"/>
              </a:rPr>
              <a:t>maliyettir. </a:t>
            </a:r>
            <a:r>
              <a:rPr spc="-25" dirty="0">
                <a:latin typeface="Carlito"/>
                <a:cs typeface="Carlito"/>
              </a:rPr>
              <a:t>Fakat </a:t>
            </a:r>
            <a:r>
              <a:rPr spc="-10" dirty="0">
                <a:latin typeface="Carlito"/>
                <a:cs typeface="Carlito"/>
              </a:rPr>
              <a:t>dolaylı </a:t>
            </a:r>
            <a:r>
              <a:rPr spc="-5" dirty="0">
                <a:latin typeface="Carlito"/>
                <a:cs typeface="Carlito"/>
              </a:rPr>
              <a:t>maliyetlerin,  düşük </a:t>
            </a:r>
            <a:r>
              <a:rPr dirty="0">
                <a:latin typeface="Carlito"/>
                <a:cs typeface="Carlito"/>
              </a:rPr>
              <a:t>çıkması </a:t>
            </a:r>
            <a:r>
              <a:rPr spc="-5" dirty="0">
                <a:latin typeface="Carlito"/>
                <a:cs typeface="Carlito"/>
              </a:rPr>
              <a:t>için </a:t>
            </a:r>
            <a:r>
              <a:rPr spc="-10" dirty="0">
                <a:latin typeface="Carlito"/>
                <a:cs typeface="Carlito"/>
              </a:rPr>
              <a:t>kalite </a:t>
            </a:r>
            <a:r>
              <a:rPr spc="-20" dirty="0">
                <a:latin typeface="Carlito"/>
                <a:cs typeface="Carlito"/>
              </a:rPr>
              <a:t>kontrol </a:t>
            </a:r>
            <a:r>
              <a:rPr spc="-15" dirty="0">
                <a:latin typeface="Carlito"/>
                <a:cs typeface="Carlito"/>
              </a:rPr>
              <a:t>ve </a:t>
            </a:r>
            <a:r>
              <a:rPr spc="-5" dirty="0">
                <a:latin typeface="Carlito"/>
                <a:cs typeface="Carlito"/>
              </a:rPr>
              <a:t>iş güvenliği </a:t>
            </a:r>
            <a:r>
              <a:rPr dirty="0">
                <a:latin typeface="Carlito"/>
                <a:cs typeface="Carlito"/>
              </a:rPr>
              <a:t>gibi </a:t>
            </a:r>
            <a:r>
              <a:rPr spc="-5" dirty="0">
                <a:latin typeface="Carlito"/>
                <a:cs typeface="Carlito"/>
              </a:rPr>
              <a:t>hizmetlerin gereğinden daha  </a:t>
            </a:r>
            <a:r>
              <a:rPr spc="-15" dirty="0">
                <a:latin typeface="Carlito"/>
                <a:cs typeface="Carlito"/>
              </a:rPr>
              <a:t>zayıf </a:t>
            </a:r>
            <a:r>
              <a:rPr spc="-5" dirty="0">
                <a:latin typeface="Carlito"/>
                <a:cs typeface="Carlito"/>
              </a:rPr>
              <a:t>olmasına </a:t>
            </a:r>
            <a:r>
              <a:rPr spc="-15" dirty="0">
                <a:latin typeface="Carlito"/>
                <a:cs typeface="Carlito"/>
              </a:rPr>
              <a:t>göz </a:t>
            </a:r>
            <a:r>
              <a:rPr spc="-5" dirty="0">
                <a:latin typeface="Carlito"/>
                <a:cs typeface="Carlito"/>
              </a:rPr>
              <a:t>yummak ileride </a:t>
            </a:r>
            <a:r>
              <a:rPr spc="-15" dirty="0">
                <a:latin typeface="Carlito"/>
                <a:cs typeface="Carlito"/>
              </a:rPr>
              <a:t>projeye </a:t>
            </a:r>
            <a:r>
              <a:rPr dirty="0">
                <a:latin typeface="Carlito"/>
                <a:cs typeface="Carlito"/>
              </a:rPr>
              <a:t>daha </a:t>
            </a:r>
            <a:r>
              <a:rPr spc="-5" dirty="0">
                <a:latin typeface="Carlito"/>
                <a:cs typeface="Carlito"/>
              </a:rPr>
              <a:t>büyük maliyetler </a:t>
            </a:r>
            <a:r>
              <a:rPr spc="-20" dirty="0">
                <a:latin typeface="Carlito"/>
                <a:cs typeface="Carlito"/>
              </a:rPr>
              <a:t>yükleyebilir. </a:t>
            </a:r>
            <a:r>
              <a:rPr dirty="0">
                <a:latin typeface="Carlito"/>
                <a:cs typeface="Carlito"/>
              </a:rPr>
              <a:t>Bu  </a:t>
            </a:r>
            <a:r>
              <a:rPr spc="-5" dirty="0">
                <a:latin typeface="Carlito"/>
                <a:cs typeface="Carlito"/>
              </a:rPr>
              <a:t>bakımdan </a:t>
            </a:r>
            <a:r>
              <a:rPr spc="-10" dirty="0">
                <a:latin typeface="Carlito"/>
                <a:cs typeface="Carlito"/>
              </a:rPr>
              <a:t>dolaylı </a:t>
            </a:r>
            <a:r>
              <a:rPr spc="-5" dirty="0">
                <a:latin typeface="Carlito"/>
                <a:cs typeface="Carlito"/>
              </a:rPr>
              <a:t>maliyetleri </a:t>
            </a:r>
            <a:r>
              <a:rPr spc="-10" dirty="0">
                <a:latin typeface="Carlito"/>
                <a:cs typeface="Carlito"/>
              </a:rPr>
              <a:t>minimize ederken </a:t>
            </a:r>
            <a:r>
              <a:rPr spc="-15" dirty="0">
                <a:latin typeface="Carlito"/>
                <a:cs typeface="Carlito"/>
              </a:rPr>
              <a:t>proje </a:t>
            </a:r>
            <a:r>
              <a:rPr spc="-5" dirty="0">
                <a:latin typeface="Carlito"/>
                <a:cs typeface="Carlito"/>
              </a:rPr>
              <a:t>yöneticisi diğer  </a:t>
            </a:r>
            <a:r>
              <a:rPr spc="-10" dirty="0">
                <a:latin typeface="Carlito"/>
                <a:cs typeface="Carlito"/>
              </a:rPr>
              <a:t>parametreleri </a:t>
            </a:r>
            <a:r>
              <a:rPr dirty="0">
                <a:latin typeface="Carlito"/>
                <a:cs typeface="Carlito"/>
              </a:rPr>
              <a:t>de </a:t>
            </a:r>
            <a:r>
              <a:rPr spc="-5" dirty="0">
                <a:latin typeface="Carlito"/>
                <a:cs typeface="Carlito"/>
              </a:rPr>
              <a:t>hesaba </a:t>
            </a:r>
            <a:r>
              <a:rPr spc="-10" dirty="0">
                <a:latin typeface="Carlito"/>
                <a:cs typeface="Carlito"/>
              </a:rPr>
              <a:t>katmalı </a:t>
            </a:r>
            <a:r>
              <a:rPr spc="-15" dirty="0">
                <a:latin typeface="Carlito"/>
                <a:cs typeface="Carlito"/>
              </a:rPr>
              <a:t>ve </a:t>
            </a:r>
            <a:r>
              <a:rPr spc="-10" dirty="0">
                <a:latin typeface="Carlito"/>
                <a:cs typeface="Carlito"/>
              </a:rPr>
              <a:t>proje </a:t>
            </a:r>
            <a:r>
              <a:rPr dirty="0">
                <a:latin typeface="Carlito"/>
                <a:cs typeface="Carlito"/>
              </a:rPr>
              <a:t>için </a:t>
            </a:r>
            <a:r>
              <a:rPr spc="-5" dirty="0">
                <a:latin typeface="Carlito"/>
                <a:cs typeface="Carlito"/>
              </a:rPr>
              <a:t>en doğru </a:t>
            </a:r>
            <a:r>
              <a:rPr spc="-15" dirty="0">
                <a:latin typeface="Carlito"/>
                <a:cs typeface="Carlito"/>
              </a:rPr>
              <a:t>kararı </a:t>
            </a:r>
            <a:r>
              <a:rPr spc="-20" dirty="0">
                <a:latin typeface="Carlito"/>
                <a:cs typeface="Carlito"/>
              </a:rPr>
              <a:t>vermelidir. </a:t>
            </a:r>
            <a:r>
              <a:rPr spc="-10" dirty="0">
                <a:latin typeface="Carlito"/>
                <a:cs typeface="Carlito"/>
              </a:rPr>
              <a:t>Ayrıca  </a:t>
            </a:r>
            <a:r>
              <a:rPr spc="-5" dirty="0">
                <a:latin typeface="Carlito"/>
                <a:cs typeface="Carlito"/>
              </a:rPr>
              <a:t>doğru seçilmiş bir </a:t>
            </a:r>
            <a:r>
              <a:rPr dirty="0">
                <a:latin typeface="Carlito"/>
                <a:cs typeface="Carlito"/>
              </a:rPr>
              <a:t>maaş </a:t>
            </a:r>
            <a:r>
              <a:rPr spc="-5" dirty="0">
                <a:latin typeface="Carlito"/>
                <a:cs typeface="Carlito"/>
              </a:rPr>
              <a:t>yapısı </a:t>
            </a:r>
            <a:r>
              <a:rPr dirty="0">
                <a:latin typeface="Carlito"/>
                <a:cs typeface="Carlito"/>
              </a:rPr>
              <a:t>da </a:t>
            </a:r>
            <a:r>
              <a:rPr spc="-10" dirty="0">
                <a:latin typeface="Carlito"/>
                <a:cs typeface="Carlito"/>
              </a:rPr>
              <a:t>projenin başarıya </a:t>
            </a:r>
            <a:r>
              <a:rPr spc="-5" dirty="0">
                <a:latin typeface="Carlito"/>
                <a:cs typeface="Carlito"/>
              </a:rPr>
              <a:t>ulaşma şansını arttırır</a:t>
            </a:r>
            <a:r>
              <a:rPr spc="145" dirty="0">
                <a:latin typeface="Carlito"/>
                <a:cs typeface="Carlito"/>
              </a:rPr>
              <a:t> </a:t>
            </a:r>
            <a:r>
              <a:rPr dirty="0">
                <a:latin typeface="Carlito"/>
                <a:cs typeface="Carlito"/>
              </a:rPr>
              <a:t>[20].</a:t>
            </a:r>
          </a:p>
        </p:txBody>
      </p:sp>
    </p:spTree>
    <p:extLst>
      <p:ext uri="{BB962C8B-B14F-4D97-AF65-F5344CB8AC3E}">
        <p14:creationId xmlns:p14="http://schemas.microsoft.com/office/powerpoint/2010/main" val="32744307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213990" y="543433"/>
            <a:ext cx="4457065" cy="32060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spc="-15" dirty="0"/>
              <a:t>PROJE </a:t>
            </a:r>
            <a:r>
              <a:rPr sz="2000" spc="-5" dirty="0"/>
              <a:t>MALİYET</a:t>
            </a:r>
            <a:r>
              <a:rPr sz="2000" spc="-65" dirty="0"/>
              <a:t> </a:t>
            </a:r>
            <a:r>
              <a:rPr sz="2000" spc="-20" dirty="0"/>
              <a:t>YÖNETİMİ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8243951" y="6420637"/>
            <a:ext cx="356235" cy="1524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045"/>
              </a:lnSpc>
            </a:pPr>
            <a:fld id="{81D60167-4931-47E6-BA6A-407CBD079E47}" type="slidenum">
              <a:rPr sz="1000" spc="-10" dirty="0">
                <a:latin typeface="Carlito"/>
                <a:cs typeface="Carlito"/>
              </a:rPr>
              <a:t>7</a:t>
            </a:fld>
            <a:r>
              <a:rPr sz="1000" spc="-10" dirty="0">
                <a:latin typeface="Carlito"/>
                <a:cs typeface="Carlito"/>
              </a:rPr>
              <a:t>/343</a:t>
            </a:r>
            <a:endParaRPr sz="1000">
              <a:latin typeface="Carlito"/>
              <a:cs typeface="Carlito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54939" y="1895082"/>
            <a:ext cx="8834120" cy="1828065"/>
          </a:xfrm>
          <a:prstGeom prst="rect">
            <a:avLst/>
          </a:prstGeom>
        </p:spPr>
        <p:txBody>
          <a:bodyPr vert="horz" wrap="square" lIns="0" tIns="88265" rIns="0" bIns="0" rtlCol="0">
            <a:spAutoFit/>
          </a:bodyPr>
          <a:lstStyle/>
          <a:p>
            <a:pPr marL="367665" algn="just">
              <a:lnSpc>
                <a:spcPct val="100000"/>
              </a:lnSpc>
              <a:spcBef>
                <a:spcPts val="695"/>
              </a:spcBef>
            </a:pPr>
            <a:r>
              <a:rPr sz="1400" b="1" i="1" spc="-5" dirty="0">
                <a:latin typeface="Carlito"/>
                <a:cs typeface="Carlito"/>
              </a:rPr>
              <a:t>Fırsat</a:t>
            </a:r>
            <a:r>
              <a:rPr sz="1400" b="1" i="1" spc="-50" dirty="0">
                <a:latin typeface="Carlito"/>
                <a:cs typeface="Carlito"/>
              </a:rPr>
              <a:t> </a:t>
            </a:r>
            <a:r>
              <a:rPr sz="1400" b="1" i="1" dirty="0">
                <a:latin typeface="Carlito"/>
                <a:cs typeface="Carlito"/>
              </a:rPr>
              <a:t>Maliyeti</a:t>
            </a:r>
            <a:endParaRPr sz="1400" dirty="0">
              <a:latin typeface="Carlito"/>
              <a:cs typeface="Carlito"/>
            </a:endParaRPr>
          </a:p>
          <a:p>
            <a:pPr marL="355600" marR="5080" indent="-342900" algn="just">
              <a:lnSpc>
                <a:spcPct val="100000"/>
              </a:lnSpc>
              <a:spcBef>
                <a:spcPts val="600"/>
              </a:spcBef>
              <a:buFont typeface="Arial"/>
              <a:buChar char="•"/>
              <a:tabLst>
                <a:tab pos="355600" algn="l"/>
              </a:tabLst>
            </a:pPr>
            <a:r>
              <a:rPr sz="1400" spc="-10" dirty="0">
                <a:latin typeface="Carlito"/>
                <a:cs typeface="Carlito"/>
              </a:rPr>
              <a:t>Projenin </a:t>
            </a:r>
            <a:r>
              <a:rPr sz="1400" spc="-5" dirty="0">
                <a:latin typeface="Carlito"/>
                <a:cs typeface="Carlito"/>
              </a:rPr>
              <a:t>bitirilmesi </a:t>
            </a:r>
            <a:r>
              <a:rPr sz="1400" spc="-15" dirty="0">
                <a:latin typeface="Carlito"/>
                <a:cs typeface="Carlito"/>
              </a:rPr>
              <a:t>gereken </a:t>
            </a:r>
            <a:r>
              <a:rPr sz="1400" spc="-5" dirty="0">
                <a:latin typeface="Carlito"/>
                <a:cs typeface="Carlito"/>
              </a:rPr>
              <a:t>zamandan daha </a:t>
            </a:r>
            <a:r>
              <a:rPr sz="1400" spc="-10" dirty="0">
                <a:latin typeface="Carlito"/>
                <a:cs typeface="Carlito"/>
              </a:rPr>
              <a:t>uzun </a:t>
            </a:r>
            <a:r>
              <a:rPr sz="1400" spc="-5" dirty="0">
                <a:latin typeface="Carlito"/>
                <a:cs typeface="Carlito"/>
              </a:rPr>
              <a:t>sürede </a:t>
            </a:r>
            <a:r>
              <a:rPr sz="1400" dirty="0">
                <a:latin typeface="Carlito"/>
                <a:cs typeface="Carlito"/>
              </a:rPr>
              <a:t>bitirilmesinden </a:t>
            </a:r>
            <a:r>
              <a:rPr sz="1400" spc="-10" dirty="0">
                <a:latin typeface="Carlito"/>
                <a:cs typeface="Carlito"/>
              </a:rPr>
              <a:t>dolayı  </a:t>
            </a:r>
            <a:r>
              <a:rPr sz="1400" spc="-20" dirty="0">
                <a:latin typeface="Carlito"/>
                <a:cs typeface="Carlito"/>
              </a:rPr>
              <a:t>ortaya </a:t>
            </a:r>
            <a:r>
              <a:rPr sz="1400" spc="-10" dirty="0">
                <a:latin typeface="Carlito"/>
                <a:cs typeface="Carlito"/>
              </a:rPr>
              <a:t>çıkan </a:t>
            </a:r>
            <a:r>
              <a:rPr sz="1400" spc="-20" dirty="0">
                <a:latin typeface="Carlito"/>
                <a:cs typeface="Carlito"/>
              </a:rPr>
              <a:t>zarar </a:t>
            </a:r>
            <a:r>
              <a:rPr sz="1400" dirty="0">
                <a:latin typeface="Carlito"/>
                <a:cs typeface="Carlito"/>
              </a:rPr>
              <a:t>ile </a:t>
            </a:r>
            <a:r>
              <a:rPr sz="1400" b="1" dirty="0">
                <a:latin typeface="Carlito"/>
                <a:cs typeface="Carlito"/>
              </a:rPr>
              <a:t>daha </a:t>
            </a:r>
            <a:r>
              <a:rPr sz="1400" b="1" spc="-15" dirty="0">
                <a:latin typeface="Carlito"/>
                <a:cs typeface="Carlito"/>
              </a:rPr>
              <a:t>erken </a:t>
            </a:r>
            <a:r>
              <a:rPr sz="1400" b="1" spc="-5" dirty="0">
                <a:latin typeface="Carlito"/>
                <a:cs typeface="Carlito"/>
              </a:rPr>
              <a:t>bitirilmesinden </a:t>
            </a:r>
            <a:r>
              <a:rPr sz="1400" b="1" spc="-10" dirty="0">
                <a:latin typeface="Carlito"/>
                <a:cs typeface="Carlito"/>
              </a:rPr>
              <a:t>dolayı </a:t>
            </a:r>
            <a:r>
              <a:rPr sz="1400" b="1" spc="-5" dirty="0">
                <a:latin typeface="Carlito"/>
                <a:cs typeface="Carlito"/>
              </a:rPr>
              <a:t>elde edilecek </a:t>
            </a:r>
            <a:r>
              <a:rPr sz="1400" b="1" spc="-10" dirty="0">
                <a:latin typeface="Carlito"/>
                <a:cs typeface="Carlito"/>
              </a:rPr>
              <a:t>kar </a:t>
            </a:r>
            <a:r>
              <a:rPr sz="1400" dirty="0">
                <a:latin typeface="Carlito"/>
                <a:cs typeface="Carlito"/>
              </a:rPr>
              <a:t>da </a:t>
            </a:r>
            <a:r>
              <a:rPr sz="1400" spc="-15" dirty="0">
                <a:latin typeface="Carlito"/>
                <a:cs typeface="Carlito"/>
              </a:rPr>
              <a:t>fırsat  </a:t>
            </a:r>
            <a:r>
              <a:rPr sz="1400" spc="-5" dirty="0">
                <a:latin typeface="Carlito"/>
                <a:cs typeface="Carlito"/>
              </a:rPr>
              <a:t>maliyeti </a:t>
            </a:r>
            <a:r>
              <a:rPr sz="1400" spc="-10" dirty="0">
                <a:latin typeface="Carlito"/>
                <a:cs typeface="Carlito"/>
              </a:rPr>
              <a:t>olarak kabul </a:t>
            </a:r>
            <a:r>
              <a:rPr sz="1400" spc="-35" dirty="0">
                <a:latin typeface="Carlito"/>
                <a:cs typeface="Carlito"/>
              </a:rPr>
              <a:t>edilir. </a:t>
            </a:r>
            <a:r>
              <a:rPr sz="1400" spc="-10" dirty="0">
                <a:latin typeface="Carlito"/>
                <a:cs typeface="Carlito"/>
              </a:rPr>
              <a:t>Bu maliyet </a:t>
            </a:r>
            <a:r>
              <a:rPr sz="1400" dirty="0">
                <a:latin typeface="Carlito"/>
                <a:cs typeface="Carlito"/>
              </a:rPr>
              <a:t>tipi </a:t>
            </a:r>
            <a:r>
              <a:rPr sz="1400" spc="-5" dirty="0">
                <a:latin typeface="Carlito"/>
                <a:cs typeface="Carlito"/>
              </a:rPr>
              <a:t>genellikle </a:t>
            </a:r>
            <a:r>
              <a:rPr sz="1400" spc="-10" dirty="0">
                <a:latin typeface="Carlito"/>
                <a:cs typeface="Carlito"/>
              </a:rPr>
              <a:t>projenin </a:t>
            </a:r>
            <a:r>
              <a:rPr sz="1400" spc="-25" dirty="0">
                <a:latin typeface="Carlito"/>
                <a:cs typeface="Carlito"/>
              </a:rPr>
              <a:t>kontrat </a:t>
            </a:r>
            <a:r>
              <a:rPr sz="1400" dirty="0">
                <a:latin typeface="Carlito"/>
                <a:cs typeface="Carlito"/>
              </a:rPr>
              <a:t>şartları  </a:t>
            </a:r>
            <a:r>
              <a:rPr sz="1400" spc="-5" dirty="0">
                <a:latin typeface="Carlito"/>
                <a:cs typeface="Carlito"/>
              </a:rPr>
              <a:t>gereği </a:t>
            </a:r>
            <a:r>
              <a:rPr sz="1400" spc="-20" dirty="0">
                <a:latin typeface="Carlito"/>
                <a:cs typeface="Carlito"/>
              </a:rPr>
              <a:t>ortaya</a:t>
            </a:r>
            <a:r>
              <a:rPr sz="1400" spc="-15" dirty="0">
                <a:latin typeface="Carlito"/>
                <a:cs typeface="Carlito"/>
              </a:rPr>
              <a:t> </a:t>
            </a:r>
            <a:r>
              <a:rPr sz="1400" spc="-20" dirty="0">
                <a:latin typeface="Carlito"/>
                <a:cs typeface="Carlito"/>
              </a:rPr>
              <a:t>çıkmaktadır.</a:t>
            </a:r>
            <a:endParaRPr sz="1400" dirty="0">
              <a:latin typeface="Carlito"/>
              <a:cs typeface="Carlito"/>
            </a:endParaRPr>
          </a:p>
          <a:p>
            <a:pPr marL="367665" algn="just">
              <a:lnSpc>
                <a:spcPct val="100000"/>
              </a:lnSpc>
              <a:spcBef>
                <a:spcPts val="605"/>
              </a:spcBef>
            </a:pPr>
            <a:r>
              <a:rPr sz="1400" b="1" i="1" spc="-25" dirty="0">
                <a:latin typeface="Carlito"/>
                <a:cs typeface="Carlito"/>
              </a:rPr>
              <a:t>Toplam</a:t>
            </a:r>
            <a:r>
              <a:rPr sz="1400" b="1" i="1" spc="-45" dirty="0">
                <a:latin typeface="Carlito"/>
                <a:cs typeface="Carlito"/>
              </a:rPr>
              <a:t> </a:t>
            </a:r>
            <a:r>
              <a:rPr sz="1400" b="1" i="1" dirty="0">
                <a:latin typeface="Carlito"/>
                <a:cs typeface="Carlito"/>
              </a:rPr>
              <a:t>Maliyet</a:t>
            </a:r>
            <a:endParaRPr sz="1400" dirty="0">
              <a:latin typeface="Carlito"/>
              <a:cs typeface="Carlito"/>
            </a:endParaRPr>
          </a:p>
          <a:p>
            <a:pPr marL="355600" indent="-342900" algn="just">
              <a:lnSpc>
                <a:spcPct val="100000"/>
              </a:lnSpc>
              <a:spcBef>
                <a:spcPts val="600"/>
              </a:spcBef>
              <a:buFont typeface="Arial"/>
              <a:buChar char="•"/>
              <a:tabLst>
                <a:tab pos="355600" algn="l"/>
              </a:tabLst>
            </a:pPr>
            <a:r>
              <a:rPr sz="1400" spc="-10" dirty="0">
                <a:latin typeface="Carlito"/>
                <a:cs typeface="Carlito"/>
              </a:rPr>
              <a:t>Projenin </a:t>
            </a:r>
            <a:r>
              <a:rPr sz="1400" spc="-5" dirty="0">
                <a:latin typeface="Carlito"/>
                <a:cs typeface="Carlito"/>
              </a:rPr>
              <a:t>süresiyle bağlantılı </a:t>
            </a:r>
            <a:r>
              <a:rPr sz="1400" spc="-10" dirty="0">
                <a:latin typeface="Carlito"/>
                <a:cs typeface="Carlito"/>
              </a:rPr>
              <a:t>olarak </a:t>
            </a:r>
            <a:r>
              <a:rPr sz="1400" spc="-20" dirty="0">
                <a:latin typeface="Carlito"/>
                <a:cs typeface="Carlito"/>
              </a:rPr>
              <a:t>ortaya </a:t>
            </a:r>
            <a:r>
              <a:rPr sz="1400" spc="-10" dirty="0">
                <a:latin typeface="Carlito"/>
                <a:cs typeface="Carlito"/>
              </a:rPr>
              <a:t>çıkan dolaylı, direkt </a:t>
            </a:r>
            <a:r>
              <a:rPr sz="1400" spc="-15" dirty="0">
                <a:latin typeface="Carlito"/>
                <a:cs typeface="Carlito"/>
              </a:rPr>
              <a:t>ve</a:t>
            </a:r>
            <a:r>
              <a:rPr sz="1400" spc="300" dirty="0">
                <a:latin typeface="Carlito"/>
                <a:cs typeface="Carlito"/>
              </a:rPr>
              <a:t> </a:t>
            </a:r>
            <a:r>
              <a:rPr sz="1400" spc="-15" dirty="0">
                <a:latin typeface="Carlito"/>
                <a:cs typeface="Carlito"/>
              </a:rPr>
              <a:t>fırsat</a:t>
            </a:r>
            <a:endParaRPr sz="1400" dirty="0">
              <a:latin typeface="Carlito"/>
              <a:cs typeface="Carlito"/>
            </a:endParaRPr>
          </a:p>
          <a:p>
            <a:pPr marL="355600" algn="just">
              <a:lnSpc>
                <a:spcPct val="100000"/>
              </a:lnSpc>
            </a:pPr>
            <a:r>
              <a:rPr sz="1400" spc="-5" dirty="0">
                <a:latin typeface="Carlito"/>
                <a:cs typeface="Carlito"/>
              </a:rPr>
              <a:t>maliyetlerinin toplamına</a:t>
            </a:r>
            <a:r>
              <a:rPr sz="1400" spc="45" dirty="0">
                <a:latin typeface="Carlito"/>
                <a:cs typeface="Carlito"/>
              </a:rPr>
              <a:t> </a:t>
            </a:r>
            <a:r>
              <a:rPr sz="1400" spc="-5" dirty="0">
                <a:latin typeface="Carlito"/>
                <a:cs typeface="Carlito"/>
              </a:rPr>
              <a:t>eşittir</a:t>
            </a:r>
            <a:endParaRPr sz="1400" dirty="0">
              <a:latin typeface="Carlito"/>
              <a:cs typeface="Carlito"/>
            </a:endParaRPr>
          </a:p>
        </p:txBody>
      </p:sp>
    </p:spTree>
    <p:extLst>
      <p:ext uri="{BB962C8B-B14F-4D97-AF65-F5344CB8AC3E}">
        <p14:creationId xmlns:p14="http://schemas.microsoft.com/office/powerpoint/2010/main" val="4960311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321241" y="600583"/>
            <a:ext cx="4457065" cy="32060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spc="-15" dirty="0"/>
              <a:t>PROJE </a:t>
            </a:r>
            <a:r>
              <a:rPr sz="2000" spc="-5" dirty="0"/>
              <a:t>MALİYET</a:t>
            </a:r>
            <a:r>
              <a:rPr sz="2000" spc="-65" dirty="0"/>
              <a:t> </a:t>
            </a:r>
            <a:r>
              <a:rPr sz="2000" spc="-20" dirty="0"/>
              <a:t>YÖNETİMİ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01600">
              <a:lnSpc>
                <a:spcPts val="1045"/>
              </a:lnSpc>
            </a:pPr>
            <a:fld id="{81D60167-4931-47E6-BA6A-407CBD079E47}" type="slidenum">
              <a:rPr spc="-10" dirty="0"/>
              <a:t>8</a:t>
            </a:fld>
            <a:r>
              <a:rPr spc="-10" dirty="0"/>
              <a:t>/343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32079" y="2237982"/>
            <a:ext cx="8835390" cy="1674176"/>
          </a:xfrm>
          <a:prstGeom prst="rect">
            <a:avLst/>
          </a:prstGeom>
        </p:spPr>
        <p:txBody>
          <a:bodyPr vert="horz" wrap="square" lIns="0" tIns="88265" rIns="0" bIns="0" rtlCol="0">
            <a:spAutoFit/>
          </a:bodyPr>
          <a:lstStyle/>
          <a:p>
            <a:pPr marL="367665" algn="just">
              <a:lnSpc>
                <a:spcPct val="100000"/>
              </a:lnSpc>
              <a:spcBef>
                <a:spcPts val="695"/>
              </a:spcBef>
            </a:pPr>
            <a:r>
              <a:rPr sz="1400" b="1" spc="-10" dirty="0">
                <a:latin typeface="Carlito"/>
                <a:cs typeface="Carlito"/>
              </a:rPr>
              <a:t>Proje Maliyeti </a:t>
            </a:r>
            <a:r>
              <a:rPr sz="1400" b="1" spc="-25" dirty="0">
                <a:latin typeface="Carlito"/>
                <a:cs typeface="Carlito"/>
              </a:rPr>
              <a:t>Tahmin</a:t>
            </a:r>
            <a:r>
              <a:rPr sz="1400" b="1" spc="-30" dirty="0">
                <a:latin typeface="Carlito"/>
                <a:cs typeface="Carlito"/>
              </a:rPr>
              <a:t> </a:t>
            </a:r>
            <a:r>
              <a:rPr sz="1400" b="1" spc="-5" dirty="0">
                <a:latin typeface="Carlito"/>
                <a:cs typeface="Carlito"/>
              </a:rPr>
              <a:t>Modelleri</a:t>
            </a:r>
            <a:endParaRPr sz="1400" dirty="0">
              <a:latin typeface="Carlito"/>
              <a:cs typeface="Carlito"/>
            </a:endParaRPr>
          </a:p>
          <a:p>
            <a:pPr marL="355600" marR="5080" indent="-342900" algn="just">
              <a:lnSpc>
                <a:spcPct val="100000"/>
              </a:lnSpc>
              <a:spcBef>
                <a:spcPts val="600"/>
              </a:spcBef>
              <a:buFont typeface="Arial"/>
              <a:buChar char="•"/>
              <a:tabLst>
                <a:tab pos="355600" algn="l"/>
              </a:tabLst>
            </a:pPr>
            <a:r>
              <a:rPr sz="1400" spc="-10" dirty="0">
                <a:latin typeface="Carlito"/>
                <a:cs typeface="Carlito"/>
              </a:rPr>
              <a:t>Günümüzde, </a:t>
            </a:r>
            <a:r>
              <a:rPr sz="1400" spc="-5" dirty="0">
                <a:latin typeface="Carlito"/>
                <a:cs typeface="Carlito"/>
              </a:rPr>
              <a:t>teknolojik gelişmenin </a:t>
            </a:r>
            <a:r>
              <a:rPr sz="1400" spc="-10" dirty="0">
                <a:latin typeface="Carlito"/>
                <a:cs typeface="Carlito"/>
              </a:rPr>
              <a:t>yapı sektörünü </a:t>
            </a:r>
            <a:r>
              <a:rPr sz="1400" dirty="0">
                <a:latin typeface="Carlito"/>
                <a:cs typeface="Carlito"/>
              </a:rPr>
              <a:t>de </a:t>
            </a:r>
            <a:r>
              <a:rPr sz="1400" spc="-5" dirty="0">
                <a:latin typeface="Carlito"/>
                <a:cs typeface="Carlito"/>
              </a:rPr>
              <a:t>etkilemesi </a:t>
            </a:r>
            <a:r>
              <a:rPr sz="1400" dirty="0">
                <a:latin typeface="Carlito"/>
                <a:cs typeface="Carlito"/>
              </a:rPr>
              <a:t>ile </a:t>
            </a:r>
            <a:r>
              <a:rPr sz="1400" spc="-10" dirty="0">
                <a:latin typeface="Carlito"/>
                <a:cs typeface="Carlito"/>
              </a:rPr>
              <a:t>yapı üretim  süreci </a:t>
            </a:r>
            <a:r>
              <a:rPr sz="1400" spc="-5" dirty="0">
                <a:latin typeface="Carlito"/>
                <a:cs typeface="Carlito"/>
              </a:rPr>
              <a:t>değişmekte </a:t>
            </a:r>
            <a:r>
              <a:rPr sz="1400" spc="-15" dirty="0">
                <a:latin typeface="Carlito"/>
                <a:cs typeface="Carlito"/>
              </a:rPr>
              <a:t>ve </a:t>
            </a:r>
            <a:r>
              <a:rPr sz="1400" dirty="0">
                <a:latin typeface="Carlito"/>
                <a:cs typeface="Carlito"/>
              </a:rPr>
              <a:t>daha </a:t>
            </a:r>
            <a:r>
              <a:rPr sz="1400" spc="-5" dirty="0">
                <a:latin typeface="Carlito"/>
                <a:cs typeface="Carlito"/>
              </a:rPr>
              <a:t>nitelikli yapılar </a:t>
            </a:r>
            <a:r>
              <a:rPr sz="1400" spc="-20" dirty="0">
                <a:latin typeface="Carlito"/>
                <a:cs typeface="Carlito"/>
              </a:rPr>
              <a:t>üretilmektedir. </a:t>
            </a:r>
            <a:r>
              <a:rPr sz="1400" spc="-5" dirty="0">
                <a:latin typeface="Carlito"/>
                <a:cs typeface="Carlito"/>
              </a:rPr>
              <a:t>Ancak, </a:t>
            </a:r>
            <a:r>
              <a:rPr sz="1400" spc="-10" dirty="0">
                <a:latin typeface="Carlito"/>
                <a:cs typeface="Carlito"/>
              </a:rPr>
              <a:t>kaynakların </a:t>
            </a:r>
            <a:r>
              <a:rPr sz="1400" dirty="0">
                <a:latin typeface="Carlito"/>
                <a:cs typeface="Carlito"/>
              </a:rPr>
              <a:t>kıt  </a:t>
            </a:r>
            <a:r>
              <a:rPr sz="1400" spc="-5" dirty="0">
                <a:latin typeface="Carlito"/>
                <a:cs typeface="Carlito"/>
              </a:rPr>
              <a:t>olması, beraberinde </a:t>
            </a:r>
            <a:r>
              <a:rPr sz="1400" spc="-10" dirty="0">
                <a:latin typeface="Carlito"/>
                <a:cs typeface="Carlito"/>
              </a:rPr>
              <a:t>yapı üretim </a:t>
            </a:r>
            <a:r>
              <a:rPr sz="1400" spc="-5" dirty="0">
                <a:latin typeface="Carlito"/>
                <a:cs typeface="Carlito"/>
              </a:rPr>
              <a:t>sürecini </a:t>
            </a:r>
            <a:r>
              <a:rPr sz="1400" dirty="0">
                <a:latin typeface="Carlito"/>
                <a:cs typeface="Carlito"/>
              </a:rPr>
              <a:t>de </a:t>
            </a:r>
            <a:r>
              <a:rPr sz="1400" spc="-10" dirty="0">
                <a:latin typeface="Carlito"/>
                <a:cs typeface="Carlito"/>
              </a:rPr>
              <a:t>sınırlayarak, </a:t>
            </a:r>
            <a:r>
              <a:rPr sz="1400" spc="-15" dirty="0">
                <a:latin typeface="Carlito"/>
                <a:cs typeface="Carlito"/>
              </a:rPr>
              <a:t>kaynaklardan rasyonel  </a:t>
            </a:r>
            <a:r>
              <a:rPr sz="1400" spc="-5" dirty="0">
                <a:latin typeface="Carlito"/>
                <a:cs typeface="Carlito"/>
              </a:rPr>
              <a:t>bir şekilde </a:t>
            </a:r>
            <a:r>
              <a:rPr sz="1400" spc="-10" dirty="0">
                <a:latin typeface="Carlito"/>
                <a:cs typeface="Carlito"/>
              </a:rPr>
              <a:t>yararlanma </a:t>
            </a:r>
            <a:r>
              <a:rPr sz="1400" spc="-5" dirty="0">
                <a:latin typeface="Carlito"/>
                <a:cs typeface="Carlito"/>
              </a:rPr>
              <a:t>zorunluluğunu </a:t>
            </a:r>
            <a:r>
              <a:rPr sz="1400" spc="-25" dirty="0">
                <a:latin typeface="Carlito"/>
                <a:cs typeface="Carlito"/>
              </a:rPr>
              <a:t>getirmiştir. </a:t>
            </a:r>
            <a:r>
              <a:rPr sz="1400" dirty="0">
                <a:latin typeface="Carlito"/>
                <a:cs typeface="Carlito"/>
              </a:rPr>
              <a:t>Bu </a:t>
            </a:r>
            <a:r>
              <a:rPr sz="1400" spc="-10" dirty="0">
                <a:latin typeface="Carlito"/>
                <a:cs typeface="Carlito"/>
              </a:rPr>
              <a:t>zorunluluk </a:t>
            </a:r>
            <a:r>
              <a:rPr sz="1400" spc="-5" dirty="0">
                <a:latin typeface="Carlito"/>
                <a:cs typeface="Carlito"/>
              </a:rPr>
              <a:t>ise, </a:t>
            </a:r>
            <a:r>
              <a:rPr sz="1400" spc="-10" dirty="0">
                <a:latin typeface="Carlito"/>
                <a:cs typeface="Carlito"/>
              </a:rPr>
              <a:t>özellikle yapı  üretim </a:t>
            </a:r>
            <a:r>
              <a:rPr sz="1400" spc="-5" dirty="0">
                <a:latin typeface="Carlito"/>
                <a:cs typeface="Carlito"/>
              </a:rPr>
              <a:t>sürecinin yapım evresinde, </a:t>
            </a:r>
            <a:r>
              <a:rPr sz="1400" spc="-10" dirty="0">
                <a:latin typeface="Carlito"/>
                <a:cs typeface="Carlito"/>
              </a:rPr>
              <a:t>maliyet </a:t>
            </a:r>
            <a:r>
              <a:rPr sz="1400" spc="-5" dirty="0">
                <a:latin typeface="Carlito"/>
                <a:cs typeface="Carlito"/>
              </a:rPr>
              <a:t>tahmini </a:t>
            </a:r>
            <a:r>
              <a:rPr sz="1400" dirty="0">
                <a:latin typeface="Carlito"/>
                <a:cs typeface="Carlito"/>
              </a:rPr>
              <a:t>ile </a:t>
            </a:r>
            <a:r>
              <a:rPr sz="1400" spc="-5" dirty="0">
                <a:latin typeface="Carlito"/>
                <a:cs typeface="Carlito"/>
              </a:rPr>
              <a:t>maliyetin planlanmasına </a:t>
            </a:r>
            <a:r>
              <a:rPr sz="1400" spc="-30" dirty="0">
                <a:latin typeface="Carlito"/>
                <a:cs typeface="Carlito"/>
              </a:rPr>
              <a:t>ve  </a:t>
            </a:r>
            <a:r>
              <a:rPr sz="1400" spc="-5" dirty="0">
                <a:latin typeface="Carlito"/>
                <a:cs typeface="Carlito"/>
              </a:rPr>
              <a:t>denetimine </a:t>
            </a:r>
            <a:r>
              <a:rPr sz="1400" spc="-10" dirty="0">
                <a:latin typeface="Carlito"/>
                <a:cs typeface="Carlito"/>
              </a:rPr>
              <a:t>yönelik olarak </a:t>
            </a:r>
            <a:r>
              <a:rPr sz="1400" spc="-5" dirty="0">
                <a:latin typeface="Carlito"/>
                <a:cs typeface="Carlito"/>
              </a:rPr>
              <a:t>gerçekleştirilen çalışmaların önemini </a:t>
            </a:r>
            <a:r>
              <a:rPr sz="1400" spc="-20" dirty="0">
                <a:latin typeface="Carlito"/>
                <a:cs typeface="Carlito"/>
              </a:rPr>
              <a:t>arttırmaktadır.  </a:t>
            </a:r>
            <a:r>
              <a:rPr sz="1400" spc="-35" dirty="0">
                <a:latin typeface="Carlito"/>
                <a:cs typeface="Carlito"/>
              </a:rPr>
              <a:t>Yapı </a:t>
            </a:r>
            <a:r>
              <a:rPr sz="1400" spc="-5" dirty="0">
                <a:latin typeface="Carlito"/>
                <a:cs typeface="Carlito"/>
              </a:rPr>
              <a:t>maliyeti tahmini, bir yapının gerçek maliyetinin belirli </a:t>
            </a:r>
            <a:r>
              <a:rPr sz="1400" spc="-10" dirty="0">
                <a:latin typeface="Carlito"/>
                <a:cs typeface="Carlito"/>
              </a:rPr>
              <a:t>koşullar </a:t>
            </a:r>
            <a:r>
              <a:rPr sz="1400" dirty="0">
                <a:latin typeface="Carlito"/>
                <a:cs typeface="Carlito"/>
              </a:rPr>
              <a:t>altında kısa  dönem </a:t>
            </a:r>
            <a:r>
              <a:rPr sz="1400" spc="-5" dirty="0">
                <a:latin typeface="Carlito"/>
                <a:cs typeface="Carlito"/>
              </a:rPr>
              <a:t>tahmini </a:t>
            </a:r>
            <a:r>
              <a:rPr sz="1400" spc="-10" dirty="0">
                <a:latin typeface="Carlito"/>
                <a:cs typeface="Carlito"/>
              </a:rPr>
              <a:t>olarak </a:t>
            </a:r>
            <a:r>
              <a:rPr sz="1400" spc="-5" dirty="0">
                <a:latin typeface="Carlito"/>
                <a:cs typeface="Carlito"/>
              </a:rPr>
              <a:t>tanımlanır [21].</a:t>
            </a:r>
            <a:endParaRPr sz="1400" dirty="0">
              <a:latin typeface="Carlito"/>
              <a:cs typeface="Carlito"/>
            </a:endParaRPr>
          </a:p>
        </p:txBody>
      </p:sp>
    </p:spTree>
    <p:extLst>
      <p:ext uri="{BB962C8B-B14F-4D97-AF65-F5344CB8AC3E}">
        <p14:creationId xmlns:p14="http://schemas.microsoft.com/office/powerpoint/2010/main" val="23240488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390138" y="577723"/>
            <a:ext cx="4457065" cy="32060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spc="-15" dirty="0"/>
              <a:t>PROJE </a:t>
            </a:r>
            <a:r>
              <a:rPr sz="2000" spc="-5" dirty="0"/>
              <a:t>MALİYET</a:t>
            </a:r>
            <a:r>
              <a:rPr sz="2000" spc="-65" dirty="0"/>
              <a:t> </a:t>
            </a:r>
            <a:r>
              <a:rPr sz="2000" spc="-20" dirty="0"/>
              <a:t>YÖNETİMİ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01600">
              <a:lnSpc>
                <a:spcPts val="1045"/>
              </a:lnSpc>
            </a:pPr>
            <a:fld id="{81D60167-4931-47E6-BA6A-407CBD079E47}" type="slidenum">
              <a:rPr spc="-10" dirty="0"/>
              <a:t>9</a:t>
            </a:fld>
            <a:r>
              <a:rPr spc="-10" dirty="0"/>
              <a:t>/343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00659" y="1689342"/>
            <a:ext cx="8836025" cy="2751394"/>
          </a:xfrm>
          <a:prstGeom prst="rect">
            <a:avLst/>
          </a:prstGeom>
        </p:spPr>
        <p:txBody>
          <a:bodyPr vert="horz" wrap="square" lIns="0" tIns="88265" rIns="0" bIns="0" rtlCol="0">
            <a:spAutoFit/>
          </a:bodyPr>
          <a:lstStyle/>
          <a:p>
            <a:pPr marL="367665" algn="just">
              <a:lnSpc>
                <a:spcPct val="100000"/>
              </a:lnSpc>
              <a:spcBef>
                <a:spcPts val="695"/>
              </a:spcBef>
            </a:pPr>
            <a:r>
              <a:rPr sz="1400" b="1" spc="-10" dirty="0">
                <a:latin typeface="Carlito"/>
                <a:cs typeface="Carlito"/>
              </a:rPr>
              <a:t>Proje Maliyeti </a:t>
            </a:r>
            <a:r>
              <a:rPr sz="1400" b="1" spc="-25" dirty="0">
                <a:latin typeface="Carlito"/>
                <a:cs typeface="Carlito"/>
              </a:rPr>
              <a:t>Tahmin</a:t>
            </a:r>
            <a:r>
              <a:rPr sz="1400" b="1" spc="-30" dirty="0">
                <a:latin typeface="Carlito"/>
                <a:cs typeface="Carlito"/>
              </a:rPr>
              <a:t> </a:t>
            </a:r>
            <a:r>
              <a:rPr sz="1400" b="1" spc="-5" dirty="0">
                <a:latin typeface="Carlito"/>
                <a:cs typeface="Carlito"/>
              </a:rPr>
              <a:t>Modelleri</a:t>
            </a:r>
            <a:endParaRPr sz="1400" dirty="0">
              <a:latin typeface="Carlito"/>
              <a:cs typeface="Carlito"/>
            </a:endParaRPr>
          </a:p>
          <a:p>
            <a:pPr marL="355600" marR="5080" indent="-342900" algn="just">
              <a:lnSpc>
                <a:spcPct val="100000"/>
              </a:lnSpc>
              <a:spcBef>
                <a:spcPts val="600"/>
              </a:spcBef>
              <a:buFont typeface="Arial"/>
              <a:buChar char="•"/>
              <a:tabLst>
                <a:tab pos="355600" algn="l"/>
              </a:tabLst>
            </a:pPr>
            <a:r>
              <a:rPr sz="1400" spc="-5" dirty="0">
                <a:latin typeface="Carlito"/>
                <a:cs typeface="Carlito"/>
              </a:rPr>
              <a:t>Maliyet </a:t>
            </a:r>
            <a:r>
              <a:rPr sz="1400" dirty="0">
                <a:latin typeface="Carlito"/>
                <a:cs typeface="Carlito"/>
              </a:rPr>
              <a:t>denetimi </a:t>
            </a:r>
            <a:r>
              <a:rPr sz="1400" spc="-5" dirty="0">
                <a:latin typeface="Carlito"/>
                <a:cs typeface="Carlito"/>
              </a:rPr>
              <a:t>ise, </a:t>
            </a:r>
            <a:r>
              <a:rPr sz="1400" spc="-10" dirty="0">
                <a:latin typeface="Carlito"/>
                <a:cs typeface="Carlito"/>
              </a:rPr>
              <a:t>yapı üretim </a:t>
            </a:r>
            <a:r>
              <a:rPr sz="1400" spc="-5" dirty="0">
                <a:latin typeface="Carlito"/>
                <a:cs typeface="Carlito"/>
              </a:rPr>
              <a:t>sürecinin her </a:t>
            </a:r>
            <a:r>
              <a:rPr sz="1400" spc="-10" dirty="0">
                <a:latin typeface="Carlito"/>
                <a:cs typeface="Carlito"/>
              </a:rPr>
              <a:t>evresinde </a:t>
            </a:r>
            <a:r>
              <a:rPr sz="1400" spc="-5" dirty="0">
                <a:latin typeface="Carlito"/>
                <a:cs typeface="Carlito"/>
              </a:rPr>
              <a:t>gerçekleşen maliyetin,  tahmin edilerek planlanan </a:t>
            </a:r>
            <a:r>
              <a:rPr sz="1400" spc="-10" dirty="0">
                <a:latin typeface="Carlito"/>
                <a:cs typeface="Carlito"/>
              </a:rPr>
              <a:t>maliyet </a:t>
            </a:r>
            <a:r>
              <a:rPr sz="1400" dirty="0">
                <a:latin typeface="Carlito"/>
                <a:cs typeface="Carlito"/>
              </a:rPr>
              <a:t>limitleri </a:t>
            </a:r>
            <a:r>
              <a:rPr sz="1400" spc="-10" dirty="0">
                <a:latin typeface="Carlito"/>
                <a:cs typeface="Carlito"/>
              </a:rPr>
              <a:t>üzerine </a:t>
            </a:r>
            <a:r>
              <a:rPr sz="1400" dirty="0">
                <a:latin typeface="Carlito"/>
                <a:cs typeface="Carlito"/>
              </a:rPr>
              <a:t>çıkmasını </a:t>
            </a:r>
            <a:r>
              <a:rPr sz="1400" spc="-5" dirty="0">
                <a:latin typeface="Carlito"/>
                <a:cs typeface="Carlito"/>
              </a:rPr>
              <a:t>önlemek </a:t>
            </a:r>
            <a:r>
              <a:rPr sz="1400" dirty="0">
                <a:latin typeface="Carlito"/>
                <a:cs typeface="Carlito"/>
              </a:rPr>
              <a:t>amacı ile  </a:t>
            </a:r>
            <a:r>
              <a:rPr sz="1400" spc="-5" dirty="0">
                <a:latin typeface="Carlito"/>
                <a:cs typeface="Carlito"/>
              </a:rPr>
              <a:t>yapılan </a:t>
            </a:r>
            <a:r>
              <a:rPr sz="1400" spc="-20" dirty="0">
                <a:latin typeface="Carlito"/>
                <a:cs typeface="Carlito"/>
              </a:rPr>
              <a:t>çalışmalardır. </a:t>
            </a:r>
            <a:r>
              <a:rPr sz="1400" spc="-35" dirty="0">
                <a:latin typeface="Carlito"/>
                <a:cs typeface="Carlito"/>
              </a:rPr>
              <a:t>Yapı </a:t>
            </a:r>
            <a:r>
              <a:rPr sz="1400" spc="-10" dirty="0">
                <a:latin typeface="Carlito"/>
                <a:cs typeface="Carlito"/>
              </a:rPr>
              <a:t>üretim </a:t>
            </a:r>
            <a:r>
              <a:rPr sz="1400" spc="-5" dirty="0">
                <a:latin typeface="Carlito"/>
                <a:cs typeface="Carlito"/>
              </a:rPr>
              <a:t>sürecinin </a:t>
            </a:r>
            <a:r>
              <a:rPr sz="1400" spc="-10" dirty="0">
                <a:latin typeface="Carlito"/>
                <a:cs typeface="Carlito"/>
              </a:rPr>
              <a:t>yapım </a:t>
            </a:r>
            <a:r>
              <a:rPr sz="1400" spc="-5" dirty="0">
                <a:latin typeface="Carlito"/>
                <a:cs typeface="Carlito"/>
              </a:rPr>
              <a:t>evresinde maliyet </a:t>
            </a:r>
            <a:r>
              <a:rPr sz="1400" spc="-15" dirty="0">
                <a:latin typeface="Carlito"/>
                <a:cs typeface="Carlito"/>
              </a:rPr>
              <a:t>kesin </a:t>
            </a:r>
            <a:r>
              <a:rPr sz="1400" spc="-10" dirty="0">
                <a:latin typeface="Carlito"/>
                <a:cs typeface="Carlito"/>
              </a:rPr>
              <a:t>olarak  </a:t>
            </a:r>
            <a:r>
              <a:rPr sz="1400" spc="-5" dirty="0">
                <a:latin typeface="Carlito"/>
                <a:cs typeface="Carlito"/>
              </a:rPr>
              <a:t>belirlenir </a:t>
            </a:r>
            <a:r>
              <a:rPr sz="1400" spc="-15" dirty="0">
                <a:latin typeface="Carlito"/>
                <a:cs typeface="Carlito"/>
              </a:rPr>
              <a:t>ve </a:t>
            </a:r>
            <a:r>
              <a:rPr sz="1400" spc="-10" dirty="0">
                <a:latin typeface="Carlito"/>
                <a:cs typeface="Carlito"/>
              </a:rPr>
              <a:t>yapımı </a:t>
            </a:r>
            <a:r>
              <a:rPr sz="1400" spc="-5" dirty="0">
                <a:latin typeface="Carlito"/>
                <a:cs typeface="Carlito"/>
              </a:rPr>
              <a:t>etkileyen bazı </a:t>
            </a:r>
            <a:r>
              <a:rPr sz="1400" spc="-10" dirty="0">
                <a:latin typeface="Carlito"/>
                <a:cs typeface="Carlito"/>
              </a:rPr>
              <a:t>etkenler </a:t>
            </a:r>
            <a:r>
              <a:rPr sz="1400" dirty="0">
                <a:latin typeface="Carlito"/>
                <a:cs typeface="Carlito"/>
              </a:rPr>
              <a:t>planlanan </a:t>
            </a:r>
            <a:r>
              <a:rPr sz="1400" spc="-5" dirty="0">
                <a:latin typeface="Carlito"/>
                <a:cs typeface="Carlito"/>
              </a:rPr>
              <a:t>maliyetin aşılmasına neden  </a:t>
            </a:r>
            <a:r>
              <a:rPr sz="1400" spc="-25" dirty="0">
                <a:latin typeface="Carlito"/>
                <a:cs typeface="Carlito"/>
              </a:rPr>
              <a:t>olabilir. </a:t>
            </a:r>
            <a:r>
              <a:rPr sz="1400" dirty="0">
                <a:latin typeface="Carlito"/>
                <a:cs typeface="Carlito"/>
              </a:rPr>
              <a:t>Sonuçlanan </a:t>
            </a:r>
            <a:r>
              <a:rPr sz="1400" spc="-10" dirty="0">
                <a:latin typeface="Carlito"/>
                <a:cs typeface="Carlito"/>
              </a:rPr>
              <a:t>yapı </a:t>
            </a:r>
            <a:r>
              <a:rPr sz="1400" spc="-5" dirty="0">
                <a:latin typeface="Carlito"/>
                <a:cs typeface="Carlito"/>
              </a:rPr>
              <a:t>yatırımları </a:t>
            </a:r>
            <a:r>
              <a:rPr sz="1400" dirty="0">
                <a:latin typeface="Carlito"/>
                <a:cs typeface="Carlito"/>
              </a:rPr>
              <a:t>ile ilgili </a:t>
            </a:r>
            <a:r>
              <a:rPr sz="1400" spc="-5" dirty="0">
                <a:latin typeface="Carlito"/>
                <a:cs typeface="Carlito"/>
              </a:rPr>
              <a:t>veri </a:t>
            </a:r>
            <a:r>
              <a:rPr sz="1400" spc="-10" dirty="0">
                <a:latin typeface="Carlito"/>
                <a:cs typeface="Carlito"/>
              </a:rPr>
              <a:t>kayıtları </a:t>
            </a:r>
            <a:r>
              <a:rPr sz="1400" spc="-5" dirty="0">
                <a:latin typeface="Carlito"/>
                <a:cs typeface="Carlito"/>
              </a:rPr>
              <a:t>olmadığı için bir </a:t>
            </a:r>
            <a:r>
              <a:rPr sz="1400" spc="-10" dirty="0">
                <a:latin typeface="Carlito"/>
                <a:cs typeface="Carlito"/>
              </a:rPr>
              <a:t>sonraki  yatırımlara </a:t>
            </a:r>
            <a:r>
              <a:rPr sz="1400" spc="-5" dirty="0">
                <a:latin typeface="Carlito"/>
                <a:cs typeface="Carlito"/>
              </a:rPr>
              <a:t>geri besleme </a:t>
            </a:r>
            <a:r>
              <a:rPr sz="1400" spc="-15" dirty="0">
                <a:latin typeface="Carlito"/>
                <a:cs typeface="Carlito"/>
              </a:rPr>
              <a:t>yapılamamaktadır. </a:t>
            </a:r>
            <a:r>
              <a:rPr sz="1400" dirty="0">
                <a:latin typeface="Carlito"/>
                <a:cs typeface="Carlito"/>
              </a:rPr>
              <a:t>Bina </a:t>
            </a:r>
            <a:r>
              <a:rPr sz="1400" spc="-10" dirty="0">
                <a:latin typeface="Carlito"/>
                <a:cs typeface="Carlito"/>
              </a:rPr>
              <a:t>üretim </a:t>
            </a:r>
            <a:r>
              <a:rPr sz="1400" spc="-5" dirty="0">
                <a:latin typeface="Carlito"/>
                <a:cs typeface="Carlito"/>
              </a:rPr>
              <a:t>sürecinin yapım evresinde  </a:t>
            </a:r>
            <a:r>
              <a:rPr sz="1400" spc="-10" dirty="0">
                <a:latin typeface="Carlito"/>
                <a:cs typeface="Carlito"/>
              </a:rPr>
              <a:t>yapımı </a:t>
            </a:r>
            <a:r>
              <a:rPr sz="1400" spc="-5" dirty="0">
                <a:latin typeface="Carlito"/>
                <a:cs typeface="Carlito"/>
              </a:rPr>
              <a:t>etkileyen bazı </a:t>
            </a:r>
            <a:r>
              <a:rPr sz="1400" spc="-10" dirty="0">
                <a:latin typeface="Carlito"/>
                <a:cs typeface="Carlito"/>
              </a:rPr>
              <a:t>etkenlerden dolayı </a:t>
            </a:r>
            <a:r>
              <a:rPr sz="1400" spc="-5" dirty="0">
                <a:latin typeface="Carlito"/>
                <a:cs typeface="Carlito"/>
              </a:rPr>
              <a:t>maliyetin planlanması </a:t>
            </a:r>
            <a:r>
              <a:rPr sz="1400" spc="-15" dirty="0">
                <a:latin typeface="Carlito"/>
                <a:cs typeface="Carlito"/>
              </a:rPr>
              <a:t>ve </a:t>
            </a:r>
            <a:r>
              <a:rPr sz="1400" spc="-5" dirty="0">
                <a:latin typeface="Carlito"/>
                <a:cs typeface="Carlito"/>
              </a:rPr>
              <a:t>denetiminin  sağlanmasına </a:t>
            </a:r>
            <a:r>
              <a:rPr sz="1400" spc="-10" dirty="0">
                <a:latin typeface="Carlito"/>
                <a:cs typeface="Carlito"/>
              </a:rPr>
              <a:t>yönelik olarak görülen </a:t>
            </a:r>
            <a:r>
              <a:rPr sz="1400" spc="-15" dirty="0">
                <a:latin typeface="Carlito"/>
                <a:cs typeface="Carlito"/>
              </a:rPr>
              <a:t>zorluklar </a:t>
            </a:r>
            <a:r>
              <a:rPr sz="1400" dirty="0">
                <a:latin typeface="Carlito"/>
                <a:cs typeface="Carlito"/>
              </a:rPr>
              <a:t>ile </a:t>
            </a:r>
            <a:r>
              <a:rPr sz="1400" spc="-5" dirty="0">
                <a:latin typeface="Carlito"/>
                <a:cs typeface="Carlito"/>
              </a:rPr>
              <a:t>ilgili teorik </a:t>
            </a:r>
            <a:r>
              <a:rPr sz="1400" dirty="0">
                <a:latin typeface="Carlito"/>
                <a:cs typeface="Carlito"/>
              </a:rPr>
              <a:t>çalışmalar </a:t>
            </a:r>
            <a:r>
              <a:rPr sz="1400" spc="-5" dirty="0">
                <a:latin typeface="Carlito"/>
                <a:cs typeface="Carlito"/>
              </a:rPr>
              <a:t>olmasına  rağmen, </a:t>
            </a:r>
            <a:r>
              <a:rPr sz="1400" spc="-15" dirty="0">
                <a:latin typeface="Carlito"/>
                <a:cs typeface="Carlito"/>
              </a:rPr>
              <a:t>pratikte </a:t>
            </a:r>
            <a:r>
              <a:rPr sz="1400" spc="-5" dirty="0">
                <a:latin typeface="Carlito"/>
                <a:cs typeface="Carlito"/>
              </a:rPr>
              <a:t>çok </a:t>
            </a:r>
            <a:r>
              <a:rPr sz="1400" dirty="0">
                <a:latin typeface="Carlito"/>
                <a:cs typeface="Carlito"/>
              </a:rPr>
              <a:t>az </a:t>
            </a:r>
            <a:r>
              <a:rPr sz="1400" spc="-5" dirty="0">
                <a:latin typeface="Carlito"/>
                <a:cs typeface="Carlito"/>
              </a:rPr>
              <a:t>uygulama </a:t>
            </a:r>
            <a:r>
              <a:rPr sz="1400" dirty="0">
                <a:latin typeface="Carlito"/>
                <a:cs typeface="Carlito"/>
              </a:rPr>
              <a:t>alanı </a:t>
            </a:r>
            <a:r>
              <a:rPr sz="1400" spc="-25" dirty="0">
                <a:latin typeface="Carlito"/>
                <a:cs typeface="Carlito"/>
              </a:rPr>
              <a:t>bulmaktadır. </a:t>
            </a:r>
            <a:r>
              <a:rPr sz="1400" dirty="0">
                <a:latin typeface="Carlito"/>
                <a:cs typeface="Carlito"/>
              </a:rPr>
              <a:t>Belirli </a:t>
            </a:r>
            <a:r>
              <a:rPr sz="1400" spc="-5" dirty="0">
                <a:latin typeface="Carlito"/>
                <a:cs typeface="Carlito"/>
              </a:rPr>
              <a:t>istisnalar </a:t>
            </a:r>
            <a:r>
              <a:rPr sz="1400" dirty="0">
                <a:latin typeface="Carlito"/>
                <a:cs typeface="Carlito"/>
              </a:rPr>
              <a:t>dışında,  </a:t>
            </a:r>
            <a:r>
              <a:rPr sz="1400" spc="-5" dirty="0">
                <a:latin typeface="Carlito"/>
                <a:cs typeface="Carlito"/>
              </a:rPr>
              <a:t>belirlenen </a:t>
            </a:r>
            <a:r>
              <a:rPr sz="1400" spc="-10" dirty="0">
                <a:latin typeface="Carlito"/>
                <a:cs typeface="Carlito"/>
              </a:rPr>
              <a:t>süre </a:t>
            </a:r>
            <a:r>
              <a:rPr sz="1400" spc="-15" dirty="0">
                <a:latin typeface="Carlito"/>
                <a:cs typeface="Carlito"/>
              </a:rPr>
              <a:t>ve </a:t>
            </a:r>
            <a:r>
              <a:rPr sz="1400" spc="-5" dirty="0">
                <a:latin typeface="Carlito"/>
                <a:cs typeface="Carlito"/>
              </a:rPr>
              <a:t>maliyetler </a:t>
            </a:r>
            <a:r>
              <a:rPr sz="1400" dirty="0">
                <a:latin typeface="Carlito"/>
                <a:cs typeface="Carlito"/>
              </a:rPr>
              <a:t>içinde </a:t>
            </a:r>
            <a:r>
              <a:rPr sz="1400" spc="-5" dirty="0">
                <a:latin typeface="Carlito"/>
                <a:cs typeface="Carlito"/>
              </a:rPr>
              <a:t>gerçekleştirilebilen </a:t>
            </a:r>
            <a:r>
              <a:rPr sz="1400" spc="-10" dirty="0">
                <a:latin typeface="Carlito"/>
                <a:cs typeface="Carlito"/>
              </a:rPr>
              <a:t>yapı </a:t>
            </a:r>
            <a:r>
              <a:rPr sz="1400" spc="-5" dirty="0">
                <a:latin typeface="Carlito"/>
                <a:cs typeface="Carlito"/>
              </a:rPr>
              <a:t>üretim-lerinin </a:t>
            </a:r>
            <a:r>
              <a:rPr sz="1400" spc="-10" dirty="0">
                <a:latin typeface="Carlito"/>
                <a:cs typeface="Carlito"/>
              </a:rPr>
              <a:t>sayısı  </a:t>
            </a:r>
            <a:r>
              <a:rPr sz="1400" spc="-45" dirty="0">
                <a:latin typeface="Carlito"/>
                <a:cs typeface="Carlito"/>
              </a:rPr>
              <a:t>azdır. </a:t>
            </a:r>
            <a:r>
              <a:rPr sz="1400" spc="-10" dirty="0">
                <a:latin typeface="Carlito"/>
                <a:cs typeface="Carlito"/>
              </a:rPr>
              <a:t>Ayrıca </a:t>
            </a:r>
            <a:r>
              <a:rPr sz="1400" spc="-15" dirty="0">
                <a:latin typeface="Carlito"/>
                <a:cs typeface="Carlito"/>
              </a:rPr>
              <a:t>ülkemizde, </a:t>
            </a:r>
            <a:r>
              <a:rPr sz="1400" spc="-5" dirty="0">
                <a:latin typeface="Carlito"/>
                <a:cs typeface="Carlito"/>
              </a:rPr>
              <a:t>yapım </a:t>
            </a:r>
            <a:r>
              <a:rPr sz="1400" dirty="0">
                <a:latin typeface="Carlito"/>
                <a:cs typeface="Carlito"/>
              </a:rPr>
              <a:t>işlerinde </a:t>
            </a:r>
            <a:r>
              <a:rPr sz="1400" spc="-10" dirty="0">
                <a:latin typeface="Carlito"/>
                <a:cs typeface="Carlito"/>
              </a:rPr>
              <a:t>maliyet </a:t>
            </a:r>
            <a:r>
              <a:rPr sz="1400" spc="-5" dirty="0">
                <a:latin typeface="Carlito"/>
                <a:cs typeface="Carlito"/>
              </a:rPr>
              <a:t>planlaması </a:t>
            </a:r>
            <a:r>
              <a:rPr sz="1400" spc="-10" dirty="0">
                <a:latin typeface="Carlito"/>
                <a:cs typeface="Carlito"/>
              </a:rPr>
              <a:t>ve </a:t>
            </a:r>
            <a:r>
              <a:rPr sz="1400" spc="-5" dirty="0">
                <a:latin typeface="Carlito"/>
                <a:cs typeface="Carlito"/>
              </a:rPr>
              <a:t>denetimi  </a:t>
            </a:r>
            <a:r>
              <a:rPr sz="1400" spc="-10" dirty="0">
                <a:latin typeface="Carlito"/>
                <a:cs typeface="Carlito"/>
              </a:rPr>
              <a:t>konusunda </a:t>
            </a:r>
            <a:r>
              <a:rPr sz="1400" spc="-25" dirty="0">
                <a:latin typeface="Carlito"/>
                <a:cs typeface="Carlito"/>
              </a:rPr>
              <a:t>özel </a:t>
            </a:r>
            <a:r>
              <a:rPr sz="1400" spc="-5" dirty="0">
                <a:latin typeface="Carlito"/>
                <a:cs typeface="Carlito"/>
              </a:rPr>
              <a:t>bir </a:t>
            </a:r>
            <a:r>
              <a:rPr sz="1400" dirty="0">
                <a:latin typeface="Carlito"/>
                <a:cs typeface="Carlito"/>
              </a:rPr>
              <a:t>eğitim </a:t>
            </a:r>
            <a:r>
              <a:rPr sz="1400" spc="-5" dirty="0">
                <a:latin typeface="Carlito"/>
                <a:cs typeface="Carlito"/>
              </a:rPr>
              <a:t>yapılmaması </a:t>
            </a:r>
            <a:r>
              <a:rPr sz="1400" dirty="0">
                <a:latin typeface="Carlito"/>
                <a:cs typeface="Carlito"/>
              </a:rPr>
              <a:t>da </a:t>
            </a:r>
            <a:r>
              <a:rPr sz="1400" spc="-5" dirty="0">
                <a:latin typeface="Carlito"/>
                <a:cs typeface="Carlito"/>
              </a:rPr>
              <a:t>diğer bir sorun </a:t>
            </a:r>
            <a:r>
              <a:rPr sz="1400" spc="-10" dirty="0">
                <a:latin typeface="Carlito"/>
                <a:cs typeface="Carlito"/>
              </a:rPr>
              <a:t>olarak </a:t>
            </a:r>
            <a:r>
              <a:rPr sz="1400" spc="-15" dirty="0">
                <a:latin typeface="Carlito"/>
                <a:cs typeface="Carlito"/>
              </a:rPr>
              <a:t>karşı-mıza  </a:t>
            </a:r>
            <a:r>
              <a:rPr sz="1400" spc="-20" dirty="0">
                <a:latin typeface="Carlito"/>
                <a:cs typeface="Carlito"/>
              </a:rPr>
              <a:t>çıkmaktadır. </a:t>
            </a:r>
            <a:r>
              <a:rPr sz="1400" spc="-10" dirty="0">
                <a:latin typeface="Carlito"/>
                <a:cs typeface="Carlito"/>
              </a:rPr>
              <a:t>Oysa </a:t>
            </a:r>
            <a:r>
              <a:rPr sz="1400" spc="-20" dirty="0">
                <a:latin typeface="Carlito"/>
                <a:cs typeface="Carlito"/>
              </a:rPr>
              <a:t>İngiltere’de </a:t>
            </a:r>
            <a:r>
              <a:rPr sz="1400" spc="-5" dirty="0">
                <a:latin typeface="Carlito"/>
                <a:cs typeface="Carlito"/>
              </a:rPr>
              <a:t>dört yıllık </a:t>
            </a:r>
            <a:r>
              <a:rPr sz="1400" dirty="0">
                <a:latin typeface="Carlito"/>
                <a:cs typeface="Carlito"/>
              </a:rPr>
              <a:t>eğitimle </a:t>
            </a:r>
            <a:r>
              <a:rPr sz="1400" spc="-5" dirty="0">
                <a:latin typeface="Carlito"/>
                <a:cs typeface="Carlito"/>
              </a:rPr>
              <a:t>yetiştirilen “</a:t>
            </a:r>
            <a:r>
              <a:rPr sz="1400" b="1" spc="-5" dirty="0">
                <a:latin typeface="Carlito"/>
                <a:cs typeface="Carlito"/>
              </a:rPr>
              <a:t>quantity </a:t>
            </a:r>
            <a:r>
              <a:rPr sz="1400" b="1" spc="-10" dirty="0">
                <a:latin typeface="Carlito"/>
                <a:cs typeface="Carlito"/>
              </a:rPr>
              <a:t>surveyor</a:t>
            </a:r>
            <a:r>
              <a:rPr sz="1400" spc="-10" dirty="0">
                <a:latin typeface="Carlito"/>
                <a:cs typeface="Carlito"/>
              </a:rPr>
              <a:t>”  </a:t>
            </a:r>
            <a:r>
              <a:rPr sz="1400" spc="-15" dirty="0">
                <a:latin typeface="Carlito"/>
                <a:cs typeface="Carlito"/>
              </a:rPr>
              <a:t>ve </a:t>
            </a:r>
            <a:r>
              <a:rPr sz="1400" spc="-10" dirty="0">
                <a:latin typeface="Carlito"/>
                <a:cs typeface="Carlito"/>
              </a:rPr>
              <a:t>“</a:t>
            </a:r>
            <a:r>
              <a:rPr sz="1400" b="1" spc="-10" dirty="0">
                <a:latin typeface="Carlito"/>
                <a:cs typeface="Carlito"/>
              </a:rPr>
              <a:t>estimator</a:t>
            </a:r>
            <a:r>
              <a:rPr sz="1400" spc="-10" dirty="0">
                <a:latin typeface="Carlito"/>
                <a:cs typeface="Carlito"/>
              </a:rPr>
              <a:t>”lar </a:t>
            </a:r>
            <a:r>
              <a:rPr sz="1400" dirty="0">
                <a:latin typeface="Carlito"/>
                <a:cs typeface="Carlito"/>
              </a:rPr>
              <a:t>bu </a:t>
            </a:r>
            <a:r>
              <a:rPr sz="1400" spc="-10" dirty="0">
                <a:latin typeface="Carlito"/>
                <a:cs typeface="Carlito"/>
              </a:rPr>
              <a:t>görevi </a:t>
            </a:r>
            <a:r>
              <a:rPr sz="1400" spc="-20" dirty="0">
                <a:latin typeface="Carlito"/>
                <a:cs typeface="Carlito"/>
              </a:rPr>
              <a:t>üstlenmektedir.</a:t>
            </a:r>
            <a:endParaRPr sz="1400" dirty="0">
              <a:latin typeface="Carlito"/>
              <a:cs typeface="Carlito"/>
            </a:endParaRPr>
          </a:p>
        </p:txBody>
      </p:sp>
    </p:spTree>
    <p:extLst>
      <p:ext uri="{BB962C8B-B14F-4D97-AF65-F5344CB8AC3E}">
        <p14:creationId xmlns:p14="http://schemas.microsoft.com/office/powerpoint/2010/main" val="362621730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konomi">
  <a:themeElements>
    <a:clrScheme name="Gazete kağıdı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Ofis Klasik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zete kağıdı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konomi" id="{14396F44-94C0-4BF2-8333-266569A57D02}" vid="{03703BF9-DFA0-42C9-89F9-C03DE1C4A071}"/>
    </a:ext>
  </a:extLst>
</a:theme>
</file>

<file path=ppt/theme/theme2.xml><?xml version="1.0" encoding="utf-8"?>
<a:theme xmlns:a="http://schemas.openxmlformats.org/drawingml/2006/main" name="1_Rics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Ofis Klasik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h.t.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.t." id="{413A7544-DC64-4FD9-B67F-E82A6B382656}" vid="{2993C0EF-C761-423D-BA24-A50FC7959470}"/>
    </a:ext>
  </a:extLst>
</a:theme>
</file>

<file path=ppt/theme/theme4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ekonomi</Template>
  <TotalTime>12484</TotalTime>
  <Words>3091</Words>
  <Application>Microsoft Office PowerPoint</Application>
  <PresentationFormat>Ekran Gösterisi (4:3)</PresentationFormat>
  <Paragraphs>185</Paragraphs>
  <Slides>29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3</vt:i4>
      </vt:variant>
      <vt:variant>
        <vt:lpstr>Slayt Başlıkları</vt:lpstr>
      </vt:variant>
      <vt:variant>
        <vt:i4>29</vt:i4>
      </vt:variant>
    </vt:vector>
  </HeadingPairs>
  <TitlesOfParts>
    <vt:vector size="37" baseType="lpstr">
      <vt:lpstr>ＭＳ Ｐゴシック</vt:lpstr>
      <vt:lpstr>Arial</vt:lpstr>
      <vt:lpstr>Calibri</vt:lpstr>
      <vt:lpstr>Carlito</vt:lpstr>
      <vt:lpstr>Wingdings</vt:lpstr>
      <vt:lpstr>ekonomi</vt:lpstr>
      <vt:lpstr>1_Rics</vt:lpstr>
      <vt:lpstr>h.t.</vt:lpstr>
      <vt:lpstr>14. HAFTA  PROJE MALİYET YÖNETİMİ</vt:lpstr>
      <vt:lpstr>TAKDİM PLANI</vt:lpstr>
      <vt:lpstr>TAKDİM PLANI</vt:lpstr>
      <vt:lpstr>PROJE MALİYET YÖNETİMİ</vt:lpstr>
      <vt:lpstr>PROJE MALİYET YÖNETİMİ</vt:lpstr>
      <vt:lpstr>PROJE MALİYET YÖNETİMİ</vt:lpstr>
      <vt:lpstr>PROJE MALİYET YÖNETİMİ</vt:lpstr>
      <vt:lpstr>PROJE MALİYET YÖNETİMİ</vt:lpstr>
      <vt:lpstr>PROJE MALİYET YÖNETİMİ</vt:lpstr>
      <vt:lpstr>PROJE MALİYET YÖNETİMİ</vt:lpstr>
      <vt:lpstr>PROJE MALİYET YÖNETİMİ</vt:lpstr>
      <vt:lpstr>PROJE MALİYET YÖNETİMİ</vt:lpstr>
      <vt:lpstr>PROJE MALİYET YÖNETİMİ</vt:lpstr>
      <vt:lpstr>PROJE MALİYET YÖNETİMİ</vt:lpstr>
      <vt:lpstr>PROJE MALİYET YÖNETİMİ</vt:lpstr>
      <vt:lpstr>PROJE MALİYET YÖNETİMİ</vt:lpstr>
      <vt:lpstr>PROJE MALİYET YÖNETİMİ</vt:lpstr>
      <vt:lpstr>PROJE MALİYET YÖNETİMİ</vt:lpstr>
      <vt:lpstr>PROJE MALİYET YÖNETİMİ</vt:lpstr>
      <vt:lpstr>PROJE MALİYET YÖNETİMİ</vt:lpstr>
      <vt:lpstr>PROJE MALİYET YÖNETİMİ</vt:lpstr>
      <vt:lpstr>PROJE MALİYET YÖNETİMİ</vt:lpstr>
      <vt:lpstr>PROJE MALİYET YÖNETİMİ</vt:lpstr>
      <vt:lpstr>PROJE MALİYET YÖNETİMİ</vt:lpstr>
      <vt:lpstr>PROJE MALİYET YÖNETİMİ</vt:lpstr>
      <vt:lpstr>PROJE MALİYET YÖNETİMİ</vt:lpstr>
      <vt:lpstr>PROJE MALİYET YÖNETİMİ</vt:lpstr>
      <vt:lpstr>PROJE MALİYET YÖNETİMİ</vt:lpstr>
      <vt:lpstr>KAYNAKÇA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ANKARA ÜNİVERSİTESİ UYGULAMALI BİLİMLER FAKÜLTESİ GAYRİMENKUL GELİŞTİRME VE YÖNETİMİ BÖLÜMÜ</dc:title>
  <dc:creator>sibel</dc:creator>
  <cp:lastModifiedBy>tasinmaz</cp:lastModifiedBy>
  <cp:revision>824</cp:revision>
  <cp:lastPrinted>2016-10-24T07:53:35Z</cp:lastPrinted>
  <dcterms:created xsi:type="dcterms:W3CDTF">2016-09-18T09:35:24Z</dcterms:created>
  <dcterms:modified xsi:type="dcterms:W3CDTF">2020-02-28T07:08:28Z</dcterms:modified>
</cp:coreProperties>
</file>