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760DF97-7D03-442E-9458-DD6A13BD50B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4108374-809B-4C59-895D-CCE0084C08E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1</a:t>
            </a:r>
            <a:r>
              <a:rPr lang="tr-TR" smtClean="0"/>
              <a:t>2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922114"/>
          </a:xfrm>
        </p:spPr>
        <p:txBody>
          <a:bodyPr>
            <a:noAutofit/>
          </a:bodyPr>
          <a:lstStyle/>
          <a:p>
            <a:r>
              <a:rPr lang="es-ES_tradnl" sz="3200" b="1" dirty="0" smtClean="0"/>
              <a:t>FONEMAS CONSONÁNTICOS</a:t>
            </a:r>
            <a:r>
              <a:rPr lang="tr-TR" sz="3200" b="1" dirty="0" smtClean="0"/>
              <a:t> </a:t>
            </a:r>
            <a:r>
              <a:rPr lang="tr-TR" sz="3200" dirty="0" smtClean="0"/>
              <a:t>(</a:t>
            </a:r>
            <a:r>
              <a:rPr lang="tr-TR" sz="3200" dirty="0" err="1" smtClean="0"/>
              <a:t>con</a:t>
            </a:r>
            <a:r>
              <a:rPr lang="tr-TR" sz="3200" dirty="0" smtClean="0"/>
              <a:t> el m</a:t>
            </a:r>
            <a:r>
              <a:rPr lang="es-ES_tradnl" sz="3200" dirty="0" smtClean="0"/>
              <a:t>ismo símbolo que la letra escrita)</a:t>
            </a:r>
            <a:endParaRPr lang="tr-TR" sz="3200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691680" y="1772816"/>
          <a:ext cx="6480720" cy="482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3240360"/>
              </a:tblGrid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LETRA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FONEMA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 b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/b/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/d/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/f/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 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/l/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/m/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 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/n/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/p/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/s/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/t/</a:t>
                      </a:r>
                      <a:endParaRPr lang="tr-TR" dirty="0"/>
                    </a:p>
                  </a:txBody>
                  <a:tcPr/>
                </a:tc>
              </a:tr>
              <a:tr h="402045">
                <a:tc>
                  <a:txBody>
                    <a:bodyPr/>
                    <a:lstStyle/>
                    <a:p>
                      <a:r>
                        <a:rPr lang="tr-TR" dirty="0" smtClean="0"/>
                        <a:t> 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/y/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922114"/>
          </a:xfrm>
        </p:spPr>
        <p:txBody>
          <a:bodyPr>
            <a:noAutofit/>
          </a:bodyPr>
          <a:lstStyle/>
          <a:p>
            <a:r>
              <a:rPr lang="es-ES_tradnl" sz="2800" b="1" dirty="0" smtClean="0"/>
              <a:t>FONEMAS CONSONÁNTICOS</a:t>
            </a:r>
            <a:r>
              <a:rPr lang="tr-TR" sz="2800" b="1" dirty="0" smtClean="0"/>
              <a:t> 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dirty="0" smtClean="0"/>
              <a:t>(</a:t>
            </a:r>
            <a:r>
              <a:rPr lang="tr-TR" sz="2800" dirty="0" err="1" smtClean="0"/>
              <a:t>con</a:t>
            </a:r>
            <a:r>
              <a:rPr lang="tr-TR" sz="2800" dirty="0" smtClean="0"/>
              <a:t> </a:t>
            </a:r>
            <a:r>
              <a:rPr lang="es-ES_tradnl" sz="2800" dirty="0" smtClean="0"/>
              <a:t>distinto símbolo que la letra escrita)</a:t>
            </a:r>
            <a:endParaRPr lang="tr-TR" sz="2800" dirty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051720" y="1484784"/>
          <a:ext cx="6264696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2348"/>
                <a:gridCol w="3132348"/>
              </a:tblGrid>
              <a:tr h="404353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LETRA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FONEMA</a:t>
                      </a:r>
                      <a:endParaRPr lang="tr-TR" dirty="0"/>
                    </a:p>
                  </a:txBody>
                  <a:tcPr/>
                </a:tc>
              </a:tr>
              <a:tr h="997033">
                <a:tc>
                  <a:txBody>
                    <a:bodyPr/>
                    <a:lstStyle/>
                    <a:p>
                      <a:r>
                        <a:rPr lang="es-ES_tradnl" b="1" baseline="0" dirty="0" smtClean="0"/>
                        <a:t> c</a:t>
                      </a:r>
                    </a:p>
                    <a:p>
                      <a:r>
                        <a:rPr lang="es-ES_tradnl" baseline="0" dirty="0" smtClean="0"/>
                        <a:t> ca, co, cu</a:t>
                      </a:r>
                    </a:p>
                    <a:p>
                      <a:r>
                        <a:rPr lang="es-ES_tradnl" baseline="0" dirty="0" smtClean="0"/>
                        <a:t> ce, ci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 /k/</a:t>
                      </a:r>
                    </a:p>
                    <a:p>
                      <a:r>
                        <a:rPr lang="es-ES_tradnl" dirty="0" smtClean="0"/>
                        <a:t> /</a:t>
                      </a:r>
                      <a:r>
                        <a:rPr lang="es-ES_tradnl" dirty="0" smtClean="0">
                          <a:latin typeface="Arial"/>
                          <a:cs typeface="Arial"/>
                        </a:rPr>
                        <a:t>Ɵ/ /s/</a:t>
                      </a:r>
                      <a:endParaRPr lang="tr-TR" dirty="0"/>
                    </a:p>
                  </a:txBody>
                  <a:tcPr/>
                </a:tc>
              </a:tr>
              <a:tr h="697924">
                <a:tc>
                  <a:txBody>
                    <a:bodyPr/>
                    <a:lstStyle/>
                    <a:p>
                      <a:r>
                        <a:rPr lang="es-ES_tradnl" baseline="0" dirty="0" smtClean="0"/>
                        <a:t> q</a:t>
                      </a:r>
                    </a:p>
                    <a:p>
                      <a:r>
                        <a:rPr lang="es-ES_tradnl" baseline="0" dirty="0" smtClean="0"/>
                        <a:t> que, qui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/k/</a:t>
                      </a:r>
                      <a:endParaRPr lang="tr-TR" dirty="0"/>
                    </a:p>
                  </a:txBody>
                  <a:tcPr/>
                </a:tc>
              </a:tr>
              <a:tr h="4043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aseline="0" dirty="0" smtClean="0"/>
                        <a:t>ch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latin typeface="Arial"/>
                          <a:cs typeface="Arial"/>
                        </a:rPr>
                        <a:t>/</a:t>
                      </a:r>
                      <a:r>
                        <a:rPr lang="tr-TR" dirty="0" smtClean="0">
                          <a:latin typeface="Arial"/>
                          <a:cs typeface="Arial"/>
                        </a:rPr>
                        <a:t>ĉ</a:t>
                      </a:r>
                      <a:r>
                        <a:rPr lang="es-ES_tradnl" dirty="0" smtClean="0">
                          <a:latin typeface="Arial"/>
                          <a:cs typeface="Arial"/>
                        </a:rPr>
                        <a:t>/</a:t>
                      </a:r>
                      <a:endParaRPr lang="tr-TR" dirty="0" smtClean="0"/>
                    </a:p>
                  </a:txBody>
                  <a:tcPr/>
                </a:tc>
              </a:tr>
              <a:tr h="697924">
                <a:tc>
                  <a:txBody>
                    <a:bodyPr/>
                    <a:lstStyle/>
                    <a:p>
                      <a:r>
                        <a:rPr lang="es-ES_tradnl" baseline="0" dirty="0" smtClean="0"/>
                        <a:t> g</a:t>
                      </a:r>
                    </a:p>
                    <a:p>
                      <a:r>
                        <a:rPr lang="es-ES_tradnl" baseline="0" dirty="0" smtClean="0"/>
                        <a:t> ga, go, gu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/g/</a:t>
                      </a:r>
                      <a:endParaRPr lang="tr-TR" dirty="0"/>
                    </a:p>
                  </a:txBody>
                  <a:tcPr/>
                </a:tc>
              </a:tr>
              <a:tr h="404353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ge, gi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/x/</a:t>
                      </a:r>
                      <a:endParaRPr lang="tr-TR" dirty="0"/>
                    </a:p>
                  </a:txBody>
                  <a:tcPr/>
                </a:tc>
              </a:tr>
              <a:tr h="697924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j</a:t>
                      </a:r>
                    </a:p>
                    <a:p>
                      <a:r>
                        <a:rPr lang="es-ES_tradnl" dirty="0" smtClean="0"/>
                        <a:t>Ja, je, ji,</a:t>
                      </a:r>
                      <a:r>
                        <a:rPr lang="es-ES_tradnl" baseline="0" dirty="0" smtClean="0"/>
                        <a:t> jo, ju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/x/</a:t>
                      </a:r>
                      <a:endParaRPr lang="tr-TR" dirty="0"/>
                    </a:p>
                  </a:txBody>
                  <a:tcPr/>
                </a:tc>
              </a:tr>
              <a:tr h="404353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ll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/</a:t>
                      </a:r>
                      <a:r>
                        <a:rPr lang="es-ES_tradnl" dirty="0" smtClean="0">
                          <a:latin typeface="Arial"/>
                          <a:cs typeface="Arial"/>
                        </a:rPr>
                        <a:t>ʎ/</a:t>
                      </a:r>
                      <a:endParaRPr lang="tr-TR" dirty="0"/>
                    </a:p>
                  </a:txBody>
                  <a:tcPr/>
                </a:tc>
              </a:tr>
              <a:tr h="404353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/</a:t>
                      </a:r>
                      <a:r>
                        <a:rPr lang="es-ES_tradnl" dirty="0" smtClean="0">
                          <a:latin typeface="Arial"/>
                          <a:cs typeface="Arial"/>
                        </a:rPr>
                        <a:t>ṋ/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123728" y="908720"/>
          <a:ext cx="60960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LETRA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FONEMA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r</a:t>
                      </a:r>
                    </a:p>
                    <a:p>
                      <a:r>
                        <a:rPr lang="es-ES_tradnl" dirty="0" smtClean="0"/>
                        <a:t>(suave)</a:t>
                      </a:r>
                      <a:r>
                        <a:rPr lang="es-ES_tradnl" baseline="0" dirty="0" smtClean="0"/>
                        <a:t> pero</a:t>
                      </a:r>
                    </a:p>
                    <a:p>
                      <a:r>
                        <a:rPr lang="es-ES_tradnl" baseline="0" dirty="0" smtClean="0"/>
                        <a:t>(doble) perro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>
                        <a:latin typeface="Arial"/>
                        <a:cs typeface="Arial"/>
                      </a:endParaRPr>
                    </a:p>
                    <a:p>
                      <a:r>
                        <a:rPr lang="es-ES_tradnl" dirty="0" smtClean="0">
                          <a:latin typeface="Arial"/>
                          <a:cs typeface="Arial"/>
                        </a:rPr>
                        <a:t>/r/</a:t>
                      </a:r>
                    </a:p>
                    <a:p>
                      <a:r>
                        <a:rPr lang="es-ES_tradnl" dirty="0" smtClean="0">
                          <a:latin typeface="Arial"/>
                          <a:cs typeface="Arial"/>
                        </a:rPr>
                        <a:t>/</a:t>
                      </a:r>
                      <a:r>
                        <a:rPr lang="es-ES_tradnl" dirty="0" smtClean="0">
                          <a:latin typeface="Times New Roman"/>
                          <a:cs typeface="Times New Roman"/>
                        </a:rPr>
                        <a:t>ȓ/</a:t>
                      </a:r>
                      <a:endParaRPr lang="es-ES_tradnl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v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/b/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x</a:t>
                      </a:r>
                    </a:p>
                    <a:p>
                      <a:r>
                        <a:rPr lang="es-ES_tradnl" dirty="0" smtClean="0"/>
                        <a:t> México</a:t>
                      </a:r>
                    </a:p>
                    <a:p>
                      <a:r>
                        <a:rPr lang="es-ES_tradnl" baseline="0" dirty="0" smtClean="0"/>
                        <a:t> taxi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/x/</a:t>
                      </a:r>
                    </a:p>
                    <a:p>
                      <a:r>
                        <a:rPr lang="es-ES_tradnl" dirty="0" smtClean="0"/>
                        <a:t>/ks/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z</a:t>
                      </a:r>
                    </a:p>
                    <a:p>
                      <a:r>
                        <a:rPr lang="es-ES_tradnl" baseline="0" dirty="0" smtClean="0"/>
                        <a:t> za, zo, zu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/</a:t>
                      </a:r>
                      <a:r>
                        <a:rPr lang="es-ES_tradnl" dirty="0" smtClean="0">
                          <a:latin typeface="Arial"/>
                          <a:cs typeface="Arial"/>
                        </a:rPr>
                        <a:t>Ɵ/ /s/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w</a:t>
                      </a:r>
                    </a:p>
                    <a:p>
                      <a:r>
                        <a:rPr lang="es-ES_tradnl" baseline="0" dirty="0" smtClean="0"/>
                        <a:t> Wagner, Wenceslao</a:t>
                      </a:r>
                    </a:p>
                    <a:p>
                      <a:r>
                        <a:rPr lang="es-ES_tradnl" baseline="0" dirty="0" smtClean="0"/>
                        <a:t> Newton</a:t>
                      </a:r>
                    </a:p>
                    <a:p>
                      <a:r>
                        <a:rPr lang="es-ES_tradnl" baseline="0" dirty="0" smtClean="0"/>
                        <a:t> Washington, Hawai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r>
                        <a:rPr lang="es-ES_tradnl" dirty="0" smtClean="0"/>
                        <a:t>/b/</a:t>
                      </a:r>
                    </a:p>
                    <a:p>
                      <a:r>
                        <a:rPr lang="es-ES_tradnl" dirty="0" smtClean="0"/>
                        <a:t>/u/</a:t>
                      </a:r>
                    </a:p>
                    <a:p>
                      <a:r>
                        <a:rPr lang="es-ES_tradnl" dirty="0" smtClean="0"/>
                        <a:t>/gu/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TRANSCRIPCIÓN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 A la hora de transcribir fonológicamente, tenemos que indicarlo entre barras //.</a:t>
            </a:r>
          </a:p>
          <a:p>
            <a:r>
              <a:rPr lang="es-ES_tradnl" dirty="0" smtClean="0"/>
              <a:t> No se usan mayúsculas.</a:t>
            </a:r>
          </a:p>
          <a:p>
            <a:r>
              <a:rPr lang="es-ES_tradnl" dirty="0" smtClean="0"/>
              <a:t> Se representan todos los acentos prosódicos principales de la frase (aunque no corresponda tilde ortográfica). En clase, lo indicaremos en caso de sustantivos, verbos, adjetivos y pronombres más relevantes.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r>
              <a:rPr lang="es-ES_tradnl" sz="3200" b="1" dirty="0" smtClean="0"/>
              <a:t>PRÁCTICA. Transcripción.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19672" y="1052736"/>
            <a:ext cx="7354064" cy="5616624"/>
          </a:xfrm>
        </p:spPr>
        <p:txBody>
          <a:bodyPr>
            <a:normAutofit fontScale="55000" lnSpcReduction="20000"/>
          </a:bodyPr>
          <a:lstStyle/>
          <a:p>
            <a:r>
              <a:rPr lang="es-ES_tradnl" dirty="0" smtClean="0"/>
              <a:t> correo</a:t>
            </a:r>
          </a:p>
          <a:p>
            <a:r>
              <a:rPr lang="es-ES_tradnl" dirty="0" smtClean="0"/>
              <a:t> electrónico</a:t>
            </a:r>
          </a:p>
          <a:p>
            <a:r>
              <a:rPr lang="es-ES_tradnl" dirty="0" smtClean="0"/>
              <a:t> aquí</a:t>
            </a:r>
          </a:p>
          <a:p>
            <a:r>
              <a:rPr lang="es-ES_tradnl" dirty="0" smtClean="0"/>
              <a:t> clasificarse</a:t>
            </a:r>
          </a:p>
          <a:p>
            <a:r>
              <a:rPr lang="es-ES_tradnl" dirty="0" smtClean="0"/>
              <a:t> comillas</a:t>
            </a:r>
          </a:p>
          <a:p>
            <a:r>
              <a:rPr lang="es-ES_tradnl" dirty="0" smtClean="0"/>
              <a:t> cochecillo</a:t>
            </a:r>
          </a:p>
          <a:p>
            <a:r>
              <a:rPr lang="es-ES_tradnl" dirty="0" smtClean="0"/>
              <a:t> apellido</a:t>
            </a:r>
          </a:p>
          <a:p>
            <a:r>
              <a:rPr lang="es-ES_tradnl" dirty="0" smtClean="0"/>
              <a:t> privacidad</a:t>
            </a:r>
          </a:p>
          <a:p>
            <a:r>
              <a:rPr lang="es-ES_tradnl" dirty="0" smtClean="0"/>
              <a:t> equivalencia</a:t>
            </a:r>
          </a:p>
          <a:p>
            <a:r>
              <a:rPr lang="es-ES_tradnl" dirty="0" smtClean="0"/>
              <a:t> cursiva</a:t>
            </a:r>
          </a:p>
          <a:p>
            <a:r>
              <a:rPr lang="es-ES_tradnl" dirty="0" smtClean="0"/>
              <a:t> alrededor</a:t>
            </a:r>
          </a:p>
          <a:p>
            <a:r>
              <a:rPr lang="es-ES_tradnl" dirty="0" smtClean="0"/>
              <a:t> huevo</a:t>
            </a:r>
          </a:p>
          <a:p>
            <a:r>
              <a:rPr lang="es-ES_tradnl" dirty="0" smtClean="0"/>
              <a:t> granjero</a:t>
            </a:r>
          </a:p>
          <a:p>
            <a:r>
              <a:rPr lang="es-ES_tradnl" dirty="0" smtClean="0"/>
              <a:t> justicia</a:t>
            </a:r>
          </a:p>
          <a:p>
            <a:r>
              <a:rPr lang="es-ES_tradnl" dirty="0" smtClean="0"/>
              <a:t> arrumaco</a:t>
            </a:r>
          </a:p>
          <a:p>
            <a:r>
              <a:rPr lang="es-ES_tradnl" dirty="0" smtClean="0"/>
              <a:t> práctica </a:t>
            </a:r>
          </a:p>
          <a:p>
            <a:r>
              <a:rPr lang="es-ES_tradnl" dirty="0" smtClean="0"/>
              <a:t> guiñar</a:t>
            </a:r>
          </a:p>
          <a:p>
            <a:r>
              <a:rPr lang="es-ES_tradnl" dirty="0" smtClean="0"/>
              <a:t> retoño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</TotalTime>
  <Words>320</Words>
  <Application>Microsoft Office PowerPoint</Application>
  <PresentationFormat>Ekran Gösterisi (4:3)</PresentationFormat>
  <Paragraphs>106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İSP 221  Ortografía y Fonética         Clase 12  </vt:lpstr>
      <vt:lpstr>FONEMAS CONSONÁNTICOS (con el mismo símbolo que la letra escrita)</vt:lpstr>
      <vt:lpstr>FONEMAS CONSONÁNTICOS  (con distinto símbolo que la letra escrita)</vt:lpstr>
      <vt:lpstr>Slayt 4</vt:lpstr>
      <vt:lpstr>TRANSCRIPCIÓN</vt:lpstr>
      <vt:lpstr>PRÁCTICA. Transcripción.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11  </dc:title>
  <dc:creator>reşat</dc:creator>
  <cp:lastModifiedBy>reşat</cp:lastModifiedBy>
  <cp:revision>7</cp:revision>
  <dcterms:created xsi:type="dcterms:W3CDTF">2019-03-20T20:43:04Z</dcterms:created>
  <dcterms:modified xsi:type="dcterms:W3CDTF">2019-03-25T21:18:11Z</dcterms:modified>
</cp:coreProperties>
</file>