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44"/>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96"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 id="289" r:id="rId36"/>
    <p:sldId id="290" r:id="rId37"/>
    <p:sldId id="291" r:id="rId38"/>
    <p:sldId id="292" r:id="rId39"/>
    <p:sldId id="293" r:id="rId40"/>
    <p:sldId id="294" r:id="rId41"/>
    <p:sldId id="295" r:id="rId42"/>
    <p:sldId id="297" r:id="rId43"/>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5" d="100"/>
          <a:sy n="85" d="100"/>
        </p:scale>
        <p:origin x="90" y="12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F4A70E0-F76F-4A36-B084-8A3769F7D6AD}" type="doc">
      <dgm:prSet loTypeId="urn:microsoft.com/office/officeart/2005/8/layout/pyramid4" loCatId="relationship" qsTypeId="urn:microsoft.com/office/officeart/2005/8/quickstyle/simple1" qsCatId="simple" csTypeId="urn:microsoft.com/office/officeart/2005/8/colors/accent1_2" csCatId="accent1" phldr="1"/>
      <dgm:spPr/>
      <dgm:t>
        <a:bodyPr/>
        <a:lstStyle/>
        <a:p>
          <a:endParaRPr lang="tr-TR"/>
        </a:p>
      </dgm:t>
    </dgm:pt>
    <dgm:pt modelId="{BF875F65-EC74-426A-84D5-8C61BBAA2B3F}">
      <dgm:prSet phldrT="[Metin]"/>
      <dgm:spPr>
        <a:solidFill>
          <a:srgbClr val="7030A0"/>
        </a:solidFill>
      </dgm:spPr>
      <dgm:t>
        <a:bodyPr/>
        <a:lstStyle/>
        <a:p>
          <a:r>
            <a:rPr lang="tr-TR" b="1" dirty="0" smtClean="0">
              <a:solidFill>
                <a:schemeClr val="tx1"/>
              </a:solidFill>
            </a:rPr>
            <a:t>Sunuş Yoluyla</a:t>
          </a:r>
        </a:p>
        <a:p>
          <a:r>
            <a:rPr lang="tr-TR" b="0" dirty="0" smtClean="0">
              <a:solidFill>
                <a:schemeClr val="tx1"/>
              </a:solidFill>
            </a:rPr>
            <a:t>Genelden özele bilgi aktarımı</a:t>
          </a:r>
          <a:endParaRPr lang="tr-TR" b="0" dirty="0">
            <a:solidFill>
              <a:schemeClr val="tx1"/>
            </a:solidFill>
          </a:endParaRPr>
        </a:p>
      </dgm:t>
    </dgm:pt>
    <dgm:pt modelId="{3C4BF1AD-6CC4-4DCB-B3F1-B44D9DB2A0E4}" type="parTrans" cxnId="{7BAB6A1F-F665-485F-BB1D-9B097BFC4B65}">
      <dgm:prSet/>
      <dgm:spPr/>
      <dgm:t>
        <a:bodyPr/>
        <a:lstStyle/>
        <a:p>
          <a:endParaRPr lang="tr-TR"/>
        </a:p>
      </dgm:t>
    </dgm:pt>
    <dgm:pt modelId="{4180950C-AB01-4E15-9D49-ECB5EF835C67}" type="sibTrans" cxnId="{7BAB6A1F-F665-485F-BB1D-9B097BFC4B65}">
      <dgm:prSet/>
      <dgm:spPr/>
      <dgm:t>
        <a:bodyPr/>
        <a:lstStyle/>
        <a:p>
          <a:endParaRPr lang="tr-TR"/>
        </a:p>
      </dgm:t>
    </dgm:pt>
    <dgm:pt modelId="{A0CA8EDF-A12D-4CA2-86A4-1ECB38CAE3A2}">
      <dgm:prSet phldrT="[Metin]"/>
      <dgm:spPr>
        <a:solidFill>
          <a:srgbClr val="92D050"/>
        </a:solidFill>
      </dgm:spPr>
      <dgm:t>
        <a:bodyPr/>
        <a:lstStyle/>
        <a:p>
          <a:r>
            <a:rPr lang="tr-TR" b="1" dirty="0" smtClean="0">
              <a:solidFill>
                <a:schemeClr val="tx1"/>
              </a:solidFill>
            </a:rPr>
            <a:t>Buluş yoluyla</a:t>
          </a:r>
        </a:p>
        <a:p>
          <a:r>
            <a:rPr lang="tr-TR" dirty="0" smtClean="0">
              <a:solidFill>
                <a:schemeClr val="tx1"/>
              </a:solidFill>
            </a:rPr>
            <a:t>Problemi çözmeye çalışır.</a:t>
          </a:r>
          <a:endParaRPr lang="tr-TR" dirty="0">
            <a:solidFill>
              <a:schemeClr val="tx1"/>
            </a:solidFill>
          </a:endParaRPr>
        </a:p>
      </dgm:t>
    </dgm:pt>
    <dgm:pt modelId="{EF24B857-8271-4D9C-83E5-A2616F498F79}" type="parTrans" cxnId="{8019CE45-B3E4-48EC-B075-12C2D90BF90E}">
      <dgm:prSet/>
      <dgm:spPr/>
      <dgm:t>
        <a:bodyPr/>
        <a:lstStyle/>
        <a:p>
          <a:endParaRPr lang="tr-TR"/>
        </a:p>
      </dgm:t>
    </dgm:pt>
    <dgm:pt modelId="{5E412986-CED8-4D60-82E6-DCACF28A8FC6}" type="sibTrans" cxnId="{8019CE45-B3E4-48EC-B075-12C2D90BF90E}">
      <dgm:prSet/>
      <dgm:spPr/>
      <dgm:t>
        <a:bodyPr/>
        <a:lstStyle/>
        <a:p>
          <a:endParaRPr lang="tr-TR"/>
        </a:p>
      </dgm:t>
    </dgm:pt>
    <dgm:pt modelId="{CA84E5FC-05AB-41D5-967A-7999FDA1DFB6}">
      <dgm:prSet phldrT="[Metin]" custT="1"/>
      <dgm:spPr/>
      <dgm:t>
        <a:bodyPr/>
        <a:lstStyle/>
        <a:p>
          <a:r>
            <a:rPr lang="tr-TR" sz="2400" b="1" dirty="0" smtClean="0">
              <a:solidFill>
                <a:schemeClr val="tx1"/>
              </a:solidFill>
            </a:rPr>
            <a:t>Öğretim </a:t>
          </a:r>
          <a:r>
            <a:rPr lang="tr-TR" sz="2400" b="1" dirty="0" err="1" smtClean="0">
              <a:solidFill>
                <a:schemeClr val="tx1"/>
              </a:solidFill>
            </a:rPr>
            <a:t>Stratejsi</a:t>
          </a:r>
          <a:endParaRPr lang="tr-TR" sz="2400" b="1" dirty="0">
            <a:solidFill>
              <a:schemeClr val="tx1"/>
            </a:solidFill>
          </a:endParaRPr>
        </a:p>
      </dgm:t>
    </dgm:pt>
    <dgm:pt modelId="{B3DAE861-8C11-41FE-810A-0ABC1841AE99}" type="parTrans" cxnId="{C0D42C4C-98D1-4FDC-8249-F74AB30C2D02}">
      <dgm:prSet/>
      <dgm:spPr/>
      <dgm:t>
        <a:bodyPr/>
        <a:lstStyle/>
        <a:p>
          <a:endParaRPr lang="tr-TR"/>
        </a:p>
      </dgm:t>
    </dgm:pt>
    <dgm:pt modelId="{BE24F9B4-64F2-438B-9697-149D9D7D30C5}" type="sibTrans" cxnId="{C0D42C4C-98D1-4FDC-8249-F74AB30C2D02}">
      <dgm:prSet/>
      <dgm:spPr/>
      <dgm:t>
        <a:bodyPr/>
        <a:lstStyle/>
        <a:p>
          <a:endParaRPr lang="tr-TR"/>
        </a:p>
      </dgm:t>
    </dgm:pt>
    <dgm:pt modelId="{7511E303-F408-4793-90BE-DDBD04A11F4E}">
      <dgm:prSet phldrT="[Metin]"/>
      <dgm:spPr>
        <a:solidFill>
          <a:srgbClr val="FFC000"/>
        </a:solidFill>
      </dgm:spPr>
      <dgm:t>
        <a:bodyPr/>
        <a:lstStyle/>
        <a:p>
          <a:r>
            <a:rPr lang="tr-TR" b="1" dirty="0" smtClean="0">
              <a:solidFill>
                <a:schemeClr val="tx1"/>
              </a:solidFill>
            </a:rPr>
            <a:t>Araştırma yoluyla</a:t>
          </a:r>
        </a:p>
        <a:p>
          <a:r>
            <a:rPr lang="tr-TR" b="1" dirty="0" smtClean="0">
              <a:solidFill>
                <a:schemeClr val="tx1"/>
              </a:solidFill>
            </a:rPr>
            <a:t>Araştırma inceleme yapar</a:t>
          </a:r>
          <a:endParaRPr lang="tr-TR" b="1" dirty="0">
            <a:solidFill>
              <a:schemeClr val="tx1"/>
            </a:solidFill>
          </a:endParaRPr>
        </a:p>
      </dgm:t>
    </dgm:pt>
    <dgm:pt modelId="{AD523C81-3733-4B42-83E3-921BB5353C01}" type="parTrans" cxnId="{C2BF3101-A9DD-41B6-8BF5-21AB402B8CEF}">
      <dgm:prSet/>
      <dgm:spPr/>
      <dgm:t>
        <a:bodyPr/>
        <a:lstStyle/>
        <a:p>
          <a:endParaRPr lang="tr-TR"/>
        </a:p>
      </dgm:t>
    </dgm:pt>
    <dgm:pt modelId="{10A73ED2-CF3E-4359-A581-528C89F39D55}" type="sibTrans" cxnId="{C2BF3101-A9DD-41B6-8BF5-21AB402B8CEF}">
      <dgm:prSet/>
      <dgm:spPr/>
      <dgm:t>
        <a:bodyPr/>
        <a:lstStyle/>
        <a:p>
          <a:endParaRPr lang="tr-TR"/>
        </a:p>
      </dgm:t>
    </dgm:pt>
    <dgm:pt modelId="{8B3C64CB-C94D-4362-A042-2F486423919D}" type="pres">
      <dgm:prSet presAssocID="{3F4A70E0-F76F-4A36-B084-8A3769F7D6AD}" presName="compositeShape" presStyleCnt="0">
        <dgm:presLayoutVars>
          <dgm:chMax val="9"/>
          <dgm:dir/>
          <dgm:resizeHandles val="exact"/>
        </dgm:presLayoutVars>
      </dgm:prSet>
      <dgm:spPr/>
      <dgm:t>
        <a:bodyPr/>
        <a:lstStyle/>
        <a:p>
          <a:endParaRPr lang="tr-TR"/>
        </a:p>
      </dgm:t>
    </dgm:pt>
    <dgm:pt modelId="{5EC0DFA3-0925-4D6F-B568-44E60FE2A18A}" type="pres">
      <dgm:prSet presAssocID="{3F4A70E0-F76F-4A36-B084-8A3769F7D6AD}" presName="triangle1" presStyleLbl="node1" presStyleIdx="0" presStyleCnt="4" custLinFactNeighborX="2201" custLinFactNeighborY="-26732">
        <dgm:presLayoutVars>
          <dgm:bulletEnabled val="1"/>
        </dgm:presLayoutVars>
      </dgm:prSet>
      <dgm:spPr/>
      <dgm:t>
        <a:bodyPr/>
        <a:lstStyle/>
        <a:p>
          <a:endParaRPr lang="tr-TR"/>
        </a:p>
      </dgm:t>
    </dgm:pt>
    <dgm:pt modelId="{3B443013-B5CE-48A5-A52D-C7622FF03CB4}" type="pres">
      <dgm:prSet presAssocID="{3F4A70E0-F76F-4A36-B084-8A3769F7D6AD}" presName="triangle2" presStyleLbl="node1" presStyleIdx="1" presStyleCnt="4">
        <dgm:presLayoutVars>
          <dgm:bulletEnabled val="1"/>
        </dgm:presLayoutVars>
      </dgm:prSet>
      <dgm:spPr/>
      <dgm:t>
        <a:bodyPr/>
        <a:lstStyle/>
        <a:p>
          <a:endParaRPr lang="tr-TR"/>
        </a:p>
      </dgm:t>
    </dgm:pt>
    <dgm:pt modelId="{F406B9DB-4392-4D14-B5A3-73A629777849}" type="pres">
      <dgm:prSet presAssocID="{3F4A70E0-F76F-4A36-B084-8A3769F7D6AD}" presName="triangle3" presStyleLbl="node1" presStyleIdx="2" presStyleCnt="4">
        <dgm:presLayoutVars>
          <dgm:bulletEnabled val="1"/>
        </dgm:presLayoutVars>
      </dgm:prSet>
      <dgm:spPr/>
      <dgm:t>
        <a:bodyPr/>
        <a:lstStyle/>
        <a:p>
          <a:endParaRPr lang="tr-TR"/>
        </a:p>
      </dgm:t>
    </dgm:pt>
    <dgm:pt modelId="{86918203-BA66-4319-88BB-679171F8BC16}" type="pres">
      <dgm:prSet presAssocID="{3F4A70E0-F76F-4A36-B084-8A3769F7D6AD}" presName="triangle4" presStyleLbl="node1" presStyleIdx="3" presStyleCnt="4" custLinFactNeighborX="2600" custLinFactNeighborY="2416">
        <dgm:presLayoutVars>
          <dgm:bulletEnabled val="1"/>
        </dgm:presLayoutVars>
      </dgm:prSet>
      <dgm:spPr/>
      <dgm:t>
        <a:bodyPr/>
        <a:lstStyle/>
        <a:p>
          <a:endParaRPr lang="tr-TR"/>
        </a:p>
      </dgm:t>
    </dgm:pt>
  </dgm:ptLst>
  <dgm:cxnLst>
    <dgm:cxn modelId="{DCD5F720-AF4F-4A42-BD67-9B6BB9098171}" type="presOf" srcId="{CA84E5FC-05AB-41D5-967A-7999FDA1DFB6}" destId="{F406B9DB-4392-4D14-B5A3-73A629777849}" srcOrd="0" destOrd="0" presId="urn:microsoft.com/office/officeart/2005/8/layout/pyramid4"/>
    <dgm:cxn modelId="{9BC8A050-4F89-4A41-A93D-61EFBD5AE950}" type="presOf" srcId="{A0CA8EDF-A12D-4CA2-86A4-1ECB38CAE3A2}" destId="{3B443013-B5CE-48A5-A52D-C7622FF03CB4}" srcOrd="0" destOrd="0" presId="urn:microsoft.com/office/officeart/2005/8/layout/pyramid4"/>
    <dgm:cxn modelId="{C2BF3101-A9DD-41B6-8BF5-21AB402B8CEF}" srcId="{3F4A70E0-F76F-4A36-B084-8A3769F7D6AD}" destId="{7511E303-F408-4793-90BE-DDBD04A11F4E}" srcOrd="3" destOrd="0" parTransId="{AD523C81-3733-4B42-83E3-921BB5353C01}" sibTransId="{10A73ED2-CF3E-4359-A581-528C89F39D55}"/>
    <dgm:cxn modelId="{8019CE45-B3E4-48EC-B075-12C2D90BF90E}" srcId="{3F4A70E0-F76F-4A36-B084-8A3769F7D6AD}" destId="{A0CA8EDF-A12D-4CA2-86A4-1ECB38CAE3A2}" srcOrd="1" destOrd="0" parTransId="{EF24B857-8271-4D9C-83E5-A2616F498F79}" sibTransId="{5E412986-CED8-4D60-82E6-DCACF28A8FC6}"/>
    <dgm:cxn modelId="{C0D42C4C-98D1-4FDC-8249-F74AB30C2D02}" srcId="{3F4A70E0-F76F-4A36-B084-8A3769F7D6AD}" destId="{CA84E5FC-05AB-41D5-967A-7999FDA1DFB6}" srcOrd="2" destOrd="0" parTransId="{B3DAE861-8C11-41FE-810A-0ABC1841AE99}" sibTransId="{BE24F9B4-64F2-438B-9697-149D9D7D30C5}"/>
    <dgm:cxn modelId="{7BAB6A1F-F665-485F-BB1D-9B097BFC4B65}" srcId="{3F4A70E0-F76F-4A36-B084-8A3769F7D6AD}" destId="{BF875F65-EC74-426A-84D5-8C61BBAA2B3F}" srcOrd="0" destOrd="0" parTransId="{3C4BF1AD-6CC4-4DCB-B3F1-B44D9DB2A0E4}" sibTransId="{4180950C-AB01-4E15-9D49-ECB5EF835C67}"/>
    <dgm:cxn modelId="{55D0DF49-6B92-4A9C-9B9E-0B8257030C1A}" type="presOf" srcId="{7511E303-F408-4793-90BE-DDBD04A11F4E}" destId="{86918203-BA66-4319-88BB-679171F8BC16}" srcOrd="0" destOrd="0" presId="urn:microsoft.com/office/officeart/2005/8/layout/pyramid4"/>
    <dgm:cxn modelId="{C75E01B4-EBF8-40C3-B38E-3854FAE66EB4}" type="presOf" srcId="{3F4A70E0-F76F-4A36-B084-8A3769F7D6AD}" destId="{8B3C64CB-C94D-4362-A042-2F486423919D}" srcOrd="0" destOrd="0" presId="urn:microsoft.com/office/officeart/2005/8/layout/pyramid4"/>
    <dgm:cxn modelId="{230AB95B-224C-400F-86DD-39EE60D28DAC}" type="presOf" srcId="{BF875F65-EC74-426A-84D5-8C61BBAA2B3F}" destId="{5EC0DFA3-0925-4D6F-B568-44E60FE2A18A}" srcOrd="0" destOrd="0" presId="urn:microsoft.com/office/officeart/2005/8/layout/pyramid4"/>
    <dgm:cxn modelId="{654685E9-9703-45EB-A470-DE2E4278FE7B}" type="presParOf" srcId="{8B3C64CB-C94D-4362-A042-2F486423919D}" destId="{5EC0DFA3-0925-4D6F-B568-44E60FE2A18A}" srcOrd="0" destOrd="0" presId="urn:microsoft.com/office/officeart/2005/8/layout/pyramid4"/>
    <dgm:cxn modelId="{F10494F8-0582-4B83-8631-03EB668EE30A}" type="presParOf" srcId="{8B3C64CB-C94D-4362-A042-2F486423919D}" destId="{3B443013-B5CE-48A5-A52D-C7622FF03CB4}" srcOrd="1" destOrd="0" presId="urn:microsoft.com/office/officeart/2005/8/layout/pyramid4"/>
    <dgm:cxn modelId="{2E52296D-3EDF-4899-AA29-E82A9517DD8A}" type="presParOf" srcId="{8B3C64CB-C94D-4362-A042-2F486423919D}" destId="{F406B9DB-4392-4D14-B5A3-73A629777849}" srcOrd="2" destOrd="0" presId="urn:microsoft.com/office/officeart/2005/8/layout/pyramid4"/>
    <dgm:cxn modelId="{9D8741EA-F7AC-4EC8-BDD8-8823C6AF3FD8}" type="presParOf" srcId="{8B3C64CB-C94D-4362-A042-2F486423919D}" destId="{86918203-BA66-4319-88BB-679171F8BC16}" srcOrd="3" destOrd="0" presId="urn:microsoft.com/office/officeart/2005/8/layout/pyramid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EC0DFA3-0925-4D6F-B568-44E60FE2A18A}">
      <dsp:nvSpPr>
        <dsp:cNvPr id="0" name=""/>
        <dsp:cNvSpPr/>
      </dsp:nvSpPr>
      <dsp:spPr>
        <a:xfrm>
          <a:off x="3316058" y="0"/>
          <a:ext cx="2627548" cy="2627548"/>
        </a:xfrm>
        <a:prstGeom prst="triangle">
          <a:avLst/>
        </a:prstGeom>
        <a:solidFill>
          <a:srgbClr val="7030A0"/>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tr-TR" sz="1600" b="1" kern="1200" dirty="0" smtClean="0">
              <a:solidFill>
                <a:schemeClr val="tx1"/>
              </a:solidFill>
            </a:rPr>
            <a:t>Sunuş Yoluyla</a:t>
          </a:r>
        </a:p>
        <a:p>
          <a:pPr lvl="0" algn="ctr" defTabSz="711200">
            <a:lnSpc>
              <a:spcPct val="90000"/>
            </a:lnSpc>
            <a:spcBef>
              <a:spcPct val="0"/>
            </a:spcBef>
            <a:spcAft>
              <a:spcPct val="35000"/>
            </a:spcAft>
          </a:pPr>
          <a:r>
            <a:rPr lang="tr-TR" sz="1600" b="0" kern="1200" dirty="0" smtClean="0">
              <a:solidFill>
                <a:schemeClr val="tx1"/>
              </a:solidFill>
            </a:rPr>
            <a:t>Genelden özele bilgi aktarımı</a:t>
          </a:r>
          <a:endParaRPr lang="tr-TR" sz="1600" b="0" kern="1200" dirty="0">
            <a:solidFill>
              <a:schemeClr val="tx1"/>
            </a:solidFill>
          </a:endParaRPr>
        </a:p>
      </dsp:txBody>
      <dsp:txXfrm>
        <a:off x="3972945" y="1313774"/>
        <a:ext cx="1313774" cy="1313774"/>
      </dsp:txXfrm>
    </dsp:sp>
    <dsp:sp modelId="{3B443013-B5CE-48A5-A52D-C7622FF03CB4}">
      <dsp:nvSpPr>
        <dsp:cNvPr id="0" name=""/>
        <dsp:cNvSpPr/>
      </dsp:nvSpPr>
      <dsp:spPr>
        <a:xfrm>
          <a:off x="1944452" y="2627548"/>
          <a:ext cx="2627548" cy="2627548"/>
        </a:xfrm>
        <a:prstGeom prst="triangle">
          <a:avLst/>
        </a:prstGeom>
        <a:solidFill>
          <a:srgbClr val="92D050"/>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tr-TR" sz="1600" b="1" kern="1200" dirty="0" smtClean="0">
              <a:solidFill>
                <a:schemeClr val="tx1"/>
              </a:solidFill>
            </a:rPr>
            <a:t>Buluş yoluyla</a:t>
          </a:r>
        </a:p>
        <a:p>
          <a:pPr lvl="0" algn="ctr" defTabSz="711200">
            <a:lnSpc>
              <a:spcPct val="90000"/>
            </a:lnSpc>
            <a:spcBef>
              <a:spcPct val="0"/>
            </a:spcBef>
            <a:spcAft>
              <a:spcPct val="35000"/>
            </a:spcAft>
          </a:pPr>
          <a:r>
            <a:rPr lang="tr-TR" sz="1600" kern="1200" dirty="0" smtClean="0">
              <a:solidFill>
                <a:schemeClr val="tx1"/>
              </a:solidFill>
            </a:rPr>
            <a:t>Problemi çözmeye çalışır.</a:t>
          </a:r>
          <a:endParaRPr lang="tr-TR" sz="1600" kern="1200" dirty="0">
            <a:solidFill>
              <a:schemeClr val="tx1"/>
            </a:solidFill>
          </a:endParaRPr>
        </a:p>
      </dsp:txBody>
      <dsp:txXfrm>
        <a:off x="2601339" y="3941322"/>
        <a:ext cx="1313774" cy="1313774"/>
      </dsp:txXfrm>
    </dsp:sp>
    <dsp:sp modelId="{F406B9DB-4392-4D14-B5A3-73A629777849}">
      <dsp:nvSpPr>
        <dsp:cNvPr id="0" name=""/>
        <dsp:cNvSpPr/>
      </dsp:nvSpPr>
      <dsp:spPr>
        <a:xfrm rot="10800000">
          <a:off x="3258225" y="2627548"/>
          <a:ext cx="2627548" cy="2627548"/>
        </a:xfrm>
        <a:prstGeom prst="triangl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tr-TR" sz="2400" b="1" kern="1200" dirty="0" smtClean="0">
              <a:solidFill>
                <a:schemeClr val="tx1"/>
              </a:solidFill>
            </a:rPr>
            <a:t>Öğretim </a:t>
          </a:r>
          <a:r>
            <a:rPr lang="tr-TR" sz="2400" b="1" kern="1200" dirty="0" err="1" smtClean="0">
              <a:solidFill>
                <a:schemeClr val="tx1"/>
              </a:solidFill>
            </a:rPr>
            <a:t>Stratejsi</a:t>
          </a:r>
          <a:endParaRPr lang="tr-TR" sz="2400" b="1" kern="1200" dirty="0">
            <a:solidFill>
              <a:schemeClr val="tx1"/>
            </a:solidFill>
          </a:endParaRPr>
        </a:p>
      </dsp:txBody>
      <dsp:txXfrm rot="10800000">
        <a:off x="3915112" y="2627548"/>
        <a:ext cx="1313774" cy="1313774"/>
      </dsp:txXfrm>
    </dsp:sp>
    <dsp:sp modelId="{86918203-BA66-4319-88BB-679171F8BC16}">
      <dsp:nvSpPr>
        <dsp:cNvPr id="0" name=""/>
        <dsp:cNvSpPr/>
      </dsp:nvSpPr>
      <dsp:spPr>
        <a:xfrm>
          <a:off x="4640316" y="2627548"/>
          <a:ext cx="2627548" cy="2627548"/>
        </a:xfrm>
        <a:prstGeom prst="triangle">
          <a:avLst/>
        </a:prstGeom>
        <a:solidFill>
          <a:srgbClr val="FFC000"/>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tr-TR" sz="1600" b="1" kern="1200" dirty="0" smtClean="0">
              <a:solidFill>
                <a:schemeClr val="tx1"/>
              </a:solidFill>
            </a:rPr>
            <a:t>Araştırma yoluyla</a:t>
          </a:r>
        </a:p>
        <a:p>
          <a:pPr lvl="0" algn="ctr" defTabSz="711200">
            <a:lnSpc>
              <a:spcPct val="90000"/>
            </a:lnSpc>
            <a:spcBef>
              <a:spcPct val="0"/>
            </a:spcBef>
            <a:spcAft>
              <a:spcPct val="35000"/>
            </a:spcAft>
          </a:pPr>
          <a:r>
            <a:rPr lang="tr-TR" sz="1600" b="1" kern="1200" dirty="0" smtClean="0">
              <a:solidFill>
                <a:schemeClr val="tx1"/>
              </a:solidFill>
            </a:rPr>
            <a:t>Araştırma inceleme yapar</a:t>
          </a:r>
          <a:endParaRPr lang="tr-TR" sz="1600" b="1" kern="1200" dirty="0">
            <a:solidFill>
              <a:schemeClr val="tx1"/>
            </a:solidFill>
          </a:endParaRPr>
        </a:p>
      </dsp:txBody>
      <dsp:txXfrm>
        <a:off x="5297203" y="3941322"/>
        <a:ext cx="1313774" cy="1313774"/>
      </dsp:txXfrm>
    </dsp:sp>
  </dsp:spTree>
</dsp:drawing>
</file>

<file path=ppt/diagrams/layout1.xml><?xml version="1.0" encoding="utf-8"?>
<dgm:layoutDef xmlns:dgm="http://schemas.openxmlformats.org/drawingml/2006/diagram" xmlns:a="http://schemas.openxmlformats.org/drawingml/2006/main" uniqueId="urn:microsoft.com/office/officeart/2005/8/layout/pyramid4">
  <dgm:title val=""/>
  <dgm:desc val=""/>
  <dgm:catLst>
    <dgm:cat type="pyramid" pri="4000"/>
    <dgm:cat type="relationship" pri="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useDef="1">
    <dgm:dataModel>
      <dgm:ptLst/>
      <dgm:bg/>
      <dgm:whole/>
    </dgm:dataModel>
  </dgm:styleData>
  <dgm:clrData useDef="1">
    <dgm:dataModel>
      <dgm:ptLst/>
      <dgm:bg/>
      <dgm:whole/>
    </dgm:dataModel>
  </dgm:clrData>
  <dgm:layoutNode name="compositeShape">
    <dgm:varLst>
      <dgm:chMax val="9"/>
      <dgm:dir/>
      <dgm:resizeHandles val="exact"/>
    </dgm:varLst>
    <dgm:alg type="composite">
      <dgm:param type="ar" val="1"/>
    </dgm:alg>
    <dgm:shape xmlns:r="http://schemas.openxmlformats.org/officeDocument/2006/relationships" r:blip="">
      <dgm:adjLst/>
    </dgm:shape>
    <dgm:presOf/>
    <dgm:choose name="Name0">
      <dgm:if name="Name1" axis="ch" ptType="node" func="cnt" op="lte" val="4">
        <dgm:choose name="Name2">
          <dgm:if name="Name3" axis="ch" ptType="node" func="cnt" op="equ" val="1">
            <dgm:constrLst>
              <dgm:constr type="primFontSz" for="ch" ptType="node" op="equ" val="65"/>
              <dgm:constr type="t" for="ch" forName="triangle1"/>
              <dgm:constr type="l" for="ch" forName="triangle1"/>
              <dgm:constr type="h" for="ch" forName="triangle1" refType="h"/>
              <dgm:constr type="w" for="ch" forName="triangle1" refType="h"/>
            </dgm:constrLst>
          </dgm:if>
          <dgm:else name="Name4">
            <dgm:constrLst>
              <dgm:constr type="primFontSz" for="ch" ptType="node" op="equ" val="65"/>
              <dgm:constr type="t" for="ch" forName="triangle1"/>
              <dgm:constr type="l" for="ch" forName="triangle1" refType="h" fact="0.25"/>
              <dgm:constr type="h" for="ch" forName="triangle1" refType="h" fact="0.5"/>
              <dgm:constr type="w" for="ch" forName="triangle1" refType="h" fact="0.5"/>
              <dgm:constr type="t" for="ch" forName="triangle2" refType="h" fact="0.5"/>
              <dgm:constr type="l" for="ch" forName="triangle2"/>
              <dgm:constr type="h" for="ch" forName="triangle2" refType="h" fact="0.5"/>
              <dgm:constr type="w" for="ch" forName="triangle2" refType="h" fact="0.5"/>
              <dgm:constr type="t" for="ch" forName="triangle3" refType="h" fact="0.5"/>
              <dgm:constr type="l" for="ch" forName="triangle3" refType="h" fact="0.25"/>
              <dgm:constr type="h" for="ch" forName="triangle3" refType="h" fact="0.5"/>
              <dgm:constr type="w" for="ch" forName="triangle3" refType="h" fact="0.5"/>
              <dgm:constr type="t" for="ch" forName="triangle4" refType="h" fact="0.5"/>
              <dgm:constr type="l" for="ch" forName="triangle4" refType="h" fact="0.5"/>
              <dgm:constr type="h" for="ch" forName="triangle4" refType="h" fact="0.5"/>
              <dgm:constr type="w" for="ch" forName="triangle4" refType="h" fact="0.5"/>
            </dgm:constrLst>
          </dgm:else>
        </dgm:choose>
      </dgm:if>
      <dgm:else name="Name5">
        <dgm:constrLst>
          <dgm:constr type="primFontSz" for="ch" ptType="node" op="equ" val="65"/>
          <dgm:constr type="t" for="ch" forName="triangle1"/>
          <dgm:constr type="l" for="ch" forName="triangle1" refType="h" fact="0.33"/>
          <dgm:constr type="h" for="ch" forName="triangle1" refType="h" fact="0.33"/>
          <dgm:constr type="w" for="ch" forName="triangle1" refType="h" fact="0.33"/>
          <dgm:constr type="t" for="ch" forName="triangle2" refType="h" fact="0.33"/>
          <dgm:constr type="l" for="ch" forName="triangle2" refType="h" fact="0.165"/>
          <dgm:constr type="h" for="ch" forName="triangle2" refType="h" fact="0.33"/>
          <dgm:constr type="w" for="ch" forName="triangle2" refType="h" fact="0.33"/>
          <dgm:constr type="t" for="ch" forName="triangle3" refType="h" fact="0.33"/>
          <dgm:constr type="l" for="ch" forName="triangle3" refType="h" fact="0.33"/>
          <dgm:constr type="h" for="ch" forName="triangle3" refType="h" fact="0.33"/>
          <dgm:constr type="w" for="ch" forName="triangle3" refType="h" fact="0.33"/>
          <dgm:constr type="t" for="ch" forName="triangle4" refType="h" fact="0.33"/>
          <dgm:constr type="l" for="ch" forName="triangle4" refType="h" fact="0.495"/>
          <dgm:constr type="h" for="ch" forName="triangle4" refType="h" fact="0.33"/>
          <dgm:constr type="w" for="ch" forName="triangle4" refType="h" fact="0.33"/>
          <dgm:constr type="t" for="ch" forName="triangle5" refType="h" fact="0.66"/>
          <dgm:constr type="l" for="ch" forName="triangle5"/>
          <dgm:constr type="h" for="ch" forName="triangle5" refType="h" fact="0.33"/>
          <dgm:constr type="w" for="ch" forName="triangle5" refType="h" fact="0.33"/>
          <dgm:constr type="t" for="ch" forName="triangle6" refType="h" fact="0.66"/>
          <dgm:constr type="l" for="ch" forName="triangle6" refType="h" fact="0.165"/>
          <dgm:constr type="h" for="ch" forName="triangle6" refType="h" fact="0.33"/>
          <dgm:constr type="w" for="ch" forName="triangle6" refType="h" fact="0.33"/>
          <dgm:constr type="t" for="ch" forName="triangle7" refType="h" fact="0.66"/>
          <dgm:constr type="l" for="ch" forName="triangle7" refType="h" fact="0.33"/>
          <dgm:constr type="h" for="ch" forName="triangle7" refType="h" fact="0.33"/>
          <dgm:constr type="w" for="ch" forName="triangle7" refType="h" fact="0.33"/>
          <dgm:constr type="t" for="ch" forName="triangle8" refType="h" fact="0.66"/>
          <dgm:constr type="l" for="ch" forName="triangle8" refType="h" fact="0.495"/>
          <dgm:constr type="h" for="ch" forName="triangle8" refType="h" fact="0.33"/>
          <dgm:constr type="w" for="ch" forName="triangle8" refType="h" fact="0.33"/>
          <dgm:constr type="t" for="ch" forName="triangle9" refType="h" fact="0.66"/>
          <dgm:constr type="l" for="ch" forName="triangle9" refType="h" fact="0.66"/>
          <dgm:constr type="h" for="ch" forName="triangle9" refType="h" fact="0.33"/>
          <dgm:constr type="w" for="ch" forName="triangle9" refType="h" fact="0.33"/>
        </dgm:constrLst>
      </dgm:else>
    </dgm:choose>
    <dgm:ruleLst/>
    <dgm:choose name="Name6">
      <dgm:if name="Name7" axis="ch" ptType="node" func="cnt" op="gte" val="1">
        <dgm:layoutNode name="triangle1" styleLbl="node1">
          <dgm:varLst>
            <dgm:bulletEnabled val="1"/>
          </dgm:varLst>
          <dgm:alg type="tx">
            <dgm:param type="txAnchorVertCh" val="mid"/>
          </dgm:alg>
          <dgm:shape xmlns:r="http://schemas.openxmlformats.org/officeDocument/2006/relationships" type="triangle"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8"/>
    </dgm:choose>
    <dgm:choose name="Name9">
      <dgm:if name="Name10" axis="ch" ptType="node" func="cnt" op="gte" val="2">
        <dgm:layoutNode name="triangle2" styleLbl="node1">
          <dgm:varLst>
            <dgm:bulletEnabled val="1"/>
          </dgm:varLst>
          <dgm:alg type="tx">
            <dgm:param type="txAnchorVertCh" val="mid"/>
          </dgm:alg>
          <dgm:shape xmlns:r="http://schemas.openxmlformats.org/officeDocument/2006/relationships" type="triangle" r:blip="">
            <dgm:adjLst/>
          </dgm:shape>
          <dgm:choose name="Name11">
            <dgm:if name="Name12" func="var" arg="dir" op="equ" val="norm">
              <dgm:presOf axis="ch desOrSelf" ptType="node node" st="2 1" cnt="1 0"/>
            </dgm:if>
            <dgm:else name="Name13">
              <dgm:presOf axis="ch desOrSelf" ptType="node node" st="4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3" styleLbl="node1">
          <dgm:varLst>
            <dgm:bulletEnabled val="1"/>
          </dgm:varLst>
          <dgm:alg type="tx">
            <dgm:param type="txAnchorVertCh" val="mid"/>
          </dgm:alg>
          <dgm:shape xmlns:r="http://schemas.openxmlformats.org/officeDocument/2006/relationships" rot="180" type="triangle" r:blip="">
            <dgm:adjLst/>
          </dgm:shape>
          <dgm:presOf axis="ch desOrSelf" ptType="node node" st="3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4" styleLbl="node1">
          <dgm:varLst>
            <dgm:bulletEnabled val="1"/>
          </dgm:varLst>
          <dgm:alg type="tx">
            <dgm:param type="txAnchorVertCh" val="mid"/>
          </dgm:alg>
          <dgm:shape xmlns:r="http://schemas.openxmlformats.org/officeDocument/2006/relationships" type="triangle" r:blip="">
            <dgm:adjLst/>
          </dgm:shape>
          <dgm:choose name="Name14">
            <dgm:if name="Name15" func="var" arg="dir" op="equ" val="norm">
              <dgm:presOf axis="ch desOrSelf" ptType="node node" st="4 1" cnt="1 0"/>
            </dgm:if>
            <dgm:else name="Name16">
              <dgm:presOf axis="ch desOrSelf" ptType="node node" st="2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7"/>
    </dgm:choose>
    <dgm:choose name="Name18">
      <dgm:if name="Name19" axis="ch" ptType="node" func="cnt" op="gte" val="5">
        <dgm:layoutNode name="triangle5" styleLbl="node1">
          <dgm:varLst>
            <dgm:bulletEnabled val="1"/>
          </dgm:varLst>
          <dgm:alg type="tx">
            <dgm:param type="txAnchorVertCh" val="mid"/>
          </dgm:alg>
          <dgm:shape xmlns:r="http://schemas.openxmlformats.org/officeDocument/2006/relationships" type="triangle" r:blip="">
            <dgm:adjLst/>
          </dgm:shape>
          <dgm:choose name="Name20">
            <dgm:if name="Name21" func="var" arg="dir" op="equ" val="norm">
              <dgm:presOf axis="ch desOrSelf" ptType="node node" st="5 1" cnt="1 0"/>
            </dgm:if>
            <dgm:else name="Name22">
              <dgm:presOf axis="ch desOrSelf" ptType="node node" st="9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6" styleLbl="node1">
          <dgm:varLst>
            <dgm:bulletEnabled val="1"/>
          </dgm:varLst>
          <dgm:alg type="tx">
            <dgm:param type="txAnchorVertCh" val="mid"/>
          </dgm:alg>
          <dgm:shape xmlns:r="http://schemas.openxmlformats.org/officeDocument/2006/relationships" rot="180" type="triangle" r:blip="">
            <dgm:adjLst/>
          </dgm:shape>
          <dgm:choose name="Name23">
            <dgm:if name="Name24" func="var" arg="dir" op="equ" val="norm">
              <dgm:presOf axis="ch desOrSelf" ptType="node node" st="6 1" cnt="1 0"/>
            </dgm:if>
            <dgm:else name="Name25">
              <dgm:presOf axis="ch desOrSelf" ptType="node node" st="8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7" styleLbl="node1">
          <dgm:varLst>
            <dgm:bulletEnabled val="1"/>
          </dgm:varLst>
          <dgm:alg type="tx">
            <dgm:param type="txAnchorVertCh" val="mid"/>
          </dgm:alg>
          <dgm:shape xmlns:r="http://schemas.openxmlformats.org/officeDocument/2006/relationships" type="triangle" r:blip="">
            <dgm:adjLst/>
          </dgm:shape>
          <dgm:presOf axis="ch desOrSelf" ptType="node node" st="7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8" styleLbl="node1">
          <dgm:varLst>
            <dgm:bulletEnabled val="1"/>
          </dgm:varLst>
          <dgm:alg type="tx">
            <dgm:param type="txAnchorVertCh" val="mid"/>
          </dgm:alg>
          <dgm:shape xmlns:r="http://schemas.openxmlformats.org/officeDocument/2006/relationships" rot="180" type="triangle" r:blip="">
            <dgm:adjLst/>
          </dgm:shape>
          <dgm:choose name="Name26">
            <dgm:if name="Name27" func="var" arg="dir" op="equ" val="norm">
              <dgm:presOf axis="ch desOrSelf" ptType="node node" st="8 1" cnt="1 0"/>
            </dgm:if>
            <dgm:else name="Name28">
              <dgm:presOf axis="ch desOrSelf" ptType="node node" st="6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9" styleLbl="node1">
          <dgm:varLst>
            <dgm:bulletEnabled val="1"/>
          </dgm:varLst>
          <dgm:alg type="tx">
            <dgm:param type="txAnchorVertCh" val="mid"/>
          </dgm:alg>
          <dgm:shape xmlns:r="http://schemas.openxmlformats.org/officeDocument/2006/relationships" type="triangle" r:blip="">
            <dgm:adjLst/>
          </dgm:shape>
          <dgm:choose name="Name29">
            <dgm:if name="Name30" func="var" arg="dir" op="equ" val="norm">
              <dgm:presOf axis="ch desOrSelf" ptType="node node" st="9 1" cnt="1 0"/>
            </dgm:if>
            <dgm:else name="Name31">
              <dgm:presOf axis="ch desOrSelf" ptType="node node" st="5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32"/>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CC8E0D7-6CD3-42F6-B645-8D9ED71E4CB7}" type="datetimeFigureOut">
              <a:rPr lang="tr-TR" smtClean="0"/>
              <a:pPr/>
              <a:t>18.10.2023</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D6632DF-19FE-4BA3-B62B-0FFE258D30A7}" type="slidenum">
              <a:rPr lang="tr-TR" smtClean="0"/>
              <a:pPr/>
              <a:t>‹#›</a:t>
            </a:fld>
            <a:endParaRPr lang="tr-T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r>
              <a:rPr lang="tr-TR" sz="1200" kern="1200" baseline="0" dirty="0" smtClean="0">
                <a:solidFill>
                  <a:schemeClr val="tx1"/>
                </a:solidFill>
                <a:latin typeface="+mn-lt"/>
                <a:ea typeface="+mn-ea"/>
                <a:cs typeface="+mn-cs"/>
              </a:rPr>
              <a:t>Bu nedenle her eğitim etkinliği için tek bir yöntem ile değil; ilgili öğrenme hedefine uygun birden fazla yöntemin birbirleriyle eş zamanlı kullanımı ile mümkün </a:t>
            </a:r>
            <a:r>
              <a:rPr lang="tr-TR" sz="1200" kern="1200" baseline="0" dirty="0" err="1" smtClean="0">
                <a:solidFill>
                  <a:schemeClr val="tx1"/>
                </a:solidFill>
                <a:latin typeface="+mn-lt"/>
                <a:ea typeface="+mn-ea"/>
                <a:cs typeface="+mn-cs"/>
              </a:rPr>
              <a:t>olacakt</a:t>
            </a:r>
            <a:endParaRPr lang="tr-TR" dirty="0"/>
          </a:p>
        </p:txBody>
      </p:sp>
      <p:sp>
        <p:nvSpPr>
          <p:cNvPr id="4" name="3 Slayt Numarası Yer Tutucusu"/>
          <p:cNvSpPr>
            <a:spLocks noGrp="1"/>
          </p:cNvSpPr>
          <p:nvPr>
            <p:ph type="sldNum" sz="quarter" idx="10"/>
          </p:nvPr>
        </p:nvSpPr>
        <p:spPr/>
        <p:txBody>
          <a:bodyPr/>
          <a:lstStyle/>
          <a:p>
            <a:fld id="{9D6632DF-19FE-4BA3-B62B-0FFE258D30A7}" type="slidenum">
              <a:rPr lang="tr-TR" smtClean="0"/>
              <a:pPr/>
              <a:t>12</a:t>
            </a:fld>
            <a:endParaRPr lang="tr-T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r>
              <a:rPr lang="tr-TR" sz="1200" kern="1200" baseline="0" dirty="0" smtClean="0">
                <a:solidFill>
                  <a:schemeClr val="tx1"/>
                </a:solidFill>
                <a:latin typeface="+mn-lt"/>
                <a:ea typeface="+mn-ea"/>
                <a:cs typeface="+mn-cs"/>
              </a:rPr>
              <a:t>Antik Yunan filozofu Sokrates'tir. Onun idealist</a:t>
            </a:r>
          </a:p>
          <a:p>
            <a:r>
              <a:rPr lang="tr-TR" sz="1200" kern="1200" baseline="0" dirty="0" smtClean="0">
                <a:solidFill>
                  <a:schemeClr val="tx1"/>
                </a:solidFill>
                <a:latin typeface="+mn-lt"/>
                <a:ea typeface="+mn-ea"/>
                <a:cs typeface="+mn-cs"/>
              </a:rPr>
              <a:t>felsefesine göre, tüm bilgiler insanın kafasında vardır, ama berrak ve uyanık halde değil, üstü</a:t>
            </a:r>
          </a:p>
          <a:p>
            <a:r>
              <a:rPr lang="tr-TR" sz="1200" kern="1200" baseline="0" dirty="0" smtClean="0">
                <a:solidFill>
                  <a:schemeClr val="tx1"/>
                </a:solidFill>
                <a:latin typeface="+mn-lt"/>
                <a:ea typeface="+mn-ea"/>
                <a:cs typeface="+mn-cs"/>
              </a:rPr>
              <a:t>örtülü ve uyur haldedir. Eğitimin görevi, her insanın kafasında var olan bu bilgilerin üstünü</a:t>
            </a:r>
          </a:p>
          <a:p>
            <a:r>
              <a:rPr lang="tr-TR" sz="1200" kern="1200" baseline="0" dirty="0" smtClean="0">
                <a:solidFill>
                  <a:schemeClr val="tx1"/>
                </a:solidFill>
                <a:latin typeface="+mn-lt"/>
                <a:ea typeface="+mn-ea"/>
                <a:cs typeface="+mn-cs"/>
              </a:rPr>
              <a:t>açmak ve uyandırmaktır. Eğitim, sadece soru sorarak yapılmalıdır. Verilen cevaplara göre</a:t>
            </a:r>
          </a:p>
          <a:p>
            <a:r>
              <a:rPr lang="tr-TR" sz="1200" kern="1200" baseline="0" dirty="0" smtClean="0">
                <a:solidFill>
                  <a:schemeClr val="tx1"/>
                </a:solidFill>
                <a:latin typeface="+mn-lt"/>
                <a:ea typeface="+mn-ea"/>
                <a:cs typeface="+mn-cs"/>
              </a:rPr>
              <a:t>yeniden sorular sorarak, insana, hiç bilmediğini tahmin ettiği bilgiler aktarılır.</a:t>
            </a:r>
            <a:endParaRPr lang="tr-TR" dirty="0"/>
          </a:p>
        </p:txBody>
      </p:sp>
      <p:sp>
        <p:nvSpPr>
          <p:cNvPr id="4" name="3 Slayt Numarası Yer Tutucusu"/>
          <p:cNvSpPr>
            <a:spLocks noGrp="1"/>
          </p:cNvSpPr>
          <p:nvPr>
            <p:ph type="sldNum" sz="quarter" idx="10"/>
          </p:nvPr>
        </p:nvSpPr>
        <p:spPr/>
        <p:txBody>
          <a:bodyPr/>
          <a:lstStyle/>
          <a:p>
            <a:fld id="{9D6632DF-19FE-4BA3-B62B-0FFE258D30A7}" type="slidenum">
              <a:rPr lang="tr-TR" smtClean="0"/>
              <a:pPr/>
              <a:t>16</a:t>
            </a:fld>
            <a:endParaRPr lang="tr-T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r>
              <a:rPr lang="tr-TR" sz="1200" kern="1200" baseline="0" dirty="0" smtClean="0">
                <a:solidFill>
                  <a:schemeClr val="tx1"/>
                </a:solidFill>
                <a:latin typeface="+mn-lt"/>
                <a:ea typeface="+mn-ea"/>
                <a:cs typeface="+mn-cs"/>
              </a:rPr>
              <a:t>Örneğin; yeni bilgi için sunuş yolu</a:t>
            </a:r>
          </a:p>
          <a:p>
            <a:r>
              <a:rPr lang="tr-TR" sz="1200" kern="1200" baseline="0" dirty="0" smtClean="0">
                <a:solidFill>
                  <a:schemeClr val="tx1"/>
                </a:solidFill>
                <a:latin typeface="+mn-lt"/>
                <a:ea typeface="+mn-ea"/>
                <a:cs typeface="+mn-cs"/>
              </a:rPr>
              <a:t>stratejisi ve düz anlatım; kavrama için buluş yolu stratejisi ve güdümlü tartışma; uygulama</a:t>
            </a:r>
          </a:p>
          <a:p>
            <a:r>
              <a:rPr lang="tr-TR" sz="1200" kern="1200" baseline="0" dirty="0" smtClean="0">
                <a:solidFill>
                  <a:schemeClr val="tx1"/>
                </a:solidFill>
                <a:latin typeface="+mn-lt"/>
                <a:ea typeface="+mn-ea"/>
                <a:cs typeface="+mn-cs"/>
              </a:rPr>
              <a:t>için gösterip yaptırma yöntemi seçilebilir.</a:t>
            </a:r>
            <a:endParaRPr lang="tr-TR" dirty="0"/>
          </a:p>
        </p:txBody>
      </p:sp>
      <p:sp>
        <p:nvSpPr>
          <p:cNvPr id="4" name="3 Slayt Numarası Yer Tutucusu"/>
          <p:cNvSpPr>
            <a:spLocks noGrp="1"/>
          </p:cNvSpPr>
          <p:nvPr>
            <p:ph type="sldNum" sz="quarter" idx="10"/>
          </p:nvPr>
        </p:nvSpPr>
        <p:spPr/>
        <p:txBody>
          <a:bodyPr/>
          <a:lstStyle/>
          <a:p>
            <a:fld id="{9D6632DF-19FE-4BA3-B62B-0FFE258D30A7}" type="slidenum">
              <a:rPr lang="tr-TR" smtClean="0"/>
              <a:pPr/>
              <a:t>40</a:t>
            </a:fld>
            <a:endParaRPr lang="tr-T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3">
        <a:schemeClr val="bg1"/>
      </p:bgRef>
    </p:bg>
    <p:spTree>
      <p:nvGrpSpPr>
        <p:cNvPr id="1" name=""/>
        <p:cNvGrpSpPr/>
        <p:nvPr/>
      </p:nvGrpSpPr>
      <p:grpSpPr>
        <a:xfrm>
          <a:off x="0" y="0"/>
          <a:ext cx="0" cy="0"/>
          <a:chOff x="0" y="0"/>
          <a:chExt cx="0" cy="0"/>
        </a:xfrm>
      </p:grpSpPr>
      <p:sp>
        <p:nvSpPr>
          <p:cNvPr id="12" name="11 Dikdörtgen"/>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12 Yuvarlatılmış Dikdörtgen"/>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8 Alt Başlık"/>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p:txBody>
          <a:bodyPr/>
          <a:lstStyle/>
          <a:p>
            <a:fld id="{D9F75050-0E15-4C5B-92B0-66D068882F1F}" type="datetimeFigureOut">
              <a:rPr lang="tr-TR" smtClean="0"/>
              <a:pPr/>
              <a:t>18.10.2023</a:t>
            </a:fld>
            <a:endParaRPr lang="tr-TR"/>
          </a:p>
        </p:txBody>
      </p:sp>
      <p:sp>
        <p:nvSpPr>
          <p:cNvPr id="17" name="16 Altbilgi Yer Tutucusu"/>
          <p:cNvSpPr>
            <a:spLocks noGrp="1"/>
          </p:cNvSpPr>
          <p:nvPr>
            <p:ph type="ftr" sz="quarter" idx="11"/>
          </p:nvPr>
        </p:nvSpPr>
        <p:spPr/>
        <p:txBody>
          <a:bodyPr/>
          <a:lstStyle/>
          <a:p>
            <a:endParaRPr lang="tr-TR"/>
          </a:p>
        </p:txBody>
      </p:sp>
      <p:sp>
        <p:nvSpPr>
          <p:cNvPr id="29" name="28 Slayt Numarası Yer Tutucusu"/>
          <p:cNvSpPr>
            <a:spLocks noGrp="1"/>
          </p:cNvSpPr>
          <p:nvPr>
            <p:ph type="sldNum" sz="quarter" idx="12"/>
          </p:nvPr>
        </p:nvSpPr>
        <p:spPr/>
        <p:txBody>
          <a:bodyPr lIns="0" tIns="0" rIns="0" bIns="0">
            <a:noAutofit/>
          </a:bodyPr>
          <a:lstStyle>
            <a:lvl1pPr>
              <a:defRPr sz="1400">
                <a:solidFill>
                  <a:srgbClr val="FFFFFF"/>
                </a:solidFill>
              </a:defRPr>
            </a:lvl1pPr>
          </a:lstStyle>
          <a:p>
            <a:fld id="{B1DEFA8C-F947-479F-BE07-76B6B3F80BF1}" type="slidenum">
              <a:rPr lang="tr-TR" smtClean="0"/>
              <a:pPr/>
              <a:t>‹#›</a:t>
            </a:fld>
            <a:endParaRPr lang="tr-TR"/>
          </a:p>
        </p:txBody>
      </p:sp>
      <p:sp>
        <p:nvSpPr>
          <p:cNvPr id="7" name="6 Dikdörtgen"/>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Dikdörtgen"/>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Dikdörtgen"/>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Başlık"/>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tr-TR" smtClean="0"/>
              <a:t>Asıl başlık stili için tıklatın</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18.10.2023</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41"/>
            <a:ext cx="201168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914400" y="274640"/>
            <a:ext cx="55626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18.10.2023</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18.10.2023</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İçerik Yer Tutucusu"/>
          <p:cNvSpPr>
            <a:spLocks noGrp="1"/>
          </p:cNvSpPr>
          <p:nvPr>
            <p:ph sz="quarter" idx="1"/>
          </p:nvPr>
        </p:nvSpPr>
        <p:spPr>
          <a:xfrm>
            <a:off x="914400" y="1447800"/>
            <a:ext cx="7772400" cy="45720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3">
        <a:schemeClr val="bg1"/>
      </p:bgRef>
    </p:bg>
    <p:spTree>
      <p:nvGrpSpPr>
        <p:cNvPr id="1" name=""/>
        <p:cNvGrpSpPr/>
        <p:nvPr/>
      </p:nvGrpSpPr>
      <p:grpSpPr>
        <a:xfrm>
          <a:off x="0" y="0"/>
          <a:ext cx="0" cy="0"/>
          <a:chOff x="0" y="0"/>
          <a:chExt cx="0" cy="0"/>
        </a:xfrm>
      </p:grpSpPr>
      <p:sp>
        <p:nvSpPr>
          <p:cNvPr id="11" name="10 Dikdörtgen"/>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9 Yuvarlatılmış Dikdörtgen"/>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1 Başlık"/>
          <p:cNvSpPr>
            <a:spLocks noGrp="1"/>
          </p:cNvSpPr>
          <p:nvPr>
            <p:ph type="title"/>
          </p:nvPr>
        </p:nvSpPr>
        <p:spPr>
          <a:xfrm>
            <a:off x="722313" y="952500"/>
            <a:ext cx="7772400" cy="1362075"/>
          </a:xfrm>
        </p:spPr>
        <p:txBody>
          <a:bodyPr anchor="b" anchorCtr="0"/>
          <a:lstStyle>
            <a:lvl1pPr algn="l">
              <a:buNone/>
              <a:defRPr sz="4000" b="0" cap="none"/>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18.10.2023</a:t>
            </a:fld>
            <a:endParaRPr lang="tr-TR"/>
          </a:p>
        </p:txBody>
      </p:sp>
      <p:sp>
        <p:nvSpPr>
          <p:cNvPr id="5" name="4 Altbilgi Yer Tutucusu"/>
          <p:cNvSpPr>
            <a:spLocks noGrp="1"/>
          </p:cNvSpPr>
          <p:nvPr>
            <p:ph type="ftr" sz="quarter" idx="11"/>
          </p:nvPr>
        </p:nvSpPr>
        <p:spPr>
          <a:xfrm>
            <a:off x="800100" y="6172200"/>
            <a:ext cx="4000500" cy="457200"/>
          </a:xfrm>
        </p:spPr>
        <p:txBody>
          <a:bodyPr/>
          <a:lstStyle/>
          <a:p>
            <a:endParaRPr lang="tr-TR"/>
          </a:p>
        </p:txBody>
      </p:sp>
      <p:sp>
        <p:nvSpPr>
          <p:cNvPr id="7" name="6 Dikdörtgen"/>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Dikdörtgen"/>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Dikdörtgen"/>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5 Slayt Numarası Yer Tutucusu"/>
          <p:cNvSpPr>
            <a:spLocks noGrp="1"/>
          </p:cNvSpPr>
          <p:nvPr>
            <p:ph type="sldNum" sz="quarter" idx="12"/>
          </p:nvPr>
        </p:nvSpPr>
        <p:spPr>
          <a:xfrm>
            <a:off x="146304" y="6208776"/>
            <a:ext cx="457200" cy="457200"/>
          </a:xfrm>
        </p:spPr>
        <p:txBody>
          <a:bodyPr/>
          <a:lstStyle/>
          <a:p>
            <a:fld id="{B1DEFA8C-F947-479F-BE07-76B6B3F80BF1}"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pPr/>
              <a:t>18.10.2023</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9" name="8 İçerik Yer Tutucusu"/>
          <p:cNvSpPr>
            <a:spLocks noGrp="1"/>
          </p:cNvSpPr>
          <p:nvPr>
            <p:ph sz="quarter" idx="1"/>
          </p:nvPr>
        </p:nvSpPr>
        <p:spPr>
          <a:xfrm>
            <a:off x="914400" y="1447800"/>
            <a:ext cx="3749040" cy="45720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4933950" y="1447800"/>
            <a:ext cx="3749040" cy="45720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914400" y="273050"/>
            <a:ext cx="7772400" cy="1143000"/>
          </a:xfrm>
        </p:spPr>
        <p:txBody>
          <a:bodyPr anchor="b" anchorCtr="0"/>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7" name="6 Veri Yer Tutucusu"/>
          <p:cNvSpPr>
            <a:spLocks noGrp="1"/>
          </p:cNvSpPr>
          <p:nvPr>
            <p:ph type="dt" sz="half" idx="10"/>
          </p:nvPr>
        </p:nvSpPr>
        <p:spPr/>
        <p:txBody>
          <a:bodyPr/>
          <a:lstStyle/>
          <a:p>
            <a:fld id="{D9F75050-0E15-4C5B-92B0-66D068882F1F}" type="datetimeFigureOut">
              <a:rPr lang="tr-TR" smtClean="0"/>
              <a:pPr/>
              <a:t>18.10.2023</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11" name="10 İçerik Yer Tutucusu"/>
          <p:cNvSpPr>
            <a:spLocks noGrp="1"/>
          </p:cNvSpPr>
          <p:nvPr>
            <p:ph sz="half" idx="2"/>
          </p:nvPr>
        </p:nvSpPr>
        <p:spPr>
          <a:xfrm>
            <a:off x="914400" y="2247900"/>
            <a:ext cx="3733800" cy="38862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half" idx="4"/>
          </p:nvPr>
        </p:nvSpPr>
        <p:spPr>
          <a:xfrm>
            <a:off x="4953000" y="2247900"/>
            <a:ext cx="3733800" cy="38862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D9F75050-0E15-4C5B-92B0-66D068882F1F}" type="datetimeFigureOut">
              <a:rPr lang="tr-TR" smtClean="0"/>
              <a:pPr/>
              <a:t>18.10.2023</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18.10.2023</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8" name="7 Dikdörtgen"/>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8 Yuvarlatılmış Dikdörtgen"/>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1 Başlık"/>
          <p:cNvSpPr>
            <a:spLocks noGrp="1"/>
          </p:cNvSpPr>
          <p:nvPr>
            <p:ph type="title"/>
          </p:nvPr>
        </p:nvSpPr>
        <p:spPr>
          <a:xfrm>
            <a:off x="914400" y="273050"/>
            <a:ext cx="7772400" cy="1143000"/>
          </a:xfrm>
        </p:spPr>
        <p:txBody>
          <a:bodyPr anchor="b" anchorCtr="0"/>
          <a:lstStyle>
            <a:lvl1pPr algn="l">
              <a:buNone/>
              <a:defRPr sz="4000" b="0"/>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18.10.2023</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11" name="10 İçerik Yer Tutucusu"/>
          <p:cNvSpPr>
            <a:spLocks noGrp="1"/>
          </p:cNvSpPr>
          <p:nvPr>
            <p:ph sz="quarter" idx="1"/>
          </p:nvPr>
        </p:nvSpPr>
        <p:spPr>
          <a:xfrm>
            <a:off x="2971800" y="1600200"/>
            <a:ext cx="5715000" cy="44958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914400" y="4900550"/>
            <a:ext cx="7315200" cy="522288"/>
          </a:xfrm>
        </p:spPr>
        <p:txBody>
          <a:bodyPr anchor="ctr">
            <a:noAutofit/>
          </a:bodyPr>
          <a:lstStyle>
            <a:lvl1pPr algn="l">
              <a:buNone/>
              <a:defRPr sz="2800" b="0"/>
            </a:lvl1pPr>
          </a:lstStyle>
          <a:p>
            <a:r>
              <a:rPr kumimoji="0" lang="tr-TR" smtClean="0"/>
              <a:t>Asıl başlık stili için tıklatın</a:t>
            </a:r>
            <a:endParaRPr kumimoji="0" lang="en-US"/>
          </a:p>
        </p:txBody>
      </p:sp>
      <p:sp>
        <p:nvSpPr>
          <p:cNvPr id="4" name="3 Metin Yer Tutucusu"/>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18.10.2023</a:t>
            </a:fld>
            <a:endParaRPr lang="tr-TR"/>
          </a:p>
        </p:txBody>
      </p:sp>
      <p:sp>
        <p:nvSpPr>
          <p:cNvPr id="6" name="5 Altbilgi Yer Tutucusu"/>
          <p:cNvSpPr>
            <a:spLocks noGrp="1"/>
          </p:cNvSpPr>
          <p:nvPr>
            <p:ph type="ftr" sz="quarter" idx="11"/>
          </p:nvPr>
        </p:nvSpPr>
        <p:spPr>
          <a:xfrm>
            <a:off x="914400" y="6172200"/>
            <a:ext cx="3886200" cy="457200"/>
          </a:xfrm>
        </p:spPr>
        <p:txBody>
          <a:bodyPr/>
          <a:lstStyle/>
          <a:p>
            <a:endParaRPr lang="tr-TR"/>
          </a:p>
        </p:txBody>
      </p:sp>
      <p:sp>
        <p:nvSpPr>
          <p:cNvPr id="7" name="6 Slayt Numarası Yer Tutucusu"/>
          <p:cNvSpPr>
            <a:spLocks noGrp="1"/>
          </p:cNvSpPr>
          <p:nvPr>
            <p:ph type="sldNum" sz="quarter" idx="12"/>
          </p:nvPr>
        </p:nvSpPr>
        <p:spPr>
          <a:xfrm>
            <a:off x="146304" y="6208776"/>
            <a:ext cx="457200" cy="457200"/>
          </a:xfrm>
        </p:spPr>
        <p:txBody>
          <a:bodyPr/>
          <a:lstStyle/>
          <a:p>
            <a:fld id="{B1DEFA8C-F947-479F-BE07-76B6B3F80BF1}" type="slidenum">
              <a:rPr lang="tr-TR" smtClean="0"/>
              <a:pPr/>
              <a:t>‹#›</a:t>
            </a:fld>
            <a:endParaRPr lang="tr-TR"/>
          </a:p>
        </p:txBody>
      </p:sp>
      <p:sp>
        <p:nvSpPr>
          <p:cNvPr id="11" name="10 Dikdörtgen"/>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Dikdörtgen"/>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Dikdörtgen"/>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2 Resim Yer Tutucusu"/>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tr-TR" smtClean="0"/>
              <a:t>Resim eklemek için simgeyi tıklatın</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8 Dikdörtgen"/>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7 Yuvarlatılmış Dikdörtgen"/>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21 Başlık Yer Tutucusu"/>
          <p:cNvSpPr>
            <a:spLocks noGrp="1"/>
          </p:cNvSpPr>
          <p:nvPr>
            <p:ph type="title"/>
          </p:nvPr>
        </p:nvSpPr>
        <p:spPr>
          <a:xfrm>
            <a:off x="914400" y="274638"/>
            <a:ext cx="7772400" cy="1143000"/>
          </a:xfrm>
          <a:prstGeom prst="rect">
            <a:avLst/>
          </a:prstGeom>
        </p:spPr>
        <p:txBody>
          <a:bodyPr bIns="91440" anchor="b" anchorCtr="0">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D9F75050-0E15-4C5B-92B0-66D068882F1F}" type="datetimeFigureOut">
              <a:rPr lang="tr-TR" smtClean="0"/>
              <a:pPr/>
              <a:t>18.10.2023</a:t>
            </a:fld>
            <a:endParaRPr lang="tr-TR"/>
          </a:p>
        </p:txBody>
      </p:sp>
      <p:sp>
        <p:nvSpPr>
          <p:cNvPr id="3" name="2 Altbilgi Yer Tutucusu"/>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tr-TR"/>
          </a:p>
        </p:txBody>
      </p:sp>
      <p:sp>
        <p:nvSpPr>
          <p:cNvPr id="23" name="22 Slayt Numarası Yer Tutucusu"/>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Alt Başlık"/>
          <p:cNvSpPr>
            <a:spLocks noGrp="1"/>
          </p:cNvSpPr>
          <p:nvPr>
            <p:ph type="subTitle" idx="1"/>
          </p:nvPr>
        </p:nvSpPr>
        <p:spPr>
          <a:xfrm>
            <a:off x="1475656" y="4725144"/>
            <a:ext cx="6400800" cy="1584176"/>
          </a:xfrm>
        </p:spPr>
        <p:txBody>
          <a:bodyPr>
            <a:normAutofit fontScale="92500" lnSpcReduction="10000"/>
          </a:bodyPr>
          <a:lstStyle/>
          <a:p>
            <a:r>
              <a:rPr lang="tr-TR" dirty="0" smtClean="0"/>
              <a:t/>
            </a:r>
            <a:br>
              <a:rPr lang="tr-TR" dirty="0" smtClean="0"/>
            </a:br>
            <a:r>
              <a:rPr lang="tr-TR" dirty="0" smtClean="0"/>
              <a:t>Ankara Üniversitesi</a:t>
            </a:r>
          </a:p>
          <a:p>
            <a:r>
              <a:rPr lang="tr-TR" dirty="0" smtClean="0"/>
              <a:t>Hemşirelik Fakültesi</a:t>
            </a:r>
          </a:p>
          <a:p>
            <a:r>
              <a:rPr lang="tr-TR" smtClean="0"/>
              <a:t>2023-2024 </a:t>
            </a:r>
            <a:r>
              <a:rPr lang="tr-TR" dirty="0" smtClean="0"/>
              <a:t>Bahar Dönemi</a:t>
            </a:r>
          </a:p>
          <a:p>
            <a:endParaRPr lang="tr-TR" dirty="0"/>
          </a:p>
        </p:txBody>
      </p:sp>
      <p:sp>
        <p:nvSpPr>
          <p:cNvPr id="2" name="1 Başlık"/>
          <p:cNvSpPr>
            <a:spLocks noGrp="1"/>
          </p:cNvSpPr>
          <p:nvPr>
            <p:ph type="ctrTitle"/>
          </p:nvPr>
        </p:nvSpPr>
        <p:spPr/>
        <p:txBody>
          <a:bodyPr/>
          <a:lstStyle/>
          <a:p>
            <a:r>
              <a:rPr lang="tr-TR" b="1" dirty="0" smtClean="0"/>
              <a:t>EĞİTİMDE ÖĞRETİM/ÖĞRENİM YÖNTEM VE TEKNİKLERİ</a:t>
            </a:r>
            <a:endParaRPr lang="tr-TR" b="1"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t>Buluş Yoluyla Öğretim Stratejisi</a:t>
            </a:r>
            <a:endParaRPr lang="tr-TR" dirty="0"/>
          </a:p>
        </p:txBody>
      </p:sp>
      <p:sp>
        <p:nvSpPr>
          <p:cNvPr id="3" name="2 İçerik Yer Tutucusu"/>
          <p:cNvSpPr>
            <a:spLocks noGrp="1"/>
          </p:cNvSpPr>
          <p:nvPr>
            <p:ph sz="quarter" idx="1"/>
          </p:nvPr>
        </p:nvSpPr>
        <p:spPr>
          <a:xfrm>
            <a:off x="914400" y="1772816"/>
            <a:ext cx="7772400" cy="4246984"/>
          </a:xfrm>
        </p:spPr>
        <p:txBody>
          <a:bodyPr/>
          <a:lstStyle/>
          <a:p>
            <a:r>
              <a:rPr lang="tr-TR" dirty="0" smtClean="0"/>
              <a:t>Öğrenen etkinliğine dayalı öğrenenleri </a:t>
            </a:r>
            <a:r>
              <a:rPr lang="tr-TR" dirty="0" err="1" smtClean="0"/>
              <a:t>güdüleyen</a:t>
            </a:r>
            <a:r>
              <a:rPr lang="tr-TR" dirty="0" smtClean="0"/>
              <a:t> bir öğretim yaklaşımıdır.</a:t>
            </a:r>
          </a:p>
          <a:p>
            <a:r>
              <a:rPr lang="tr-TR" dirty="0" smtClean="0"/>
              <a:t>Birey kendi deneyimleri yoluyla yaparak, yaşayarak öğrenir. </a:t>
            </a:r>
          </a:p>
          <a:p>
            <a:r>
              <a:rPr lang="tr-TR" dirty="0" smtClean="0"/>
              <a:t>Eğitimci, öğrencinin eğitim sürecine etkin katılmasını buluş yoluyla öğretim stratejisi ile sağlayabilir.</a:t>
            </a:r>
          </a:p>
          <a:p>
            <a:r>
              <a:rPr lang="tr-TR" dirty="0" smtClean="0"/>
              <a:t> Eğitimcinin temel görevi öğreneni yönlendirmek ve cevabı ona buldurmaktır.</a:t>
            </a:r>
          </a:p>
          <a:p>
            <a:endParaRPr lang="tr-TR" dirty="0" smtClean="0"/>
          </a:p>
          <a:p>
            <a:r>
              <a:rPr lang="tr-TR" dirty="0" smtClean="0"/>
              <a:t>En sık kullanılan öğretim yöntemi </a:t>
            </a:r>
            <a:r>
              <a:rPr lang="tr-TR" dirty="0" smtClean="0">
                <a:solidFill>
                  <a:schemeClr val="accent1"/>
                </a:solidFill>
              </a:rPr>
              <a:t>beyin fırtınası </a:t>
            </a:r>
            <a:r>
              <a:rPr lang="tr-TR" dirty="0" smtClean="0"/>
              <a:t>yöntemidir</a:t>
            </a:r>
            <a:endParaRPr lang="tr-T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smtClean="0"/>
              <a:t>Araştırma-İnceleme Yoluyla Öğretim Stratejisi</a:t>
            </a:r>
            <a:endParaRPr lang="tr-TR" dirty="0"/>
          </a:p>
        </p:txBody>
      </p:sp>
      <p:sp>
        <p:nvSpPr>
          <p:cNvPr id="3" name="2 İçerik Yer Tutucusu"/>
          <p:cNvSpPr>
            <a:spLocks noGrp="1"/>
          </p:cNvSpPr>
          <p:nvPr>
            <p:ph sz="quarter" idx="1"/>
          </p:nvPr>
        </p:nvSpPr>
        <p:spPr>
          <a:xfrm>
            <a:off x="914400" y="1556792"/>
            <a:ext cx="7772400" cy="4463008"/>
          </a:xfrm>
        </p:spPr>
        <p:txBody>
          <a:bodyPr>
            <a:normAutofit/>
          </a:bodyPr>
          <a:lstStyle/>
          <a:p>
            <a:r>
              <a:rPr lang="tr-TR" dirty="0" smtClean="0"/>
              <a:t>İzlenen yol öğrenenlerin araştırma ve inceleme yapmalarına ağırlık veren sorun çözümleyici bir yaklaşımdır.</a:t>
            </a:r>
          </a:p>
          <a:p>
            <a:endParaRPr lang="tr-TR" dirty="0" smtClean="0"/>
          </a:p>
          <a:p>
            <a:r>
              <a:rPr lang="tr-TR" dirty="0" smtClean="0"/>
              <a:t>Buluş yoluyla öğretim stratejisinden farkı bu stratejide var olan sorunun çözümü için sorun çözme yaklaşımı uygulanır. </a:t>
            </a:r>
          </a:p>
          <a:p>
            <a:r>
              <a:rPr lang="tr-TR" dirty="0" smtClean="0"/>
              <a:t>Eğitimci, bu stratejide yol gösterici, yönlendirici ve rehber konumundadır.</a:t>
            </a:r>
          </a:p>
          <a:p>
            <a:endParaRPr lang="tr-TR" dirty="0" smtClean="0"/>
          </a:p>
          <a:p>
            <a:r>
              <a:rPr lang="tr-TR" dirty="0" smtClean="0"/>
              <a:t>En sık kullanılan öğretim yöntemi </a:t>
            </a:r>
            <a:r>
              <a:rPr lang="tr-TR" dirty="0" smtClean="0">
                <a:solidFill>
                  <a:schemeClr val="accent1"/>
                </a:solidFill>
              </a:rPr>
              <a:t>sorun çözme ve örnek olay yöntemidir</a:t>
            </a:r>
            <a:r>
              <a:rPr lang="tr-TR" dirty="0" smtClean="0"/>
              <a:t>.</a:t>
            </a:r>
            <a:endParaRPr lang="tr-T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algn="ctr"/>
            <a:r>
              <a:rPr lang="tr-TR" b="1" dirty="0" smtClean="0"/>
              <a:t>Hemşirelik Eğitiminde Kullanılan Temel Öğretim Yöntemleri</a:t>
            </a:r>
            <a:endParaRPr lang="tr-TR" dirty="0"/>
          </a:p>
        </p:txBody>
      </p:sp>
      <p:sp>
        <p:nvSpPr>
          <p:cNvPr id="3" name="2 İçerik Yer Tutucusu"/>
          <p:cNvSpPr>
            <a:spLocks noGrp="1"/>
          </p:cNvSpPr>
          <p:nvPr>
            <p:ph sz="quarter" idx="1"/>
          </p:nvPr>
        </p:nvSpPr>
        <p:spPr>
          <a:xfrm>
            <a:off x="914400" y="1772816"/>
            <a:ext cx="7772400" cy="4246984"/>
          </a:xfrm>
        </p:spPr>
        <p:txBody>
          <a:bodyPr/>
          <a:lstStyle/>
          <a:p>
            <a:r>
              <a:rPr lang="tr-TR" dirty="0" smtClean="0"/>
              <a:t>Eğitim hedeflerinin gerçekleşmesi uygun bir yöntem seçimiyle mümkün olabilir.</a:t>
            </a:r>
          </a:p>
          <a:p>
            <a:endParaRPr lang="tr-TR" dirty="0" smtClean="0"/>
          </a:p>
          <a:p>
            <a:r>
              <a:rPr lang="tr-TR" dirty="0" smtClean="0"/>
              <a:t>Öğrenenleri eğitimin hedeflerine ulaştırmadaki başarısı </a:t>
            </a:r>
          </a:p>
          <a:p>
            <a:pPr lvl="1"/>
            <a:r>
              <a:rPr lang="tr-TR" dirty="0" smtClean="0"/>
              <a:t>dinamik farklı öğrenme alanlarına,</a:t>
            </a:r>
          </a:p>
          <a:p>
            <a:pPr lvl="1"/>
            <a:r>
              <a:rPr lang="tr-TR" dirty="0" smtClean="0"/>
              <a:t>öğrenenlerin öğrenme stillerine, </a:t>
            </a:r>
          </a:p>
          <a:p>
            <a:pPr lvl="1"/>
            <a:r>
              <a:rPr lang="tr-TR" dirty="0" smtClean="0"/>
              <a:t>kullanılan öğretim yöntemlerine ve</a:t>
            </a:r>
          </a:p>
          <a:p>
            <a:pPr lvl="1"/>
            <a:r>
              <a:rPr lang="tr-TR" dirty="0" smtClean="0"/>
              <a:t>bu yöntemlerin etkinliğini arttıran öğretim materyallerine doğrudan bağlıdır.</a:t>
            </a:r>
            <a:endParaRPr lang="tr-T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dirty="0"/>
          </a:p>
        </p:txBody>
      </p:sp>
      <p:sp>
        <p:nvSpPr>
          <p:cNvPr id="3" name="2 İçerik Yer Tutucusu"/>
          <p:cNvSpPr>
            <a:spLocks noGrp="1"/>
          </p:cNvSpPr>
          <p:nvPr>
            <p:ph sz="quarter" idx="1"/>
          </p:nvPr>
        </p:nvSpPr>
        <p:spPr>
          <a:xfrm>
            <a:off x="914400" y="2060848"/>
            <a:ext cx="7772400" cy="3958952"/>
          </a:xfrm>
        </p:spPr>
        <p:txBody>
          <a:bodyPr/>
          <a:lstStyle/>
          <a:p>
            <a:pPr algn="just"/>
            <a:r>
              <a:rPr lang="tr-TR" dirty="0" smtClean="0"/>
              <a:t>Hemşirenin öğretim yöntemini seçerken, içerik ile hedeflenen davranışı kazanmada </a:t>
            </a:r>
          </a:p>
          <a:p>
            <a:pPr lvl="1" algn="just"/>
            <a:r>
              <a:rPr lang="tr-TR" dirty="0" smtClean="0"/>
              <a:t>neleri öğrenmeye gereksinimi olduğu,</a:t>
            </a:r>
          </a:p>
          <a:p>
            <a:pPr lvl="1" algn="just"/>
            <a:r>
              <a:rPr lang="tr-TR" dirty="0" smtClean="0"/>
              <a:t>nelere ilgi duyduğu,</a:t>
            </a:r>
          </a:p>
          <a:p>
            <a:pPr lvl="1" algn="just"/>
            <a:r>
              <a:rPr lang="tr-TR" dirty="0" smtClean="0"/>
              <a:t>bu davranışları hangi yol ile </a:t>
            </a:r>
          </a:p>
          <a:p>
            <a:pPr lvl="1" algn="just"/>
            <a:r>
              <a:rPr lang="tr-TR" dirty="0" smtClean="0"/>
              <a:t>nasıl kazanılacağına ilişkin soruların yanıtlanması gerekir.</a:t>
            </a:r>
            <a:endParaRPr lang="tr-T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t>1. Düz Anlatım</a:t>
            </a:r>
            <a:endParaRPr lang="tr-TR" dirty="0"/>
          </a:p>
        </p:txBody>
      </p:sp>
      <p:sp>
        <p:nvSpPr>
          <p:cNvPr id="3" name="2 İçerik Yer Tutucusu"/>
          <p:cNvSpPr>
            <a:spLocks noGrp="1"/>
          </p:cNvSpPr>
          <p:nvPr>
            <p:ph sz="quarter" idx="1"/>
          </p:nvPr>
        </p:nvSpPr>
        <p:spPr/>
        <p:txBody>
          <a:bodyPr>
            <a:normAutofit fontScale="92500" lnSpcReduction="20000"/>
          </a:bodyPr>
          <a:lstStyle/>
          <a:p>
            <a:r>
              <a:rPr lang="tr-TR" dirty="0" smtClean="0"/>
              <a:t>Düz anlatım yöntemi eğitimci merkezli bir öğretim yöntemidir.</a:t>
            </a:r>
          </a:p>
          <a:p>
            <a:pPr>
              <a:buNone/>
            </a:pPr>
            <a:endParaRPr lang="tr-TR" b="1" dirty="0" smtClean="0"/>
          </a:p>
          <a:p>
            <a:pPr>
              <a:buNone/>
            </a:pPr>
            <a:r>
              <a:rPr lang="tr-TR" b="1" dirty="0" smtClean="0"/>
              <a:t>Kullanımı</a:t>
            </a:r>
          </a:p>
          <a:p>
            <a:r>
              <a:rPr lang="tr-TR" dirty="0" smtClean="0"/>
              <a:t>Aynı anda birçok kişiye bilginin aktarılmasını sağlar.</a:t>
            </a:r>
          </a:p>
          <a:p>
            <a:r>
              <a:rPr lang="tr-TR" dirty="0" smtClean="0"/>
              <a:t>Etkinliklerin sunuluşunda, sözel bilgiler verebilmek için kullanılır.</a:t>
            </a:r>
          </a:p>
          <a:p>
            <a:r>
              <a:rPr lang="tr-TR" dirty="0" smtClean="0"/>
              <a:t>Etkili dinleme alışkanlığı kazandırır.</a:t>
            </a:r>
          </a:p>
          <a:p>
            <a:r>
              <a:rPr lang="tr-TR" dirty="0" smtClean="0"/>
              <a:t>Yeni, anlaşılması ya da ulaşılması güç konuların, temel kavram, tanım, teori ve genellemelerin öğretilmesinde etkilidir.</a:t>
            </a:r>
          </a:p>
          <a:p>
            <a:r>
              <a:rPr lang="tr-TR" dirty="0" smtClean="0"/>
              <a:t> Konuların özetlenmesinde kullanılır.</a:t>
            </a:r>
          </a:p>
          <a:p>
            <a:r>
              <a:rPr lang="tr-TR" dirty="0" smtClean="0"/>
              <a:t>Kalabalık gruplar için uygundur.</a:t>
            </a:r>
          </a:p>
          <a:p>
            <a:r>
              <a:rPr lang="tr-TR" dirty="0" smtClean="0"/>
              <a:t>Öğreneni güdüler.</a:t>
            </a:r>
          </a:p>
          <a:p>
            <a:r>
              <a:rPr lang="tr-TR" dirty="0" smtClean="0"/>
              <a:t>Kısa zamanda çok bilgi verir</a:t>
            </a:r>
            <a:endParaRPr lang="tr-T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t>Sınırlılıkları</a:t>
            </a:r>
            <a:endParaRPr lang="tr-TR" dirty="0"/>
          </a:p>
        </p:txBody>
      </p:sp>
      <p:sp>
        <p:nvSpPr>
          <p:cNvPr id="3" name="2 İçerik Yer Tutucusu"/>
          <p:cNvSpPr>
            <a:spLocks noGrp="1"/>
          </p:cNvSpPr>
          <p:nvPr>
            <p:ph sz="quarter" idx="1"/>
          </p:nvPr>
        </p:nvSpPr>
        <p:spPr>
          <a:xfrm>
            <a:off x="914400" y="2132856"/>
            <a:ext cx="7772400" cy="3886944"/>
          </a:xfrm>
        </p:spPr>
        <p:txBody>
          <a:bodyPr/>
          <a:lstStyle/>
          <a:p>
            <a:r>
              <a:rPr lang="tr-TR" dirty="0" smtClean="0"/>
              <a:t>Tek bir duyu organına (kulağa) yöneliktir.</a:t>
            </a:r>
          </a:p>
          <a:p>
            <a:r>
              <a:rPr lang="tr-TR" dirty="0" smtClean="0"/>
              <a:t>Eğitimci aktif, öğrenen pasif roldedir.</a:t>
            </a:r>
          </a:p>
          <a:p>
            <a:r>
              <a:rPr lang="tr-TR" dirty="0" smtClean="0"/>
              <a:t>Öğrenenleri ezberciliğe ve hazır bilgiye alıştırır.</a:t>
            </a:r>
            <a:endParaRPr lang="tr-T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2. </a:t>
            </a:r>
            <a:r>
              <a:rPr lang="tr-TR" b="1" dirty="0" smtClean="0"/>
              <a:t>Soru-Cevap</a:t>
            </a:r>
            <a:endParaRPr lang="tr-TR" dirty="0"/>
          </a:p>
        </p:txBody>
      </p:sp>
      <p:sp>
        <p:nvSpPr>
          <p:cNvPr id="3" name="2 İçerik Yer Tutucusu"/>
          <p:cNvSpPr>
            <a:spLocks noGrp="1"/>
          </p:cNvSpPr>
          <p:nvPr>
            <p:ph sz="quarter" idx="1"/>
          </p:nvPr>
        </p:nvSpPr>
        <p:spPr>
          <a:xfrm>
            <a:off x="914400" y="1700808"/>
            <a:ext cx="7772400" cy="4318992"/>
          </a:xfrm>
        </p:spPr>
        <p:txBody>
          <a:bodyPr>
            <a:normAutofit lnSpcReduction="10000"/>
          </a:bodyPr>
          <a:lstStyle/>
          <a:p>
            <a:r>
              <a:rPr lang="tr-TR" dirty="0" smtClean="0"/>
              <a:t>Eğitimci merkezli olmakla birlikte öğrenenin de eğitim sürecine etkin katılımı vardır. </a:t>
            </a:r>
          </a:p>
          <a:p>
            <a:r>
              <a:rPr lang="tr-TR" dirty="0" smtClean="0"/>
              <a:t>Öğrenenlerin düşünmeye yönelterek farklı soru ve cevaplarla öğrenenlerin analitik düşünme becerisini geliştirir. </a:t>
            </a:r>
          </a:p>
          <a:p>
            <a:endParaRPr lang="tr-TR" dirty="0" smtClean="0"/>
          </a:p>
          <a:p>
            <a:r>
              <a:rPr lang="tr-TR" dirty="0" smtClean="0"/>
              <a:t>Soru-cevap yöntemini kullanan hemşire eğitimciler; tamamlama soruları, hatırlama soruları, sentez yaptırma soruları, analiz ve karşılaştırıcı sorular gibi soruları önceden hazırlayarak düz anlatım yöntemiyle beraber bu yöntemi daha etkin hale getirebilir.</a:t>
            </a:r>
            <a:endParaRPr lang="tr-T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lstStyle/>
          <a:p>
            <a:pPr>
              <a:buNone/>
            </a:pPr>
            <a:r>
              <a:rPr lang="tr-TR" b="1" dirty="0" smtClean="0"/>
              <a:t>Kullanımı</a:t>
            </a:r>
          </a:p>
          <a:p>
            <a:r>
              <a:rPr lang="tr-TR" dirty="0" smtClean="0"/>
              <a:t>Öğrenenlerin sözlü ve yazılı anlatım becerilerini geliştirir.</a:t>
            </a:r>
          </a:p>
          <a:p>
            <a:r>
              <a:rPr lang="tr-TR" dirty="0" smtClean="0"/>
              <a:t>İyi hazırlanmış sorular, öğrenenlerin üst düzey zihinsel becerilerini geliştirir.</a:t>
            </a:r>
          </a:p>
          <a:p>
            <a:r>
              <a:rPr lang="tr-TR" dirty="0" smtClean="0"/>
              <a:t>Sorular eğitimde tekrar ve pekiştirmeyi sağlar.</a:t>
            </a:r>
          </a:p>
          <a:p>
            <a:r>
              <a:rPr lang="tr-TR" dirty="0" smtClean="0"/>
              <a:t>Öğrencilerin katılımını artırır.</a:t>
            </a:r>
          </a:p>
          <a:p>
            <a:r>
              <a:rPr lang="tr-TR" dirty="0" smtClean="0"/>
              <a:t>Konuya ilgi çekmeyi sağlar.</a:t>
            </a:r>
          </a:p>
          <a:p>
            <a:r>
              <a:rPr lang="tr-TR" dirty="0" smtClean="0"/>
              <a:t>Bir konuda tartışma başlatır.</a:t>
            </a:r>
            <a:endParaRPr lang="tr-TR"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lstStyle/>
          <a:p>
            <a:pPr>
              <a:buNone/>
            </a:pPr>
            <a:r>
              <a:rPr lang="tr-TR" b="1" dirty="0" smtClean="0"/>
              <a:t>Sınırlılıkları</a:t>
            </a:r>
          </a:p>
          <a:p>
            <a:endParaRPr lang="tr-TR" b="1" dirty="0" smtClean="0"/>
          </a:p>
          <a:p>
            <a:r>
              <a:rPr lang="tr-TR" dirty="0" smtClean="0"/>
              <a:t>Zaman alıcıdır.</a:t>
            </a:r>
          </a:p>
          <a:p>
            <a:r>
              <a:rPr lang="tr-TR" dirty="0" smtClean="0"/>
              <a:t> Soruları önceden planlamak gereklidir.</a:t>
            </a:r>
          </a:p>
          <a:p>
            <a:r>
              <a:rPr lang="tr-TR" dirty="0" smtClean="0"/>
              <a:t>Sorulara doğru yanıt veremeyen öğrenenler olumsuz etkilenebilir.</a:t>
            </a:r>
            <a:endParaRPr lang="tr-TR"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3. </a:t>
            </a:r>
            <a:r>
              <a:rPr lang="tr-TR" b="1" dirty="0" smtClean="0"/>
              <a:t>Beyin Fırtınası</a:t>
            </a:r>
            <a:endParaRPr lang="tr-TR" dirty="0"/>
          </a:p>
        </p:txBody>
      </p:sp>
      <p:sp>
        <p:nvSpPr>
          <p:cNvPr id="3" name="2 İçerik Yer Tutucusu"/>
          <p:cNvSpPr>
            <a:spLocks noGrp="1"/>
          </p:cNvSpPr>
          <p:nvPr>
            <p:ph sz="quarter" idx="1"/>
          </p:nvPr>
        </p:nvSpPr>
        <p:spPr>
          <a:xfrm>
            <a:off x="914400" y="1844824"/>
            <a:ext cx="7772400" cy="4174976"/>
          </a:xfrm>
        </p:spPr>
        <p:txBody>
          <a:bodyPr/>
          <a:lstStyle/>
          <a:p>
            <a:r>
              <a:rPr lang="tr-TR" dirty="0" smtClean="0"/>
              <a:t>Bir konuya çözüm getirmek, karar vermek ve hayal yoluyla düşünce ve fikir üretmek için kullanılan yaratıcı bir yöntemdir. </a:t>
            </a:r>
          </a:p>
          <a:p>
            <a:endParaRPr lang="tr-TR" dirty="0" smtClean="0"/>
          </a:p>
          <a:p>
            <a:r>
              <a:rPr lang="tr-TR" dirty="0" smtClean="0"/>
              <a:t>Öğrenenlerin etkin katılımını sağlayan bu yöntemde düşünme sürecine tüm öğrenenler katılır ve bir öğrenenin belirttiği görüş, başka bir öğrenende uyarı etkisi yapar.</a:t>
            </a: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Eğitim programının dört temel </a:t>
            </a:r>
            <a:r>
              <a:rPr lang="tr-TR" dirty="0" err="1" smtClean="0"/>
              <a:t>ögesi</a:t>
            </a:r>
            <a:endParaRPr lang="tr-TR" dirty="0"/>
          </a:p>
        </p:txBody>
      </p:sp>
      <p:sp>
        <p:nvSpPr>
          <p:cNvPr id="3" name="2 İçerik Yer Tutucusu"/>
          <p:cNvSpPr>
            <a:spLocks noGrp="1"/>
          </p:cNvSpPr>
          <p:nvPr>
            <p:ph sz="quarter" idx="1"/>
          </p:nvPr>
        </p:nvSpPr>
        <p:spPr>
          <a:xfrm>
            <a:off x="914400" y="1447800"/>
            <a:ext cx="7772400" cy="5005536"/>
          </a:xfrm>
        </p:spPr>
        <p:txBody>
          <a:bodyPr>
            <a:normAutofit fontScale="85000" lnSpcReduction="20000"/>
          </a:bodyPr>
          <a:lstStyle/>
          <a:p>
            <a:r>
              <a:rPr lang="tr-TR" dirty="0" smtClean="0"/>
              <a:t>Hedef: Öğrenene kazandırılacak, istendik davranışlardır. Düzenlenmiş yaşantılar yoluyla öğrencilere kazandırılması öngörülen davranış ve özellikleridir. Hedefler en yaygın olarak bilişsel, duyuşsal (duygusal) ve devinimsel (</a:t>
            </a:r>
            <a:r>
              <a:rPr lang="tr-TR" dirty="0" err="1" smtClean="0"/>
              <a:t>psikomotor</a:t>
            </a:r>
            <a:r>
              <a:rPr lang="tr-TR" dirty="0" smtClean="0"/>
              <a:t>) şeklinde sınıflandırılmaktadır.</a:t>
            </a:r>
          </a:p>
          <a:p>
            <a:endParaRPr lang="tr-TR" dirty="0" smtClean="0"/>
          </a:p>
          <a:p>
            <a:r>
              <a:rPr lang="tr-TR" dirty="0" smtClean="0"/>
              <a:t>İçerik: Eğitim programında hedeflere uygun konular bütünü veya gerçekleştirilmesi öngörülen etkinliklerdir.</a:t>
            </a:r>
          </a:p>
          <a:p>
            <a:endParaRPr lang="tr-TR" dirty="0" smtClean="0"/>
          </a:p>
          <a:p>
            <a:r>
              <a:rPr lang="tr-TR" b="1" dirty="0" smtClean="0"/>
              <a:t>Öğrenme-öğretme süreci: Hedeflere ulaşmak için hangi öğrenme-öğretme modelleri, stratejileri, yöntem ve tekniklerin seçileceğidir.</a:t>
            </a:r>
          </a:p>
          <a:p>
            <a:endParaRPr lang="tr-TR" dirty="0" smtClean="0"/>
          </a:p>
          <a:p>
            <a:r>
              <a:rPr lang="tr-TR" dirty="0" smtClean="0"/>
              <a:t>Ölçme-değerlendirme: Hedef davranışların test edilip, istendik davranışların ne kadarının kazandırıldığının kontrolüdür. Ölçme-değerlendirme durumları, bilişsel, duyuşsal ve </a:t>
            </a:r>
            <a:r>
              <a:rPr lang="tr-TR" dirty="0" err="1" smtClean="0"/>
              <a:t>psikomotor</a:t>
            </a:r>
            <a:r>
              <a:rPr lang="tr-TR" dirty="0" smtClean="0"/>
              <a:t> hedefleri ölçebilecek nitelikte olmalıdır.</a:t>
            </a:r>
          </a:p>
          <a:p>
            <a:endParaRPr lang="tr-TR"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t>4. Tartışma</a:t>
            </a:r>
            <a:endParaRPr lang="tr-TR" dirty="0"/>
          </a:p>
        </p:txBody>
      </p:sp>
      <p:sp>
        <p:nvSpPr>
          <p:cNvPr id="3" name="2 İçerik Yer Tutucusu"/>
          <p:cNvSpPr>
            <a:spLocks noGrp="1"/>
          </p:cNvSpPr>
          <p:nvPr>
            <p:ph sz="quarter" idx="1"/>
          </p:nvPr>
        </p:nvSpPr>
        <p:spPr>
          <a:xfrm>
            <a:off x="914400" y="1628800"/>
            <a:ext cx="7772400" cy="4391000"/>
          </a:xfrm>
        </p:spPr>
        <p:txBody>
          <a:bodyPr/>
          <a:lstStyle/>
          <a:p>
            <a:r>
              <a:rPr lang="tr-TR" dirty="0" smtClean="0"/>
              <a:t>Bir konu üzerinde öğrenenleri düşünmeye yöneltmek, iyi anlaşılmayan noktaları açıklamak ve verilen bilgileri pekiştirmek amacıyla kullanılan öğrenen merkezli bir yöntemdir.</a:t>
            </a:r>
          </a:p>
          <a:p>
            <a:endParaRPr lang="tr-TR" dirty="0" smtClean="0"/>
          </a:p>
          <a:p>
            <a:r>
              <a:rPr lang="tr-TR" dirty="0" smtClean="0"/>
              <a:t>Bu yöntem daha çok bir konunun kavraması aşamasında karşılıklı olarak görüşler ortaya konurken, bir problemin çözüm yollarını ararken ve değerlendirme çalışmaları yaparken </a:t>
            </a:r>
            <a:r>
              <a:rPr lang="tr-TR" dirty="0" err="1" smtClean="0"/>
              <a:t>kullanılırç</a:t>
            </a:r>
            <a:endParaRPr lang="tr-TR"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normAutofit/>
          </a:bodyPr>
          <a:lstStyle/>
          <a:p>
            <a:r>
              <a:rPr lang="tr-TR" dirty="0" smtClean="0"/>
              <a:t>Buluş yoluyla öğretim stratejisine temellenen ve kavrama düzeyindeki davranışların kazanılmasında kullanılan bir yöntemdir. </a:t>
            </a:r>
          </a:p>
          <a:p>
            <a:r>
              <a:rPr lang="tr-TR" dirty="0" smtClean="0"/>
              <a:t>Tartışma yöntemi soru cevap yönteminden daha özgür ve kapsamlı bir yöntemdir. </a:t>
            </a:r>
          </a:p>
          <a:p>
            <a:r>
              <a:rPr lang="tr-TR" dirty="0" smtClean="0"/>
              <a:t>Öğrenenlere değişik bakış açıları sağlar ve onların sözlü anlatım ve kendini ifade etme becerileri kazandırır.</a:t>
            </a:r>
          </a:p>
          <a:p>
            <a:endParaRPr lang="tr-TR" dirty="0" smtClean="0"/>
          </a:p>
          <a:p>
            <a:r>
              <a:rPr lang="tr-TR" dirty="0" smtClean="0">
                <a:solidFill>
                  <a:srgbClr val="FF0000"/>
                </a:solidFill>
              </a:rPr>
              <a:t>Klinik senaryo çalışmalarında, uygulama derslerinde </a:t>
            </a:r>
            <a:r>
              <a:rPr lang="tr-TR" dirty="0" smtClean="0"/>
              <a:t>ve küçük grup çalışmalarında sıklıkla kullanılmaktadır</a:t>
            </a:r>
            <a:endParaRPr lang="tr-TR"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t>Sınırlılıkları</a:t>
            </a:r>
            <a:endParaRPr lang="tr-TR" dirty="0"/>
          </a:p>
        </p:txBody>
      </p:sp>
      <p:sp>
        <p:nvSpPr>
          <p:cNvPr id="3" name="2 İçerik Yer Tutucusu"/>
          <p:cNvSpPr>
            <a:spLocks noGrp="1"/>
          </p:cNvSpPr>
          <p:nvPr>
            <p:ph sz="quarter" idx="1"/>
          </p:nvPr>
        </p:nvSpPr>
        <p:spPr>
          <a:xfrm>
            <a:off x="914400" y="1628800"/>
            <a:ext cx="7772400" cy="4391000"/>
          </a:xfrm>
        </p:spPr>
        <p:txBody>
          <a:bodyPr>
            <a:normAutofit fontScale="92500" lnSpcReduction="10000"/>
          </a:bodyPr>
          <a:lstStyle/>
          <a:p>
            <a:r>
              <a:rPr lang="tr-TR" dirty="0" smtClean="0"/>
              <a:t>İyi bir ön hazırlığı gerektirir. </a:t>
            </a:r>
          </a:p>
          <a:p>
            <a:r>
              <a:rPr lang="tr-TR" dirty="0" smtClean="0"/>
              <a:t>Eğitim ortamındaki oturma düzeninden eğitim yeri, süresi, öğrenen sayısı ve sorulacak sorulara kadar pek çok hazırlık yapılması gerekir.</a:t>
            </a:r>
          </a:p>
          <a:p>
            <a:r>
              <a:rPr lang="tr-TR" dirty="0" smtClean="0"/>
              <a:t>Tartışmaya açılacak konular öğrenenlerin ilgisini çeken konular olmalı ve önceden belirlenmelidir.</a:t>
            </a:r>
          </a:p>
          <a:p>
            <a:r>
              <a:rPr lang="tr-TR" dirty="0" smtClean="0"/>
              <a:t>Tartışmada kullanılacak sorular konunun amacına uygun hazırlanmış olmalıdır.</a:t>
            </a:r>
          </a:p>
          <a:p>
            <a:r>
              <a:rPr lang="tr-TR" dirty="0" smtClean="0"/>
              <a:t>Bu yöntem her derste ve konuda uygulanamayabilir. Özellikle bilimsel veriler,sayısal konular gibi bilimsel olarak kesin geçerli konularda tartışma yöntemini kullanmak uygun değildir.</a:t>
            </a:r>
            <a:endParaRPr lang="tr-TR"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normAutofit fontScale="92500"/>
          </a:bodyPr>
          <a:lstStyle/>
          <a:p>
            <a:r>
              <a:rPr lang="tr-TR" dirty="0" smtClean="0"/>
              <a:t>Kalabalık sınıflarda uygulaması zordur. </a:t>
            </a:r>
          </a:p>
          <a:p>
            <a:r>
              <a:rPr lang="tr-TR" dirty="0" smtClean="0"/>
              <a:t>Özellikle küçük grup tartışmalarının 25 kişiden fazla olmaması gerektiği literatürde vurgulanmaktadır. </a:t>
            </a:r>
          </a:p>
          <a:p>
            <a:r>
              <a:rPr lang="tr-TR" dirty="0" smtClean="0"/>
              <a:t>Büyük grup tartışmalarında ise tartışmayı yöneten eğitimcinin özellikleri ve yetkinliği uygulamayı kolaylaştırabilir.</a:t>
            </a:r>
          </a:p>
          <a:p>
            <a:r>
              <a:rPr lang="tr-TR" dirty="0" smtClean="0"/>
              <a:t>Çok zaman alır.</a:t>
            </a:r>
          </a:p>
          <a:p>
            <a:r>
              <a:rPr lang="tr-TR" dirty="0" smtClean="0"/>
              <a:t>Tartışmada mutlaka bir yönetici bulunmalıdır. Yönetici olmadan yapılan tartışmalarda kontrol kısa sürede kaybolur. Tartışmayı yöneten eğitimci, konuyu toparlamalı, herkese adilce söz vermeli, konudan uzaklaşmaları ve gereksiz zaman kayıplarını önlemeli ve mutlaka tartışma sonuçlarını özetlemelidir.</a:t>
            </a:r>
            <a:endParaRPr lang="tr-TR"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a:xfrm>
            <a:off x="914400" y="2060848"/>
            <a:ext cx="7772400" cy="3958952"/>
          </a:xfrm>
        </p:spPr>
        <p:txBody>
          <a:bodyPr/>
          <a:lstStyle/>
          <a:p>
            <a:pPr>
              <a:buNone/>
            </a:pPr>
            <a:r>
              <a:rPr lang="tr-TR" b="1" dirty="0" smtClean="0"/>
              <a:t>Yararları</a:t>
            </a:r>
          </a:p>
          <a:p>
            <a:r>
              <a:rPr lang="tr-TR" dirty="0" smtClean="0"/>
              <a:t>Grup içi etkileşimin gelişmesi ve sürdürülmesini sağlar.</a:t>
            </a:r>
          </a:p>
          <a:p>
            <a:r>
              <a:rPr lang="tr-TR" dirty="0" smtClean="0"/>
              <a:t>Problem çözme yollarını arttırır.</a:t>
            </a:r>
          </a:p>
          <a:p>
            <a:r>
              <a:rPr lang="tr-TR" dirty="0" smtClean="0"/>
              <a:t>Liderlik becerisini geliştirir.</a:t>
            </a:r>
            <a:endParaRPr lang="tr-TR"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t>5. Örnek Olay</a:t>
            </a:r>
            <a:endParaRPr lang="tr-TR" dirty="0"/>
          </a:p>
        </p:txBody>
      </p:sp>
      <p:sp>
        <p:nvSpPr>
          <p:cNvPr id="3" name="2 İçerik Yer Tutucusu"/>
          <p:cNvSpPr>
            <a:spLocks noGrp="1"/>
          </p:cNvSpPr>
          <p:nvPr>
            <p:ph sz="quarter" idx="1"/>
          </p:nvPr>
        </p:nvSpPr>
        <p:spPr/>
        <p:txBody>
          <a:bodyPr>
            <a:normAutofit/>
          </a:bodyPr>
          <a:lstStyle/>
          <a:p>
            <a:r>
              <a:rPr lang="tr-TR" dirty="0" smtClean="0"/>
              <a:t>Öğrenmeyi sağlamak amacıyla yapılandırılmış gerçek ya da benzetilmiş bir sorundur.</a:t>
            </a:r>
          </a:p>
          <a:p>
            <a:r>
              <a:rPr lang="tr-TR" dirty="0" smtClean="0"/>
              <a:t>Gerçek hayatta karşılaşılan sorunların sınıf ortamında çözülmesi yoluyla öğrenmenin sağlanmasıdır. Buluş yoluyla öğretme stratejisine ve araştırma-inceleme yoluyla öğretme stratejisine temellenir. Kavrama düzeyindeki davranışların kazanılmasında etkilidir.</a:t>
            </a:r>
          </a:p>
          <a:p>
            <a:r>
              <a:rPr lang="tr-TR" dirty="0" smtClean="0"/>
              <a:t>Bu yöntemde önemli olan en iyi çözüm yolunu bulmak değil, örnek alınan olayın olumlu ve olumsuz yönlerini ortaya çıkaran çözüm yollarını bulmaktır</a:t>
            </a:r>
            <a:endParaRPr lang="tr-TR"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normAutofit/>
          </a:bodyPr>
          <a:lstStyle/>
          <a:p>
            <a:r>
              <a:rPr lang="tr-TR" dirty="0" smtClean="0"/>
              <a:t>Örnek olayda ele alınabilecek konular;</a:t>
            </a:r>
          </a:p>
          <a:p>
            <a:r>
              <a:rPr lang="tr-TR" dirty="0" smtClean="0"/>
              <a:t>İnsanların kötü alışkanlıkları, trafik canavarı, görgü kuralları, beslenme sorunları, çevre kirliliği, zenginlik-fakirlik sorunları, toplum sağlığını ilgilendiren konular, ruhsal sorunlar, tıbbi hatalar, ebeveynlerin çocuklara ilişkin yaptığı yanlışlar, sahip olduğumuz değerler şeklinde sıralanabilir.</a:t>
            </a:r>
          </a:p>
          <a:p>
            <a:endParaRPr lang="tr-TR" dirty="0" smtClean="0"/>
          </a:p>
          <a:p>
            <a:r>
              <a:rPr lang="tr-TR" dirty="0" smtClean="0"/>
              <a:t>Hemşirelik eğitiminde kullanılan </a:t>
            </a:r>
            <a:r>
              <a:rPr lang="tr-TR" dirty="0" smtClean="0">
                <a:solidFill>
                  <a:srgbClr val="FF0000"/>
                </a:solidFill>
              </a:rPr>
              <a:t>senaryo çalışmaları, vaka tartışmaları </a:t>
            </a:r>
            <a:r>
              <a:rPr lang="tr-TR" dirty="0" smtClean="0"/>
              <a:t>örnek olay yönteminin kullanımına kuramsal dersler dışında örnek olarak verilebilir.</a:t>
            </a:r>
            <a:endParaRPr lang="tr-TR"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lstStyle/>
          <a:p>
            <a:pPr>
              <a:buNone/>
            </a:pPr>
            <a:r>
              <a:rPr lang="tr-TR" b="1" dirty="0" smtClean="0"/>
              <a:t>Kullanımı</a:t>
            </a:r>
          </a:p>
          <a:p>
            <a:r>
              <a:rPr lang="tr-TR" dirty="0" smtClean="0"/>
              <a:t>İlgi çekicidir.</a:t>
            </a:r>
          </a:p>
          <a:p>
            <a:r>
              <a:rPr lang="tr-TR" dirty="0" smtClean="0"/>
              <a:t>Öğrenen merkezlidir.</a:t>
            </a:r>
          </a:p>
          <a:p>
            <a:r>
              <a:rPr lang="tr-TR" dirty="0" smtClean="0"/>
              <a:t>Öğrenenlerin yaratıcılıkları ve problem çözme yeteneklerini geliştirir.</a:t>
            </a:r>
          </a:p>
          <a:p>
            <a:r>
              <a:rPr lang="tr-TR" dirty="0" smtClean="0"/>
              <a:t>Öğrenenlerin işbirliği içinde çalışmasına olanak verir.</a:t>
            </a:r>
          </a:p>
          <a:p>
            <a:r>
              <a:rPr lang="tr-TR" dirty="0" smtClean="0"/>
              <a:t>Sorunların bilimsel bir yaklaşımla çözülmesini sağlar.</a:t>
            </a:r>
            <a:endParaRPr lang="tr-TR"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lstStyle/>
          <a:p>
            <a:pPr>
              <a:buNone/>
            </a:pPr>
            <a:r>
              <a:rPr lang="tr-TR" b="1" dirty="0" smtClean="0"/>
              <a:t>Sınırlılıkları</a:t>
            </a:r>
          </a:p>
          <a:p>
            <a:r>
              <a:rPr lang="tr-TR" dirty="0" smtClean="0"/>
              <a:t>Öğrenenlerin ilgisini çekmeyen konularda katılım düşük olabilir.</a:t>
            </a:r>
          </a:p>
          <a:p>
            <a:r>
              <a:rPr lang="tr-TR" dirty="0" smtClean="0"/>
              <a:t>Uzun zaman alabilir.</a:t>
            </a:r>
          </a:p>
          <a:p>
            <a:r>
              <a:rPr lang="tr-TR" dirty="0" smtClean="0"/>
              <a:t>Kalabalık sınıflarda uygulanması güçtür.</a:t>
            </a:r>
          </a:p>
          <a:p>
            <a:r>
              <a:rPr lang="tr-TR" dirty="0" smtClean="0"/>
              <a:t>İyi bir hazırlık ve planlama gerektirir.</a:t>
            </a:r>
          </a:p>
          <a:p>
            <a:r>
              <a:rPr lang="tr-TR" dirty="0" smtClean="0"/>
              <a:t>Örnek olay, gerçeği olduğu gibi yansıtmadığı zaman uygulamada sıkıntı yaşanabilir.</a:t>
            </a:r>
            <a:endParaRPr lang="tr-TR"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6. </a:t>
            </a:r>
            <a:r>
              <a:rPr lang="tr-TR" b="1" dirty="0" smtClean="0"/>
              <a:t>Gösterip Yaptırma</a:t>
            </a:r>
            <a:endParaRPr lang="tr-TR" dirty="0"/>
          </a:p>
        </p:txBody>
      </p:sp>
      <p:sp>
        <p:nvSpPr>
          <p:cNvPr id="3" name="2 İçerik Yer Tutucusu"/>
          <p:cNvSpPr>
            <a:spLocks noGrp="1"/>
          </p:cNvSpPr>
          <p:nvPr>
            <p:ph sz="quarter" idx="1"/>
          </p:nvPr>
        </p:nvSpPr>
        <p:spPr>
          <a:xfrm>
            <a:off x="914400" y="1772816"/>
            <a:ext cx="7772400" cy="4246984"/>
          </a:xfrm>
        </p:spPr>
        <p:txBody>
          <a:bodyPr/>
          <a:lstStyle/>
          <a:p>
            <a:r>
              <a:rPr lang="tr-TR" dirty="0" err="1" smtClean="0"/>
              <a:t>Psikomotor</a:t>
            </a:r>
            <a:r>
              <a:rPr lang="tr-TR" dirty="0" smtClean="0"/>
              <a:t> becerilerin kazandırılmasında oldukça sık kullanılan bir yöntemdir. </a:t>
            </a:r>
          </a:p>
          <a:p>
            <a:endParaRPr lang="tr-TR" dirty="0" smtClean="0"/>
          </a:p>
          <a:p>
            <a:r>
              <a:rPr lang="tr-TR" dirty="0" smtClean="0"/>
              <a:t>Öğrenenler beceriyi yaparak yaşayarak öğrenir. </a:t>
            </a:r>
          </a:p>
          <a:p>
            <a:endParaRPr lang="tr-TR" dirty="0" smtClean="0"/>
          </a:p>
          <a:p>
            <a:r>
              <a:rPr lang="tr-TR" dirty="0" smtClean="0"/>
              <a:t>Bu yöntemin en önemli özelliklerinden biri de; yanlışların anında düzeltilebilmesidir.</a:t>
            </a: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lstStyle/>
          <a:p>
            <a:pPr algn="just"/>
            <a:r>
              <a:rPr lang="tr-TR" dirty="0" smtClean="0"/>
              <a:t>Hemşire eğitimcileri olarak, bir eğitim programının hazırlanmasında etkileşim sağlayan etkili ve verimli eğitim etkinliklerini uygulama becerilerine sahip olmadır. </a:t>
            </a:r>
          </a:p>
          <a:p>
            <a:pPr algn="just"/>
            <a:endParaRPr lang="tr-TR" dirty="0" smtClean="0"/>
          </a:p>
          <a:p>
            <a:pPr algn="just"/>
            <a:r>
              <a:rPr lang="tr-TR" dirty="0" smtClean="0"/>
              <a:t>Bu bağlamda eğitimcilerin amaca uygun eğitim etkinliklerini belirlemede </a:t>
            </a:r>
            <a:r>
              <a:rPr lang="tr-TR" dirty="0" smtClean="0">
                <a:solidFill>
                  <a:srgbClr val="FF0000"/>
                </a:solidFill>
              </a:rPr>
              <a:t>öğretim stratejileri, yöntem ve tekniklerini </a:t>
            </a:r>
            <a:r>
              <a:rPr lang="tr-TR" dirty="0" smtClean="0"/>
              <a:t>bilmesi ve kullanması önemlidir.</a:t>
            </a:r>
            <a:endParaRPr lang="tr-TR"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normAutofit/>
          </a:bodyPr>
          <a:lstStyle/>
          <a:p>
            <a:pPr>
              <a:buNone/>
            </a:pPr>
            <a:r>
              <a:rPr lang="tr-TR" b="1" dirty="0" smtClean="0"/>
              <a:t>Bu yöntem kullanılırken nelere dikkat edilmeli?</a:t>
            </a:r>
          </a:p>
          <a:p>
            <a:r>
              <a:rPr lang="tr-TR" dirty="0" smtClean="0"/>
              <a:t>Beceri öncelikle bir uzman tarafından aşamalar halinde gösterilip açıklanmalıdır.</a:t>
            </a:r>
          </a:p>
          <a:p>
            <a:r>
              <a:rPr lang="tr-TR" dirty="0" smtClean="0"/>
              <a:t>Bireyin bilişsel, duyuşsal, devimsel alanları yönünden hazır bulunuşluk düzeyleri yeterli olmalıdır.</a:t>
            </a:r>
          </a:p>
          <a:p>
            <a:r>
              <a:rPr lang="tr-TR" dirty="0" smtClean="0"/>
              <a:t>Beceri gerçek ya da gerçeğe yakın bir ortamda yapılmalı ve gerekli araç-gereç, teknik donanım sağlanmalıdır.</a:t>
            </a:r>
          </a:p>
          <a:p>
            <a:r>
              <a:rPr lang="tr-TR" dirty="0" smtClean="0"/>
              <a:t> Her bireye istenilen beceriyi kazanması için yeterli zaman verilmeli, uyguladığı beceri ile ilgili öğrenene tekrar yapma fırsatı verilmelidir</a:t>
            </a:r>
            <a:endParaRPr lang="tr-TR"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t>7. Rol Oynama</a:t>
            </a:r>
            <a:endParaRPr lang="tr-TR" dirty="0"/>
          </a:p>
        </p:txBody>
      </p:sp>
      <p:sp>
        <p:nvSpPr>
          <p:cNvPr id="3" name="2 İçerik Yer Tutucusu"/>
          <p:cNvSpPr>
            <a:spLocks noGrp="1"/>
          </p:cNvSpPr>
          <p:nvPr>
            <p:ph sz="quarter" idx="1"/>
          </p:nvPr>
        </p:nvSpPr>
        <p:spPr/>
        <p:txBody>
          <a:bodyPr>
            <a:normAutofit fontScale="92500" lnSpcReduction="10000"/>
          </a:bodyPr>
          <a:lstStyle/>
          <a:p>
            <a:r>
              <a:rPr lang="tr-TR" dirty="0" smtClean="0"/>
              <a:t>Gerçek yaşamdaki bir durumun gruplar halinde ya da bireysel roller alarak canlandırıldığı, esnek bir benzetişim uygulamasıdır. </a:t>
            </a:r>
          </a:p>
          <a:p>
            <a:endParaRPr lang="tr-TR" dirty="0" smtClean="0"/>
          </a:p>
          <a:p>
            <a:r>
              <a:rPr lang="tr-TR" dirty="0" smtClean="0"/>
              <a:t>Öğrenenlerin kendi duygu ve düşüncelerini başka bir kimliğe bürünerek ifade etmelerini sağlayan bir öğretim yöntemidir. </a:t>
            </a:r>
          </a:p>
          <a:p>
            <a:endParaRPr lang="tr-TR" dirty="0" smtClean="0"/>
          </a:p>
          <a:p>
            <a:r>
              <a:rPr lang="tr-TR" dirty="0" smtClean="0"/>
              <a:t>Rol oynama yöntemi duyuşsal alana yönelik hedeflerin kazandırılmasında etkin kullanılmakta olup hedef grubun dikkatini hemen çeken, uyarıcı ve eğlendirici bir öğretim yöntemidir.</a:t>
            </a:r>
          </a:p>
          <a:p>
            <a:endParaRPr lang="tr-TR" dirty="0" smtClean="0"/>
          </a:p>
          <a:p>
            <a:r>
              <a:rPr lang="tr-TR" dirty="0" smtClean="0"/>
              <a:t>Rol oynama yöntemi hemşirelik eğitiminde özellikle </a:t>
            </a:r>
            <a:r>
              <a:rPr lang="tr-TR" dirty="0" smtClean="0">
                <a:solidFill>
                  <a:srgbClr val="FF0000"/>
                </a:solidFill>
              </a:rPr>
              <a:t>iletişim vb. duyuşsal alan öğrenmelerinde </a:t>
            </a:r>
            <a:r>
              <a:rPr lang="tr-TR" dirty="0" smtClean="0"/>
              <a:t>de sıklıkla kullanılmaktadır.</a:t>
            </a:r>
            <a:endParaRPr lang="tr-TR"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8. </a:t>
            </a:r>
            <a:r>
              <a:rPr lang="tr-TR" b="1" dirty="0" smtClean="0"/>
              <a:t>Sorun Çözme</a:t>
            </a:r>
            <a:endParaRPr lang="tr-TR" dirty="0"/>
          </a:p>
        </p:txBody>
      </p:sp>
      <p:sp>
        <p:nvSpPr>
          <p:cNvPr id="3" name="2 İçerik Yer Tutucusu"/>
          <p:cNvSpPr>
            <a:spLocks noGrp="1"/>
          </p:cNvSpPr>
          <p:nvPr>
            <p:ph sz="quarter" idx="1"/>
          </p:nvPr>
        </p:nvSpPr>
        <p:spPr/>
        <p:txBody>
          <a:bodyPr>
            <a:normAutofit fontScale="92500" lnSpcReduction="10000"/>
          </a:bodyPr>
          <a:lstStyle/>
          <a:p>
            <a:r>
              <a:rPr lang="tr-TR" dirty="0" smtClean="0"/>
              <a:t>Araştırma-inceleme yoluyla öğretme stratejisine temellenir ve bilişsel alan, duyuşsal alan öğrenmelerinde kullanılır.</a:t>
            </a:r>
          </a:p>
          <a:p>
            <a:r>
              <a:rPr lang="tr-TR" dirty="0" smtClean="0"/>
              <a:t>Hemşirelik eğitiminde kullanılan </a:t>
            </a:r>
            <a:r>
              <a:rPr lang="tr-TR" dirty="0" smtClean="0">
                <a:solidFill>
                  <a:srgbClr val="FF0000"/>
                </a:solidFill>
              </a:rPr>
              <a:t>hemşirelik süreci</a:t>
            </a:r>
            <a:r>
              <a:rPr lang="tr-TR" dirty="0" smtClean="0"/>
              <a:t> sorun çözme yönteminin kullanımının bir örneği olarak verilebilir.</a:t>
            </a:r>
          </a:p>
          <a:p>
            <a:pPr>
              <a:buNone/>
            </a:pPr>
            <a:r>
              <a:rPr lang="tr-TR" b="1" dirty="0" smtClean="0"/>
              <a:t>Özellikleri</a:t>
            </a:r>
          </a:p>
          <a:p>
            <a:r>
              <a:rPr lang="tr-TR" dirty="0" smtClean="0"/>
              <a:t>Kalıcı izli öğrenmeleri oluşturur.</a:t>
            </a:r>
          </a:p>
          <a:p>
            <a:r>
              <a:rPr lang="tr-TR" dirty="0" smtClean="0"/>
              <a:t>Öğrenen merkezlidir.</a:t>
            </a:r>
          </a:p>
          <a:p>
            <a:r>
              <a:rPr lang="tr-TR" dirty="0" smtClean="0"/>
              <a:t>İlgi ve güdülenmeyi arttırır.</a:t>
            </a:r>
          </a:p>
          <a:p>
            <a:r>
              <a:rPr lang="tr-TR" dirty="0" smtClean="0"/>
              <a:t>Bilimsel tutum kazandırır.</a:t>
            </a:r>
          </a:p>
          <a:p>
            <a:r>
              <a:rPr lang="tr-TR" dirty="0" smtClean="0"/>
              <a:t>Yaratıcılığı geliştirir.</a:t>
            </a:r>
          </a:p>
          <a:p>
            <a:r>
              <a:rPr lang="tr-TR" dirty="0" smtClean="0"/>
              <a:t>Sorumluluk duygusunu geliştirir.</a:t>
            </a:r>
            <a:endParaRPr lang="tr-TR"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9. </a:t>
            </a:r>
            <a:r>
              <a:rPr lang="tr-TR" b="1" dirty="0" smtClean="0"/>
              <a:t>Kavram Haritaları</a:t>
            </a:r>
            <a:endParaRPr lang="tr-TR" dirty="0"/>
          </a:p>
        </p:txBody>
      </p:sp>
      <p:sp>
        <p:nvSpPr>
          <p:cNvPr id="3" name="2 İçerik Yer Tutucusu"/>
          <p:cNvSpPr>
            <a:spLocks noGrp="1"/>
          </p:cNvSpPr>
          <p:nvPr>
            <p:ph sz="quarter" idx="1"/>
          </p:nvPr>
        </p:nvSpPr>
        <p:spPr>
          <a:xfrm>
            <a:off x="914400" y="1628800"/>
            <a:ext cx="7772400" cy="4391000"/>
          </a:xfrm>
        </p:spPr>
        <p:txBody>
          <a:bodyPr>
            <a:normAutofit/>
          </a:bodyPr>
          <a:lstStyle/>
          <a:p>
            <a:r>
              <a:rPr lang="tr-TR" dirty="0" smtClean="0"/>
              <a:t>İnsanları, eşyaları, düşünceleri benzer özelliklerine göre gruplandırma sonucu bu gruplara verilen addır.</a:t>
            </a:r>
          </a:p>
          <a:p>
            <a:endParaRPr lang="tr-TR" dirty="0" smtClean="0"/>
          </a:p>
          <a:p>
            <a:r>
              <a:rPr lang="tr-TR" dirty="0" smtClean="0"/>
              <a:t>K</a:t>
            </a:r>
            <a:r>
              <a:rPr lang="nn-NO" dirty="0" smtClean="0"/>
              <a:t>avramlar arasındaki ilişkiyi ele alıp görsel hale</a:t>
            </a:r>
            <a:r>
              <a:rPr lang="tr-TR" dirty="0" smtClean="0"/>
              <a:t> getirerek somut veriler sunmayı amaçlayan bir öğretim yöntemidir.</a:t>
            </a:r>
          </a:p>
          <a:p>
            <a:endParaRPr lang="tr-TR" dirty="0" smtClean="0"/>
          </a:p>
          <a:p>
            <a:r>
              <a:rPr lang="tr-TR" dirty="0" smtClean="0"/>
              <a:t>Hemşirelik eğitiminde </a:t>
            </a:r>
            <a:r>
              <a:rPr lang="tr-TR" dirty="0" smtClean="0">
                <a:solidFill>
                  <a:srgbClr val="FF0000"/>
                </a:solidFill>
              </a:rPr>
              <a:t>hemşirelik, sağlık ve hastalılarla ilgili temel konuların ve kavramların sınıflandırılmasında</a:t>
            </a:r>
            <a:r>
              <a:rPr lang="tr-TR" dirty="0" smtClean="0"/>
              <a:t> sıklıkla kullanılmaktadır.</a:t>
            </a:r>
            <a:endParaRPr lang="tr-TR"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normAutofit fontScale="85000" lnSpcReduction="20000"/>
          </a:bodyPr>
          <a:lstStyle/>
          <a:p>
            <a:pPr>
              <a:buNone/>
            </a:pPr>
            <a:r>
              <a:rPr lang="tr-TR" b="1" dirty="0" smtClean="0"/>
              <a:t>Kavram Haritasının Yararları</a:t>
            </a:r>
          </a:p>
          <a:p>
            <a:r>
              <a:rPr lang="tr-TR" dirty="0" smtClean="0"/>
              <a:t>Öğrenenlerin ilgi ve dikkatini arttırır.</a:t>
            </a:r>
          </a:p>
          <a:p>
            <a:r>
              <a:rPr lang="tr-TR" dirty="0" smtClean="0"/>
              <a:t> Yaratıcı düşüncelerin gelişmesine olanak sağlar</a:t>
            </a:r>
          </a:p>
          <a:p>
            <a:r>
              <a:rPr lang="tr-TR" dirty="0" smtClean="0"/>
              <a:t>Eski bilgilerin hatırlanmasına, yeni bilgilerin kazanılmasına ve ikisi arasında ilişki kurulmasına olanak sağlar.</a:t>
            </a:r>
          </a:p>
          <a:p>
            <a:r>
              <a:rPr lang="tr-TR" dirty="0" smtClean="0"/>
              <a:t>Öğrenenlerin eğitime aktif katılımını sağlar.</a:t>
            </a:r>
          </a:p>
          <a:p>
            <a:r>
              <a:rPr lang="tr-TR" dirty="0" smtClean="0"/>
              <a:t>İşbirliği ve dayanışma duygularını geliştirir.</a:t>
            </a:r>
          </a:p>
          <a:p>
            <a:r>
              <a:rPr lang="tr-TR" dirty="0" smtClean="0"/>
              <a:t>Öğrenmeyi kolaylaştırır.</a:t>
            </a:r>
            <a:endParaRPr lang="tr-TR" dirty="0"/>
          </a:p>
        </p:txBody>
      </p:sp>
      <p:sp>
        <p:nvSpPr>
          <p:cNvPr id="5" name="4 İçerik Yer Tutucusu"/>
          <p:cNvSpPr>
            <a:spLocks noGrp="1"/>
          </p:cNvSpPr>
          <p:nvPr>
            <p:ph sz="quarter" idx="2"/>
          </p:nvPr>
        </p:nvSpPr>
        <p:spPr/>
        <p:txBody>
          <a:bodyPr>
            <a:normAutofit fontScale="85000" lnSpcReduction="20000"/>
          </a:bodyPr>
          <a:lstStyle/>
          <a:p>
            <a:pPr>
              <a:buNone/>
            </a:pPr>
            <a:r>
              <a:rPr lang="tr-TR" b="1" dirty="0" smtClean="0"/>
              <a:t>Sınırlılıkları</a:t>
            </a:r>
          </a:p>
          <a:p>
            <a:pPr>
              <a:buNone/>
            </a:pPr>
            <a:endParaRPr lang="tr-TR" b="1" dirty="0" smtClean="0"/>
          </a:p>
          <a:p>
            <a:r>
              <a:rPr lang="tr-TR" dirty="0" smtClean="0"/>
              <a:t>Kavram haritasını her konuda uygulamak zordur.</a:t>
            </a:r>
          </a:p>
          <a:p>
            <a:endParaRPr lang="tr-TR" dirty="0" smtClean="0"/>
          </a:p>
          <a:p>
            <a:r>
              <a:rPr lang="tr-TR" dirty="0" smtClean="0"/>
              <a:t>Öğrenenlerin konuyla ilgili ön bilgilerinin olması gerekir.</a:t>
            </a:r>
          </a:p>
          <a:p>
            <a:endParaRPr lang="tr-TR" dirty="0" smtClean="0"/>
          </a:p>
          <a:p>
            <a:r>
              <a:rPr lang="tr-TR" dirty="0" smtClean="0"/>
              <a:t>Eğitimcinin kavram haritasını iyi bilmesi, sorularıyla öğreneni yönlendirmesi ve rehberlik etmesi gerekir.</a:t>
            </a:r>
            <a:endParaRPr lang="tr-TR"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Başlık"/>
          <p:cNvSpPr>
            <a:spLocks noGrp="1"/>
          </p:cNvSpPr>
          <p:nvPr>
            <p:ph type="title"/>
          </p:nvPr>
        </p:nvSpPr>
        <p:spPr/>
        <p:txBody>
          <a:bodyPr/>
          <a:lstStyle/>
          <a:p>
            <a:r>
              <a:rPr lang="tr-TR" b="1" dirty="0" smtClean="0"/>
              <a:t>10. Balık Kılçığı</a:t>
            </a:r>
            <a:endParaRPr lang="tr-TR" dirty="0"/>
          </a:p>
        </p:txBody>
      </p:sp>
      <p:sp>
        <p:nvSpPr>
          <p:cNvPr id="6" name="5 İçerik Yer Tutucusu"/>
          <p:cNvSpPr>
            <a:spLocks noGrp="1"/>
          </p:cNvSpPr>
          <p:nvPr>
            <p:ph sz="quarter" idx="1"/>
          </p:nvPr>
        </p:nvSpPr>
        <p:spPr/>
        <p:txBody>
          <a:bodyPr>
            <a:normAutofit fontScale="92500" lnSpcReduction="20000"/>
          </a:bodyPr>
          <a:lstStyle/>
          <a:p>
            <a:r>
              <a:rPr lang="tr-TR" dirty="0" smtClean="0"/>
              <a:t>Öğrenenlere kavramları sınıflandırma, gruplandırma ya da bir bütünün parçalarını ve her bir parça üzerindeki ilişkileri görme olanağı veren bir yöntemdir.</a:t>
            </a:r>
          </a:p>
          <a:p>
            <a:endParaRPr lang="tr-TR" dirty="0" smtClean="0"/>
          </a:p>
          <a:p>
            <a:r>
              <a:rPr lang="tr-TR" dirty="0" smtClean="0"/>
              <a:t>Kavramlar sınıflandırılırken aynı zamanda karmaşık sorunların çözülmesi de sağlanmış olur. Bu bakımdan kavram haritalarından farklıdır.</a:t>
            </a:r>
          </a:p>
          <a:p>
            <a:r>
              <a:rPr lang="tr-TR" dirty="0" smtClean="0"/>
              <a:t>Bu yöntem, öğrenenlerin sorun çözme ve yaratıcı düşünme becerisini geliştirir. Yeni, farklı ve karşıt fikirlerin ortaya çıkması sağlanır.</a:t>
            </a:r>
          </a:p>
          <a:p>
            <a:endParaRPr lang="tr-TR" dirty="0" smtClean="0"/>
          </a:p>
          <a:p>
            <a:r>
              <a:rPr lang="tr-TR" dirty="0" smtClean="0"/>
              <a:t>Hemşirelik eğitiminde </a:t>
            </a:r>
            <a:r>
              <a:rPr lang="tr-TR" dirty="0" smtClean="0">
                <a:solidFill>
                  <a:srgbClr val="FF0000"/>
                </a:solidFill>
              </a:rPr>
              <a:t>kuramsal, uygulama ve yönetim alanlarında yaşanan sorunların çözümünde</a:t>
            </a:r>
            <a:r>
              <a:rPr lang="tr-TR" dirty="0" smtClean="0"/>
              <a:t> sıklıkla kullanılan bir yöntemdir.</a:t>
            </a:r>
            <a:endParaRPr lang="tr-TR"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11. </a:t>
            </a:r>
            <a:r>
              <a:rPr lang="tr-TR" b="1" dirty="0" smtClean="0"/>
              <a:t>Altı Şapkalı Düşünme Tekniği</a:t>
            </a:r>
            <a:endParaRPr lang="tr-TR" dirty="0"/>
          </a:p>
        </p:txBody>
      </p:sp>
      <p:sp>
        <p:nvSpPr>
          <p:cNvPr id="3" name="2 İçerik Yer Tutucusu"/>
          <p:cNvSpPr>
            <a:spLocks noGrp="1"/>
          </p:cNvSpPr>
          <p:nvPr>
            <p:ph sz="quarter" idx="1"/>
          </p:nvPr>
        </p:nvSpPr>
        <p:spPr/>
        <p:txBody>
          <a:bodyPr>
            <a:normAutofit/>
          </a:bodyPr>
          <a:lstStyle/>
          <a:p>
            <a:r>
              <a:rPr lang="tr-TR" dirty="0" smtClean="0"/>
              <a:t>Bu yöntem bir konu hakkında çok yönlü düşünme için, bir karar varma ve sonuçların ortaya çıkması için kullanılabilir.</a:t>
            </a:r>
          </a:p>
          <a:p>
            <a:r>
              <a:rPr lang="tr-TR" dirty="0" smtClean="0"/>
              <a:t>Bu yöntem kullanılırken bir konu üzerindeki görüşleri farklı alanlara göre sistematikleştirilmiş olur. </a:t>
            </a:r>
          </a:p>
          <a:p>
            <a:r>
              <a:rPr lang="tr-TR" dirty="0" smtClean="0"/>
              <a:t>Böylelikle öğrenenlerin yaratıcılıkları artar, farklı fikirler ortaya çıkar, konuya farklı bakış açılarından bakma fırsatı doğar. </a:t>
            </a:r>
          </a:p>
          <a:p>
            <a:endParaRPr lang="tr-TR" dirty="0" smtClean="0"/>
          </a:p>
          <a:p>
            <a:r>
              <a:rPr lang="tr-TR" dirty="0" smtClean="0"/>
              <a:t>Özellikle </a:t>
            </a:r>
            <a:r>
              <a:rPr lang="tr-TR" dirty="0" smtClean="0">
                <a:solidFill>
                  <a:srgbClr val="FF0000"/>
                </a:solidFill>
              </a:rPr>
              <a:t>küçük grup çalışmalarında </a:t>
            </a:r>
            <a:r>
              <a:rPr lang="tr-TR" dirty="0" smtClean="0"/>
              <a:t>kullanılması yararlıdır.</a:t>
            </a:r>
            <a:endParaRPr lang="tr-TR"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normAutofit lnSpcReduction="10000"/>
          </a:bodyPr>
          <a:lstStyle/>
          <a:p>
            <a:r>
              <a:rPr lang="tr-TR" b="1" dirty="0" smtClean="0"/>
              <a:t>Beyaz şapka: </a:t>
            </a:r>
            <a:r>
              <a:rPr lang="tr-TR" dirty="0" smtClean="0"/>
              <a:t>Tarafsız şapkadır. Bilinen verilerden yola çıkar. Görüşülen konu ile ilgili net bilgi, sayılar, araştırmalar, kanıtlanmış verileri ortaya koyar.</a:t>
            </a:r>
          </a:p>
          <a:p>
            <a:pPr lvl="1"/>
            <a:r>
              <a:rPr lang="tr-TR" b="1" dirty="0" smtClean="0"/>
              <a:t>Hangi bilgilere sahibiz? Hangi bilgiler eksik? İhtiyacımız olan bilgiyi nasıl elde ederiz?</a:t>
            </a:r>
          </a:p>
          <a:p>
            <a:endParaRPr lang="tr-TR" b="1" dirty="0" smtClean="0"/>
          </a:p>
          <a:p>
            <a:r>
              <a:rPr lang="tr-TR" b="1" dirty="0" smtClean="0">
                <a:solidFill>
                  <a:srgbClr val="FF0000"/>
                </a:solidFill>
              </a:rPr>
              <a:t>Kırmızı şapka:</a:t>
            </a:r>
            <a:r>
              <a:rPr lang="tr-TR" b="1" dirty="0" smtClean="0"/>
              <a:t> </a:t>
            </a:r>
            <a:r>
              <a:rPr lang="tr-TR" dirty="0" smtClean="0"/>
              <a:t>Duygusal şapkadır. Görüşülen konu ile ilgili olarak, kişilere hiçbir dayanağı olmadan, sezgi, fikir ve duygularını söyleme fırsatı verir.</a:t>
            </a:r>
          </a:p>
          <a:p>
            <a:pPr lvl="1"/>
            <a:r>
              <a:rPr lang="tr-TR" b="1" dirty="0" smtClean="0"/>
              <a:t>Bu olay, durum, öneri veya sorun hakkında neler hissediyorum, önsezilerim, izlenimlerim ne?</a:t>
            </a:r>
            <a:endParaRPr lang="tr-TR"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lstStyle/>
          <a:p>
            <a:r>
              <a:rPr lang="tr-TR" b="1" dirty="0" smtClean="0">
                <a:solidFill>
                  <a:srgbClr val="FFC000"/>
                </a:solidFill>
              </a:rPr>
              <a:t>Sarı şapka: </a:t>
            </a:r>
            <a:r>
              <a:rPr lang="tr-TR" dirty="0" smtClean="0"/>
              <a:t>İyimser şapkadır. O işin avantajları ortaya konulur. Övgü, oluml</a:t>
            </a:r>
            <a:r>
              <a:rPr lang="tr-TR" b="1" dirty="0" smtClean="0"/>
              <a:t>u </a:t>
            </a:r>
            <a:r>
              <a:rPr lang="tr-TR" dirty="0" smtClean="0"/>
              <a:t>görüşler söylenir. Getirileri göz önüne alınır.</a:t>
            </a:r>
          </a:p>
          <a:p>
            <a:pPr lvl="1"/>
            <a:r>
              <a:rPr lang="tr-TR" b="1" dirty="0" smtClean="0"/>
              <a:t>Bu olayın bize sağlayacağı çıkarlar, yararlar ne olabilir?</a:t>
            </a:r>
          </a:p>
          <a:p>
            <a:endParaRPr lang="tr-TR" b="1" dirty="0" smtClean="0"/>
          </a:p>
          <a:p>
            <a:r>
              <a:rPr lang="tr-TR" b="1" dirty="0" smtClean="0"/>
              <a:t>Siyah şapka: </a:t>
            </a:r>
            <a:r>
              <a:rPr lang="tr-TR" dirty="0" smtClean="0"/>
              <a:t>Kötümser şapkadır. Eleştiri, olumsuz görüşler ile görüşülen konunun riskleri, gelecekte doğuracağı problemler ortaya çıkarılır.</a:t>
            </a:r>
          </a:p>
          <a:p>
            <a:pPr lvl="1"/>
            <a:r>
              <a:rPr lang="tr-TR" b="1" dirty="0" smtClean="0"/>
              <a:t>Bu önerinin bize zararları ne olabilir?</a:t>
            </a:r>
            <a:endParaRPr lang="tr-TR"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normAutofit fontScale="92500" lnSpcReduction="10000"/>
          </a:bodyPr>
          <a:lstStyle/>
          <a:p>
            <a:r>
              <a:rPr lang="tr-TR" b="1" dirty="0" smtClean="0">
                <a:solidFill>
                  <a:srgbClr val="00B050"/>
                </a:solidFill>
              </a:rPr>
              <a:t>Yeşil şapka:</a:t>
            </a:r>
            <a:r>
              <a:rPr lang="tr-TR" b="1" dirty="0" smtClean="0"/>
              <a:t> </a:t>
            </a:r>
            <a:r>
              <a:rPr lang="tr-TR" dirty="0" smtClean="0"/>
              <a:t>Yenilikçi şapkadır. Belli kuralların, normların reddedilmesini, olaylara</a:t>
            </a:r>
            <a:r>
              <a:rPr lang="tr-TR" b="1" dirty="0" smtClean="0"/>
              <a:t> </a:t>
            </a:r>
            <a:r>
              <a:rPr lang="tr-TR" dirty="0" smtClean="0"/>
              <a:t>daha tepeden bakmayı temel alır. Konuyla ilgili alternatifler ve yeni yaklaşımlar araştırılır. Önemli olan fikrin saçma olup olmaması değil, orijinal, yeni, üretken olmasıdır.</a:t>
            </a:r>
          </a:p>
          <a:p>
            <a:pPr lvl="1"/>
            <a:r>
              <a:rPr lang="tr-TR" b="1" dirty="0" smtClean="0"/>
              <a:t>Bu konudaki değişik önerileriniz neler olabilir?</a:t>
            </a:r>
          </a:p>
          <a:p>
            <a:endParaRPr lang="tr-TR" b="1" dirty="0" smtClean="0"/>
          </a:p>
          <a:p>
            <a:r>
              <a:rPr lang="tr-TR" b="1" dirty="0" smtClean="0">
                <a:solidFill>
                  <a:srgbClr val="00B0F0"/>
                </a:solidFill>
              </a:rPr>
              <a:t>Mavi şapka: </a:t>
            </a:r>
            <a:r>
              <a:rPr lang="tr-TR" dirty="0" smtClean="0"/>
              <a:t>Serinkanlı şapkadır. Geniş ve farklı görülerin sentezidir. Mavi şapka zekâsına erişildiğinde öğrenciler farklı durumları karşılaştırabilir, uzlaştırılabilir ve en iyi fikirlere ulaşabilir. Sonuç ortaya çıkartılır ve özetlenir.</a:t>
            </a:r>
          </a:p>
          <a:p>
            <a:pPr lvl="1"/>
            <a:r>
              <a:rPr lang="it-IT" b="1" dirty="0" smtClean="0"/>
              <a:t>Ne oldu? (geçmiş), Ne oluyor? (şimdi), Sonra neler olmalı? (gelecek)</a:t>
            </a: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smtClean="0"/>
              <a:t>Öğretim Stratejisi (Öğretim Yaklaşımı)</a:t>
            </a:r>
            <a:endParaRPr lang="tr-TR" dirty="0"/>
          </a:p>
        </p:txBody>
      </p:sp>
      <p:sp>
        <p:nvSpPr>
          <p:cNvPr id="3" name="2 İçerik Yer Tutucusu"/>
          <p:cNvSpPr>
            <a:spLocks noGrp="1"/>
          </p:cNvSpPr>
          <p:nvPr>
            <p:ph sz="quarter" idx="1"/>
          </p:nvPr>
        </p:nvSpPr>
        <p:spPr/>
        <p:txBody>
          <a:bodyPr/>
          <a:lstStyle/>
          <a:p>
            <a:endParaRPr lang="tr-TR" dirty="0" smtClean="0"/>
          </a:p>
          <a:p>
            <a:r>
              <a:rPr lang="tr-TR" dirty="0" smtClean="0"/>
              <a:t>Öğretme-öğrenme sürecine yön veren, öğretim etkinliklerinin belirlenmesinden başlayıp değerlendirilmesine kadar tüm etkinlikleri içeren genel bir yaklaşımdır.</a:t>
            </a:r>
            <a:endParaRPr lang="tr-TR"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algn="ctr"/>
            <a:r>
              <a:rPr lang="tr-TR" b="1" dirty="0" smtClean="0"/>
              <a:t>Öğretim Yöntemi Seçiminde Dikkat Edilecek Noktalar</a:t>
            </a:r>
            <a:endParaRPr lang="tr-TR" dirty="0"/>
          </a:p>
        </p:txBody>
      </p:sp>
      <p:sp>
        <p:nvSpPr>
          <p:cNvPr id="3" name="2 İçerik Yer Tutucusu"/>
          <p:cNvSpPr>
            <a:spLocks noGrp="1"/>
          </p:cNvSpPr>
          <p:nvPr>
            <p:ph sz="quarter" idx="1"/>
          </p:nvPr>
        </p:nvSpPr>
        <p:spPr>
          <a:xfrm>
            <a:off x="539552" y="1844824"/>
            <a:ext cx="8204448" cy="4572000"/>
          </a:xfrm>
        </p:spPr>
        <p:txBody>
          <a:bodyPr>
            <a:normAutofit fontScale="85000" lnSpcReduction="10000"/>
          </a:bodyPr>
          <a:lstStyle/>
          <a:p>
            <a:r>
              <a:rPr lang="tr-TR" dirty="0" smtClean="0"/>
              <a:t>Hemşirelik eğitiminde hedef davranışlar sıklıkla, bilişsel, duyuşsal, </a:t>
            </a:r>
            <a:r>
              <a:rPr lang="tr-TR" dirty="0" err="1" smtClean="0"/>
              <a:t>psikomotor</a:t>
            </a:r>
            <a:r>
              <a:rPr lang="tr-TR" dirty="0" smtClean="0"/>
              <a:t> alanın farklı basamaklarında yer alır. Bu nedenle, </a:t>
            </a:r>
            <a:r>
              <a:rPr lang="tr-TR" b="1" dirty="0" smtClean="0"/>
              <a:t>tek bir strateji, tek bir yöntem uygulanamaz.</a:t>
            </a:r>
          </a:p>
          <a:p>
            <a:r>
              <a:rPr lang="tr-TR" dirty="0" smtClean="0"/>
              <a:t>Anlatılacak konunun amaç ve hedefleri,</a:t>
            </a:r>
          </a:p>
          <a:p>
            <a:r>
              <a:rPr lang="tr-TR" dirty="0" smtClean="0"/>
              <a:t>Anlatılacak konunun içeriği,</a:t>
            </a:r>
          </a:p>
          <a:p>
            <a:r>
              <a:rPr lang="tr-TR" dirty="0" smtClean="0"/>
              <a:t>Öğrenen özellikleri (sayı, yaş aralığı, öğrenen düzeyi, </a:t>
            </a:r>
            <a:r>
              <a:rPr lang="tr-TR" dirty="0" err="1" smtClean="0"/>
              <a:t>hazırbulunuşluk</a:t>
            </a:r>
            <a:r>
              <a:rPr lang="tr-TR" dirty="0" smtClean="0"/>
              <a:t> düzeyi)</a:t>
            </a:r>
          </a:p>
          <a:p>
            <a:r>
              <a:rPr lang="tr-TR" dirty="0" smtClean="0"/>
              <a:t>Eğitimcinin özellikleri (deneyimi, isteği, akademik hazırlığı, bireysel özellikleri ve yetenekleri)</a:t>
            </a:r>
          </a:p>
          <a:p>
            <a:r>
              <a:rPr lang="tr-TR" dirty="0" smtClean="0"/>
              <a:t>Öğrenme ortamı (öğrenme yeri, hava, ışıklandırma, ses, oturma düzeni)</a:t>
            </a:r>
          </a:p>
          <a:p>
            <a:r>
              <a:rPr lang="tr-TR" dirty="0" smtClean="0"/>
              <a:t>Zaman/süre</a:t>
            </a:r>
          </a:p>
          <a:p>
            <a:r>
              <a:rPr lang="tr-TR" dirty="0" smtClean="0"/>
              <a:t>Mevcut kaynaklar (insan gücü, maddi, fiziksel, öğretim materyalleri, maket, model, görsel-işitsel araçlar) dikkate alınarak belirlenmelidir</a:t>
            </a:r>
            <a:endParaRPr lang="tr-TR"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ÖZET</a:t>
            </a:r>
            <a:endParaRPr lang="tr-TR" dirty="0"/>
          </a:p>
        </p:txBody>
      </p:sp>
      <p:sp>
        <p:nvSpPr>
          <p:cNvPr id="3" name="2 İçerik Yer Tutucusu"/>
          <p:cNvSpPr>
            <a:spLocks noGrp="1"/>
          </p:cNvSpPr>
          <p:nvPr>
            <p:ph sz="quarter" idx="1"/>
          </p:nvPr>
        </p:nvSpPr>
        <p:spPr/>
        <p:txBody>
          <a:bodyPr/>
          <a:lstStyle/>
          <a:p>
            <a:r>
              <a:rPr lang="tr-TR" dirty="0" smtClean="0"/>
              <a:t>Hemşirelik eğitiminde kullanılan</a:t>
            </a:r>
          </a:p>
          <a:p>
            <a:pPr lvl="1"/>
            <a:r>
              <a:rPr lang="tr-TR" dirty="0" smtClean="0"/>
              <a:t> öğretim strateji, yöntem ve teknikleri;</a:t>
            </a:r>
          </a:p>
          <a:p>
            <a:pPr lvl="1"/>
            <a:r>
              <a:rPr lang="tr-TR" dirty="0" smtClean="0"/>
              <a:t> öğretim stratejileri,</a:t>
            </a:r>
          </a:p>
          <a:p>
            <a:pPr lvl="1"/>
            <a:r>
              <a:rPr lang="tr-TR" dirty="0" smtClean="0"/>
              <a:t> hemşirelik eğitiminde kullanılan öğretim yöntemleri,</a:t>
            </a:r>
          </a:p>
          <a:p>
            <a:pPr lvl="1"/>
            <a:r>
              <a:rPr lang="tr-TR" dirty="0" smtClean="0"/>
              <a:t>öğretim yöntemi seçiminde dikkat edilecek noktalar hakkında bilgi verilmiştir.</a:t>
            </a:r>
            <a:endParaRPr lang="tr-TR"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lstStyle/>
          <a:p>
            <a:endParaRPr lang="tr-TR"/>
          </a:p>
        </p:txBody>
      </p:sp>
      <p:sp>
        <p:nvSpPr>
          <p:cNvPr id="4" name="3 Dikdörtgen"/>
          <p:cNvSpPr/>
          <p:nvPr/>
        </p:nvSpPr>
        <p:spPr>
          <a:xfrm>
            <a:off x="1477245" y="2967335"/>
            <a:ext cx="6189515" cy="1200329"/>
          </a:xfrm>
          <a:prstGeom prst="rect">
            <a:avLst/>
          </a:prstGeom>
          <a:noFill/>
        </p:spPr>
        <p:txBody>
          <a:bodyPr wrap="none" lIns="91440" tIns="45720" rIns="91440" bIns="45720">
            <a:spAutoFit/>
          </a:bodyPr>
          <a:lstStyle/>
          <a:p>
            <a:pPr algn="ctr"/>
            <a:r>
              <a:rPr lang="tr-TR" sz="7200" b="1" cap="none" spc="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t>TEŞEKKÜRLER</a:t>
            </a:r>
            <a:endParaRPr lang="tr-TR" sz="7200" b="1" cap="none"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t>Öğretim Yöntemi</a:t>
            </a:r>
            <a:endParaRPr lang="tr-TR" dirty="0"/>
          </a:p>
        </p:txBody>
      </p:sp>
      <p:sp>
        <p:nvSpPr>
          <p:cNvPr id="3" name="2 İçerik Yer Tutucusu"/>
          <p:cNvSpPr>
            <a:spLocks noGrp="1"/>
          </p:cNvSpPr>
          <p:nvPr>
            <p:ph sz="quarter" idx="1"/>
          </p:nvPr>
        </p:nvSpPr>
        <p:spPr>
          <a:xfrm>
            <a:off x="899592" y="1772816"/>
            <a:ext cx="7772400" cy="4572000"/>
          </a:xfrm>
        </p:spPr>
        <p:txBody>
          <a:bodyPr/>
          <a:lstStyle/>
          <a:p>
            <a:r>
              <a:rPr lang="tr-TR" dirty="0" smtClean="0"/>
              <a:t>İstenilen eğitsel amaçlara ulaşmak için eğitimci ve öğrenci etkileşimini sağlayacak öğretim stratejilerine temellenen eğitim yoludur.</a:t>
            </a:r>
          </a:p>
          <a:p>
            <a:endParaRPr lang="tr-TR" dirty="0" smtClean="0"/>
          </a:p>
          <a:p>
            <a:r>
              <a:rPr lang="tr-TR" dirty="0" smtClean="0"/>
              <a:t>Konunun , araç gereç ve kaynakların bütünlük oluşturacak şekilde düzenlenmesi, öğretim yolu.</a:t>
            </a:r>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t>Öğretim Tekniği</a:t>
            </a:r>
            <a:endParaRPr lang="tr-TR" dirty="0"/>
          </a:p>
        </p:txBody>
      </p:sp>
      <p:sp>
        <p:nvSpPr>
          <p:cNvPr id="3" name="2 İçerik Yer Tutucusu"/>
          <p:cNvSpPr>
            <a:spLocks noGrp="1"/>
          </p:cNvSpPr>
          <p:nvPr>
            <p:ph sz="quarter" idx="1"/>
          </p:nvPr>
        </p:nvSpPr>
        <p:spPr>
          <a:xfrm>
            <a:off x="914400" y="2060848"/>
            <a:ext cx="7772400" cy="3958952"/>
          </a:xfrm>
        </p:spPr>
        <p:txBody>
          <a:bodyPr/>
          <a:lstStyle/>
          <a:p>
            <a:r>
              <a:rPr lang="tr-TR" dirty="0" smtClean="0"/>
              <a:t>Öğretim yöntemlerinin uygulanma biçimidir.</a:t>
            </a:r>
          </a:p>
          <a:p>
            <a:endParaRPr lang="tr-TR" dirty="0" smtClean="0"/>
          </a:p>
          <a:p>
            <a:r>
              <a:rPr lang="tr-TR" dirty="0" smtClean="0"/>
              <a:t>Öğretim materyallerini sunmada ve öğretim etkinliklerini yapılandırmada izlenen yol olarak da tanımlanabilir.</a:t>
            </a:r>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algn="ctr"/>
            <a:r>
              <a:rPr lang="tr-TR" b="1" dirty="0" smtClean="0"/>
              <a:t>Eğitim Sürecinde Kullanılan Öğretim Stratejileri</a:t>
            </a:r>
            <a:endParaRPr lang="tr-TR" dirty="0"/>
          </a:p>
        </p:txBody>
      </p:sp>
      <p:sp>
        <p:nvSpPr>
          <p:cNvPr id="3" name="2 İçerik Yer Tutucusu"/>
          <p:cNvSpPr>
            <a:spLocks noGrp="1"/>
          </p:cNvSpPr>
          <p:nvPr>
            <p:ph sz="quarter" idx="1"/>
          </p:nvPr>
        </p:nvSpPr>
        <p:spPr>
          <a:xfrm>
            <a:off x="899592" y="1988840"/>
            <a:ext cx="7772400" cy="4572000"/>
          </a:xfrm>
        </p:spPr>
        <p:txBody>
          <a:bodyPr/>
          <a:lstStyle/>
          <a:p>
            <a:r>
              <a:rPr lang="tr-TR" dirty="0" smtClean="0"/>
              <a:t>Öğretim stratejileri eğitim bilimleri alanında üç ana grupta toplanmaktadır.</a:t>
            </a:r>
          </a:p>
          <a:p>
            <a:pPr lvl="1"/>
            <a:r>
              <a:rPr lang="tr-TR" dirty="0" smtClean="0"/>
              <a:t>Sunuş Yoluyla Öğretim Stratejisi</a:t>
            </a:r>
          </a:p>
          <a:p>
            <a:pPr lvl="1"/>
            <a:r>
              <a:rPr lang="tr-TR" dirty="0" smtClean="0"/>
              <a:t>Buluş Yoluyla Öğretim Stratejisi</a:t>
            </a:r>
          </a:p>
          <a:p>
            <a:pPr lvl="1"/>
            <a:r>
              <a:rPr lang="tr-TR" dirty="0" smtClean="0"/>
              <a:t>Araştırma-İnceleme yoluyla Öğretim Stratejisi</a:t>
            </a:r>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graphicFrame>
        <p:nvGraphicFramePr>
          <p:cNvPr id="4" name="3 İçerik Yer Tutucusu"/>
          <p:cNvGraphicFramePr>
            <a:graphicFrameLocks noGrp="1"/>
          </p:cNvGraphicFramePr>
          <p:nvPr>
            <p:ph sz="quarter" idx="1"/>
          </p:nvPr>
        </p:nvGraphicFramePr>
        <p:xfrm>
          <a:off x="0" y="764704"/>
          <a:ext cx="9144000" cy="525509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t>Sunuş Yoluyla Öğretim Stratejisi</a:t>
            </a:r>
            <a:endParaRPr lang="tr-TR" dirty="0"/>
          </a:p>
        </p:txBody>
      </p:sp>
      <p:sp>
        <p:nvSpPr>
          <p:cNvPr id="3" name="2 İçerik Yer Tutucusu"/>
          <p:cNvSpPr>
            <a:spLocks noGrp="1"/>
          </p:cNvSpPr>
          <p:nvPr>
            <p:ph sz="quarter" idx="1"/>
          </p:nvPr>
        </p:nvSpPr>
        <p:spPr>
          <a:xfrm>
            <a:off x="914400" y="1844824"/>
            <a:ext cx="7772400" cy="4174976"/>
          </a:xfrm>
        </p:spPr>
        <p:txBody>
          <a:bodyPr/>
          <a:lstStyle/>
          <a:p>
            <a:r>
              <a:rPr lang="tr-TR" dirty="0" smtClean="0"/>
              <a:t>Bilginin aktarılması, kavram, ilke ve genellemelerin açıklanmasında kullanılmaktadır.</a:t>
            </a:r>
          </a:p>
          <a:p>
            <a:r>
              <a:rPr lang="tr-TR" dirty="0" smtClean="0"/>
              <a:t>Eğitimci merkezli bir stratejidir.</a:t>
            </a:r>
          </a:p>
          <a:p>
            <a:r>
              <a:rPr lang="tr-TR" dirty="0" smtClean="0"/>
              <a:t>Bu yaklaşımda öğrenmenin anlamlı olması için bilginin mutlaka öğrenen tarafından bulunması gerekmez, birey kendisine sunulan bilgileri anlamlı olarak öğrenebilir.</a:t>
            </a:r>
          </a:p>
          <a:p>
            <a:endParaRPr lang="tr-TR" dirty="0" smtClean="0"/>
          </a:p>
          <a:p>
            <a:r>
              <a:rPr lang="tr-TR" dirty="0" smtClean="0"/>
              <a:t>En sık kullanılan öğretim yöntemi </a:t>
            </a:r>
            <a:r>
              <a:rPr lang="tr-TR" dirty="0" smtClean="0">
                <a:solidFill>
                  <a:schemeClr val="accent1"/>
                </a:solidFill>
              </a:rPr>
              <a:t>düz anlatım </a:t>
            </a:r>
            <a:r>
              <a:rPr lang="tr-TR" dirty="0" smtClean="0"/>
              <a:t>yöntemidir.</a:t>
            </a:r>
            <a:endParaRPr lang="tr-TR"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Hisse Senedi">
  <a:themeElements>
    <a:clrScheme name="Hisse Senedi">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Hisse Senedi">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Hisse Senedi">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129</TotalTime>
  <Words>2270</Words>
  <Application>Microsoft Office PowerPoint</Application>
  <PresentationFormat>Ekran Gösterisi (4:3)</PresentationFormat>
  <Paragraphs>257</Paragraphs>
  <Slides>42</Slides>
  <Notes>3</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42</vt:i4>
      </vt:variant>
    </vt:vector>
  </HeadingPairs>
  <TitlesOfParts>
    <vt:vector size="47" baseType="lpstr">
      <vt:lpstr>Calibri</vt:lpstr>
      <vt:lpstr>Franklin Gothic Book</vt:lpstr>
      <vt:lpstr>Perpetua</vt:lpstr>
      <vt:lpstr>Wingdings 2</vt:lpstr>
      <vt:lpstr>Hisse Senedi</vt:lpstr>
      <vt:lpstr>EĞİTİMDE ÖĞRETİM/ÖĞRENİM YÖNTEM VE TEKNİKLERİ</vt:lpstr>
      <vt:lpstr>Eğitim programının dört temel ögesi</vt:lpstr>
      <vt:lpstr>PowerPoint Sunusu</vt:lpstr>
      <vt:lpstr>Öğretim Stratejisi (Öğretim Yaklaşımı)</vt:lpstr>
      <vt:lpstr>Öğretim Yöntemi</vt:lpstr>
      <vt:lpstr>Öğretim Tekniği</vt:lpstr>
      <vt:lpstr>Eğitim Sürecinde Kullanılan Öğretim Stratejileri</vt:lpstr>
      <vt:lpstr>PowerPoint Sunusu</vt:lpstr>
      <vt:lpstr>Sunuş Yoluyla Öğretim Stratejisi</vt:lpstr>
      <vt:lpstr>Buluş Yoluyla Öğretim Stratejisi</vt:lpstr>
      <vt:lpstr>Araştırma-İnceleme Yoluyla Öğretim Stratejisi</vt:lpstr>
      <vt:lpstr>Hemşirelik Eğitiminde Kullanılan Temel Öğretim Yöntemleri</vt:lpstr>
      <vt:lpstr>PowerPoint Sunusu</vt:lpstr>
      <vt:lpstr>1. Düz Anlatım</vt:lpstr>
      <vt:lpstr>Sınırlılıkları</vt:lpstr>
      <vt:lpstr>2. Soru-Cevap</vt:lpstr>
      <vt:lpstr>PowerPoint Sunusu</vt:lpstr>
      <vt:lpstr>PowerPoint Sunusu</vt:lpstr>
      <vt:lpstr>3. Beyin Fırtınası</vt:lpstr>
      <vt:lpstr>4. Tartışma</vt:lpstr>
      <vt:lpstr>PowerPoint Sunusu</vt:lpstr>
      <vt:lpstr>Sınırlılıkları</vt:lpstr>
      <vt:lpstr>PowerPoint Sunusu</vt:lpstr>
      <vt:lpstr>PowerPoint Sunusu</vt:lpstr>
      <vt:lpstr>5. Örnek Olay</vt:lpstr>
      <vt:lpstr>PowerPoint Sunusu</vt:lpstr>
      <vt:lpstr>PowerPoint Sunusu</vt:lpstr>
      <vt:lpstr>PowerPoint Sunusu</vt:lpstr>
      <vt:lpstr>6. Gösterip Yaptırma</vt:lpstr>
      <vt:lpstr>PowerPoint Sunusu</vt:lpstr>
      <vt:lpstr>7. Rol Oynama</vt:lpstr>
      <vt:lpstr>8. Sorun Çözme</vt:lpstr>
      <vt:lpstr>9. Kavram Haritaları</vt:lpstr>
      <vt:lpstr>PowerPoint Sunusu</vt:lpstr>
      <vt:lpstr>10. Balık Kılçığı</vt:lpstr>
      <vt:lpstr>11. Altı Şapkalı Düşünme Tekniği</vt:lpstr>
      <vt:lpstr>PowerPoint Sunusu</vt:lpstr>
      <vt:lpstr>PowerPoint Sunusu</vt:lpstr>
      <vt:lpstr>PowerPoint Sunusu</vt:lpstr>
      <vt:lpstr>Öğretim Yöntemi Seçiminde Dikkat Edilecek Noktalar</vt:lpstr>
      <vt:lpstr>ÖZET</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EĞİTİMDE ÖĞRETİM/ÖĞRENİM YÖNTEM VE TEKNİKLERİ</dc:title>
  <dc:creator>sezer</dc:creator>
  <cp:lastModifiedBy>Aslı</cp:lastModifiedBy>
  <cp:revision>18</cp:revision>
  <dcterms:created xsi:type="dcterms:W3CDTF">2021-04-23T19:42:36Z</dcterms:created>
  <dcterms:modified xsi:type="dcterms:W3CDTF">2023-10-18T07:18:52Z</dcterms:modified>
</cp:coreProperties>
</file>