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3" r:id="rId10"/>
    <p:sldId id="266" r:id="rId11"/>
    <p:sldId id="265" r:id="rId12"/>
    <p:sldId id="270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73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bmm.gov.tr/anayasa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 N A Y A S 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1. Hafta: DERSE GENEL BİR BAKIŞ</a:t>
            </a: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Kurtuluş Savaşı ve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1921 Anayasası</a:t>
            </a:r>
            <a:r>
              <a:rPr lang="tr-TR" dirty="0"/>
              <a:t>nı doğuran koşullar…</a:t>
            </a:r>
          </a:p>
          <a:p>
            <a:r>
              <a:rPr lang="tr-TR" dirty="0"/>
              <a:t>- 1921 Anayasasının ayırt edici özellikleri…</a:t>
            </a:r>
          </a:p>
          <a:p>
            <a:endParaRPr lang="tr-TR" dirty="0"/>
          </a:p>
          <a:p>
            <a:pPr marL="201168" lvl="1" indent="0">
              <a:buNone/>
            </a:pPr>
            <a:r>
              <a:rPr lang="tr-TR" sz="2100" b="1" dirty="0">
                <a:solidFill>
                  <a:schemeClr val="accent1">
                    <a:lumMod val="75000"/>
                  </a:schemeClr>
                </a:solidFill>
              </a:rPr>
              <a:t>1924 Anayasası</a:t>
            </a:r>
          </a:p>
          <a:p>
            <a:pPr marL="201168" lvl="1" indent="0">
              <a:buNone/>
            </a:pPr>
            <a:r>
              <a:rPr lang="tr-TR" dirty="0"/>
              <a:t>-Yeni bir anayasayı gerekli kolan tarihsel bağlam</a:t>
            </a:r>
          </a:p>
          <a:p>
            <a:pPr lvl="1">
              <a:buFontTx/>
              <a:buChar char="-"/>
            </a:pPr>
            <a:r>
              <a:rPr lang="tr-TR" dirty="0"/>
              <a:t>1924 Anayasasının özellikleri</a:t>
            </a:r>
          </a:p>
          <a:p>
            <a:pPr lvl="1">
              <a:buFontTx/>
              <a:buChar char="-"/>
            </a:pPr>
            <a:r>
              <a:rPr lang="tr-TR" dirty="0"/>
              <a:t>1924 Anayasasında yapılan değişiklikler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147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100" b="1" dirty="0">
                <a:solidFill>
                  <a:schemeClr val="accent1">
                    <a:lumMod val="75000"/>
                  </a:schemeClr>
                </a:solidFill>
              </a:rPr>
              <a:t>1961 Anayasası</a:t>
            </a:r>
          </a:p>
          <a:p>
            <a:pPr marL="201168" lvl="1" indent="0">
              <a:buNone/>
            </a:pPr>
            <a:r>
              <a:rPr lang="tr-TR" dirty="0"/>
              <a:t>-Anayasanın yapılış süreçleri ve bu süreçleri şekillendiren siyasal gelişmeler</a:t>
            </a:r>
          </a:p>
          <a:p>
            <a:pPr marL="201168" lvl="1" indent="0">
              <a:buNone/>
            </a:pPr>
            <a:r>
              <a:rPr lang="tr-TR" dirty="0"/>
              <a:t>- 1961 Anayasasının getirdiği yenilikler </a:t>
            </a:r>
          </a:p>
          <a:p>
            <a:pPr marL="201168" lvl="1" indent="0">
              <a:buNone/>
            </a:pPr>
            <a:r>
              <a:rPr lang="tr-TR" dirty="0"/>
              <a:t>- 12 Mart Askeri Darbesinin ardından anayasada yapılan değişiklikler</a:t>
            </a:r>
          </a:p>
        </p:txBody>
      </p:sp>
    </p:spTree>
    <p:extLst>
      <p:ext uri="{BB962C8B-B14F-4D97-AF65-F5344CB8AC3E}">
        <p14:creationId xmlns:p14="http://schemas.microsoft.com/office/powerpoint/2010/main" val="2760625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100" b="1" dirty="0">
                <a:solidFill>
                  <a:schemeClr val="accent1">
                    <a:lumMod val="75000"/>
                  </a:schemeClr>
                </a:solidFill>
              </a:rPr>
              <a:t>1961 Anayasası</a:t>
            </a:r>
          </a:p>
          <a:p>
            <a:pPr marL="201168" lvl="1" indent="0">
              <a:buNone/>
            </a:pPr>
            <a:r>
              <a:rPr lang="tr-TR" dirty="0"/>
              <a:t>-Anayasanın yapılış süreçleri ve bu süreçleri şekillendiren siyasal gelişmeler</a:t>
            </a:r>
          </a:p>
          <a:p>
            <a:pPr marL="201168" lvl="1" indent="0">
              <a:buNone/>
            </a:pPr>
            <a:r>
              <a:rPr lang="tr-TR" dirty="0"/>
              <a:t>- 1961 Anayasasının getirdiği yenilikler </a:t>
            </a:r>
          </a:p>
          <a:p>
            <a:pPr marL="201168" lvl="1" indent="0">
              <a:buNone/>
            </a:pPr>
            <a:r>
              <a:rPr lang="tr-TR" dirty="0"/>
              <a:t>- 12 Mart Askeri Darbesinin ardından anayasada yapılan değişiklikler</a:t>
            </a:r>
          </a:p>
        </p:txBody>
      </p:sp>
    </p:spTree>
    <p:extLst>
      <p:ext uri="{BB962C8B-B14F-4D97-AF65-F5344CB8AC3E}">
        <p14:creationId xmlns:p14="http://schemas.microsoft.com/office/powerpoint/2010/main" val="190698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8-12.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100" b="1" dirty="0">
                <a:solidFill>
                  <a:schemeClr val="accent1">
                    <a:lumMod val="75000"/>
                  </a:schemeClr>
                </a:solidFill>
              </a:rPr>
              <a:t>Yürürlükteki anayasal düzen</a:t>
            </a:r>
          </a:p>
          <a:p>
            <a:pPr marL="201168" lvl="1" indent="0">
              <a:buNone/>
            </a:pPr>
            <a:r>
              <a:rPr lang="tr-TR" dirty="0"/>
              <a:t>-Mevcut anayasanın ortaya çıkışı</a:t>
            </a:r>
          </a:p>
          <a:p>
            <a:pPr marL="201168" lvl="1" indent="0">
              <a:buNone/>
            </a:pPr>
            <a:r>
              <a:rPr lang="tr-TR" dirty="0"/>
              <a:t>-Anayasanın yapısı ve eğilimleri</a:t>
            </a:r>
          </a:p>
          <a:p>
            <a:pPr marL="201168" lvl="1" indent="0">
              <a:buNone/>
            </a:pPr>
            <a:r>
              <a:rPr lang="tr-TR" dirty="0"/>
              <a:t>- Anayasada yapılan değişiklikler</a:t>
            </a:r>
          </a:p>
          <a:p>
            <a:pPr marL="201168" lvl="1" indent="0">
              <a:buNone/>
            </a:pPr>
            <a:r>
              <a:rPr lang="tr-TR" dirty="0"/>
              <a:t>- Anayasanın özellikleri</a:t>
            </a:r>
          </a:p>
        </p:txBody>
      </p:sp>
    </p:spTree>
    <p:extLst>
      <p:ext uri="{BB962C8B-B14F-4D97-AF65-F5344CB8AC3E}">
        <p14:creationId xmlns:p14="http://schemas.microsoft.com/office/powerpoint/2010/main" val="64165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Anayasa dersinin amacı, Anayasa Hukuku bilim dalına ilişkin kavramları, tarihsel süreçleri, siyasal gerçekleri ve hukuksal düzenlemeleri topluca öğrenmektir.</a:t>
            </a:r>
            <a:endParaRPr lang="tr-TR" i="1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Temel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Derste takip edilecek temel kaynak şudur:</a:t>
            </a:r>
          </a:p>
          <a:p>
            <a:r>
              <a:rPr lang="tr-TR" dirty="0"/>
              <a:t>Cem </a:t>
            </a:r>
            <a:r>
              <a:rPr lang="tr-TR" dirty="0" err="1"/>
              <a:t>Eroğul</a:t>
            </a:r>
            <a:r>
              <a:rPr lang="tr-TR" dirty="0"/>
              <a:t>, </a:t>
            </a:r>
            <a:r>
              <a:rPr lang="tr-TR" i="1" dirty="0" err="1">
                <a:solidFill>
                  <a:schemeClr val="accent1">
                    <a:lumMod val="75000"/>
                  </a:schemeClr>
                </a:solidFill>
              </a:rPr>
              <a:t>Anatüzeye</a:t>
            </a:r>
            <a:r>
              <a:rPr lang="tr-TR" i="1" dirty="0">
                <a:solidFill>
                  <a:schemeClr val="accent1">
                    <a:lumMod val="75000"/>
                  </a:schemeClr>
                </a:solidFill>
              </a:rPr>
              <a:t> Giriş </a:t>
            </a:r>
            <a:r>
              <a:rPr lang="tr-TR" dirty="0"/>
              <a:t>(Anayasa Hukukuna Giriş), 15. baskı (Ankara: İmaj: 2016).</a:t>
            </a:r>
          </a:p>
        </p:txBody>
      </p:sp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Derste kullanılacak yardımcı kaynaklar şunlardır:</a:t>
            </a:r>
          </a:p>
          <a:p>
            <a:r>
              <a:rPr lang="tr-TR" dirty="0"/>
              <a:t>- Bülent </a:t>
            </a:r>
            <a:r>
              <a:rPr lang="tr-TR" dirty="0" err="1"/>
              <a:t>Tanör</a:t>
            </a:r>
            <a:r>
              <a:rPr lang="tr-TR" dirty="0"/>
              <a:t>, </a:t>
            </a:r>
            <a:r>
              <a:rPr lang="tr-TR" i="1" dirty="0">
                <a:solidFill>
                  <a:schemeClr val="accent1">
                    <a:lumMod val="75000"/>
                  </a:schemeClr>
                </a:solidFill>
              </a:rPr>
              <a:t>Osmanlı-Türk Anayasal Gelişmeleri</a:t>
            </a:r>
            <a:r>
              <a:rPr lang="tr-TR" dirty="0"/>
              <a:t>, 25. baskı (İstanbul: YKY, 2016).</a:t>
            </a:r>
          </a:p>
          <a:p>
            <a:r>
              <a:rPr lang="tr-TR" dirty="0"/>
              <a:t>- Suna Kili ve Şeref Gözübüyük, </a:t>
            </a:r>
            <a:r>
              <a:rPr lang="tr-TR" i="1" dirty="0">
                <a:solidFill>
                  <a:schemeClr val="accent1">
                    <a:lumMod val="75000"/>
                  </a:schemeClr>
                </a:solidFill>
              </a:rPr>
              <a:t>Türk Anayasa Metinleri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/>
              <a:t>(İstanbul: İş Bankası: 2006).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Güncel Anayasa Metni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Derste Türkiye Cumhuriyetinin yürürlükteki anayasası için ulaşılması gereken en doğru kaynak için şu bağlantı kullanılmalıdır:</a:t>
            </a:r>
          </a:p>
          <a:p>
            <a:r>
              <a:rPr lang="tr-TR" dirty="0">
                <a:hlinkClick r:id="rId2"/>
              </a:rPr>
              <a:t>https://www.tbmm.gov.tr/anayasa.htm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Planı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 12 hafta olarak planlanmıştır. </a:t>
            </a:r>
          </a:p>
          <a:p>
            <a:r>
              <a:rPr lang="tr-TR" dirty="0"/>
              <a:t>12 haftanın </a:t>
            </a:r>
            <a:r>
              <a:rPr lang="tr-TR" i="1" dirty="0"/>
              <a:t>ilk iki hafta</a:t>
            </a:r>
            <a:r>
              <a:rPr lang="tr-TR" dirty="0"/>
              <a:t>sı Anayasa ile ilgili temel kavramlara, öğrenilmesi gereken zorunlu bilgilere ve anayasa metodolojisine ayrılmıştır. </a:t>
            </a:r>
          </a:p>
          <a:p>
            <a:r>
              <a:rPr lang="tr-TR" i="1" dirty="0"/>
              <a:t>Son dört hafta </a:t>
            </a:r>
            <a:r>
              <a:rPr lang="tr-TR" dirty="0"/>
              <a:t>yürürlükteki anayasa üzerinedir.</a:t>
            </a:r>
          </a:p>
          <a:p>
            <a:r>
              <a:rPr lang="tr-TR" dirty="0"/>
              <a:t>Altı hafta Osmanlı-Türk anayasalar gelişmelerine ayrılmıştır.</a:t>
            </a:r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ve 2. Haftalar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Dersin 1 ve 2. haftalarında şu kavramlar üzerinde durulacaktır:</a:t>
            </a:r>
          </a:p>
          <a:p>
            <a:pPr>
              <a:buFontTx/>
              <a:buChar char="-"/>
            </a:pPr>
            <a:r>
              <a:rPr lang="tr-TR" dirty="0"/>
              <a:t>Siyaset</a:t>
            </a:r>
          </a:p>
          <a:p>
            <a:pPr>
              <a:buFontTx/>
              <a:buChar char="-"/>
            </a:pPr>
            <a:r>
              <a:rPr lang="tr-TR" dirty="0"/>
              <a:t>Devlet</a:t>
            </a:r>
          </a:p>
          <a:p>
            <a:pPr>
              <a:buFontTx/>
              <a:buChar char="-"/>
            </a:pPr>
            <a:r>
              <a:rPr lang="tr-TR" dirty="0"/>
              <a:t>Siyasal Sistem</a:t>
            </a:r>
          </a:p>
          <a:p>
            <a:pPr>
              <a:buFontTx/>
              <a:buChar char="-"/>
            </a:pPr>
            <a:r>
              <a:rPr lang="tr-TR" dirty="0"/>
              <a:t>Siyasal Düzen</a:t>
            </a:r>
          </a:p>
          <a:p>
            <a:pPr>
              <a:buFontTx/>
              <a:buChar char="-"/>
            </a:pPr>
            <a:r>
              <a:rPr lang="tr-TR" dirty="0"/>
              <a:t>Anayasa</a:t>
            </a:r>
          </a:p>
          <a:p>
            <a:pPr>
              <a:buFontTx/>
              <a:buChar char="-"/>
            </a:pPr>
            <a:r>
              <a:rPr lang="tr-TR" dirty="0"/>
              <a:t>Anayasa Hukuku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Osmanlı İmparatorluğu’nun klasik yapısı, yükseliş ve çözülme dönemlerinin temel özellikleri bağlamında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Sened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-i İttifak </a:t>
            </a:r>
            <a:r>
              <a:rPr lang="tr-TR" dirty="0"/>
              <a:t>(1808).</a:t>
            </a: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Tanzimat Fermanı</a:t>
            </a:r>
            <a:r>
              <a:rPr lang="tr-TR" dirty="0"/>
              <a:t>nın (Gülhane Hattı Hümayunu) [3 Kasım 1839] ortaya çıktığı </a:t>
            </a:r>
            <a:r>
              <a:rPr lang="tr-TR" dirty="0" err="1"/>
              <a:t>sosyo</a:t>
            </a:r>
            <a:r>
              <a:rPr lang="tr-TR" dirty="0"/>
              <a:t>-tarihsel bağlam ve metnin içeriği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Kanun-u Esasi </a:t>
            </a:r>
            <a:r>
              <a:rPr lang="tr-TR" dirty="0"/>
              <a:t>(23 Aralık 1876): Ortaya çıkışı, özellikleri, devletin örgütlenmesine ilişkin getirdiği esaslar, temel haklar ve özgürlükler konusundaki ilkeler.</a:t>
            </a:r>
          </a:p>
          <a:p>
            <a:r>
              <a:rPr lang="tr-TR" dirty="0"/>
              <a:t>II. Meşrutiyet dönemi (1908-) ve 1909’daki önemli anayasa değişiklikleri.</a:t>
            </a:r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531</TotalTime>
  <Words>410</Words>
  <Application>Microsoft Macintosh PowerPoint</Application>
  <PresentationFormat>Geniş ekran</PresentationFormat>
  <Paragraphs>58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Geçmişe bakış</vt:lpstr>
      <vt:lpstr>A N A Y A S A</vt:lpstr>
      <vt:lpstr>Dersin Amacı</vt:lpstr>
      <vt:lpstr>Dersin Temel Kaynağı</vt:lpstr>
      <vt:lpstr>Yardımcı Kaynaklar</vt:lpstr>
      <vt:lpstr>Güncel Anayasa Metni</vt:lpstr>
      <vt:lpstr>Dersin Planı</vt:lpstr>
      <vt:lpstr>1. ve 2. Haftalar</vt:lpstr>
      <vt:lpstr>3. Hafta</vt:lpstr>
      <vt:lpstr>4. Hafta</vt:lpstr>
      <vt:lpstr>5. Hafta</vt:lpstr>
      <vt:lpstr>6. Hafta</vt:lpstr>
      <vt:lpstr>7. Hafta</vt:lpstr>
      <vt:lpstr>8-12. Hafta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Microsoft Office Kullanıcısı</cp:lastModifiedBy>
  <cp:revision>32</cp:revision>
  <dcterms:created xsi:type="dcterms:W3CDTF">2018-02-12T08:58:47Z</dcterms:created>
  <dcterms:modified xsi:type="dcterms:W3CDTF">2018-06-21T19:07:37Z</dcterms:modified>
</cp:coreProperties>
</file>