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19:17:48.3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CA68-3EEE-4247-A71B-500B5F123623}" type="datetimeFigureOut">
              <a:rPr lang="en-TR" smtClean="0"/>
              <a:t>6.11.2020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F206B-47FE-B64E-8D3C-3943ACBC81F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1554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F206B-47FE-B64E-8D3C-3943ACBC81FA}" type="slidenum">
              <a:rPr lang="en-TR" smtClean="0"/>
              <a:t>1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0515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TR" dirty="0"/>
              <a:t>rom </a:t>
            </a:r>
            <a:r>
              <a:rPr lang="en-US" dirty="0"/>
              <a:t>https://</a:t>
            </a:r>
            <a:r>
              <a:rPr lang="en-US" dirty="0" err="1"/>
              <a:t>elbourne.org</a:t>
            </a:r>
            <a:r>
              <a:rPr lang="en-US" dirty="0"/>
              <a:t>/2018/05/the-curse-of-the-black-spot/</a:t>
            </a:r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F206B-47FE-B64E-8D3C-3943ACBC81FA}" type="slidenum">
              <a:rPr lang="en-TR" smtClean="0"/>
              <a:t>9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6512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0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3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3BC09-41B1-4535-A63E-5F35544C8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147" r="-1" b="1160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F28E9-BEB8-1F4E-B629-10BA7E5C4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TR" sz="7600">
                <a:solidFill>
                  <a:schemeClr val="bg1"/>
                </a:solidFill>
              </a:rPr>
              <a:t>The Lottery</a:t>
            </a:r>
            <a:br>
              <a:rPr lang="en-TR" sz="7600">
                <a:solidFill>
                  <a:schemeClr val="bg1"/>
                </a:solidFill>
              </a:rPr>
            </a:br>
            <a:r>
              <a:rPr lang="en-TR" sz="7600">
                <a:solidFill>
                  <a:schemeClr val="bg1"/>
                </a:solidFill>
              </a:rPr>
              <a:t>by Shirley Jackson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B437E-7333-2B4D-9D7C-E93D9F6D4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TR" sz="3200">
                <a:solidFill>
                  <a:schemeClr val="bg1"/>
                </a:solidFill>
              </a:rPr>
              <a:t>Textual Analysis: Prose and Short Story</a:t>
            </a:r>
          </a:p>
          <a:p>
            <a:pPr algn="ctr"/>
            <a:r>
              <a:rPr lang="en-TR" sz="3200">
                <a:solidFill>
                  <a:schemeClr val="bg1"/>
                </a:solidFill>
              </a:rPr>
              <a:t>Dr. Gamze Katı Gümüş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B9F28-4685-204B-902F-64AC51D1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n-TR" sz="5100" dirty="0">
                <a:latin typeface="American Typewriter" panose="02090604020004020304" pitchFamily="18" charset="77"/>
              </a:rPr>
              <a:t>Bitter Fruit by Abel Meeropol</a:t>
            </a:r>
            <a:br>
              <a:rPr lang="en-TR" sz="5100" dirty="0">
                <a:latin typeface="American Typewriter" panose="02090604020004020304" pitchFamily="18" charset="77"/>
              </a:rPr>
            </a:br>
            <a:r>
              <a:rPr lang="en-TR" sz="5100" dirty="0">
                <a:latin typeface="American Typewriter" panose="02090604020004020304" pitchFamily="18" charset="77"/>
              </a:rPr>
              <a:t>(1937)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DB146"/>
          </a:solidFill>
          <a:ln w="41275" cap="rnd">
            <a:solidFill>
              <a:srgbClr val="6DB14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90AD-F41C-CA4D-BEE4-D4A6C44D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merican Typewriter" panose="02090604020004020304" pitchFamily="18" charset="77"/>
              </a:rPr>
              <a:t>Southern trees bear a strange fruit</a:t>
            </a:r>
            <a:br>
              <a:rPr lang="en-US" dirty="0">
                <a:latin typeface="American Typewriter" panose="02090604020004020304" pitchFamily="18" charset="77"/>
              </a:rPr>
            </a:br>
            <a:r>
              <a:rPr lang="en-US" dirty="0">
                <a:latin typeface="American Typewriter" panose="02090604020004020304" pitchFamily="18" charset="77"/>
              </a:rPr>
              <a:t>Blood on the leaves and blood at the root Black bodies </a:t>
            </a:r>
            <a:r>
              <a:rPr lang="en-US" dirty="0" err="1">
                <a:latin typeface="American Typewriter" panose="02090604020004020304" pitchFamily="18" charset="77"/>
              </a:rPr>
              <a:t>swingin</a:t>
            </a:r>
            <a:r>
              <a:rPr lang="en-US" dirty="0">
                <a:latin typeface="American Typewriter" panose="02090604020004020304" pitchFamily="18" charset="77"/>
              </a:rPr>
              <a:t>' in the Southern breeze Strange fruit </a:t>
            </a:r>
            <a:r>
              <a:rPr lang="en-US" dirty="0" err="1">
                <a:latin typeface="American Typewriter" panose="02090604020004020304" pitchFamily="18" charset="77"/>
              </a:rPr>
              <a:t>hangin</a:t>
            </a:r>
            <a:r>
              <a:rPr lang="en-US" dirty="0">
                <a:latin typeface="American Typewriter" panose="02090604020004020304" pitchFamily="18" charset="77"/>
              </a:rPr>
              <a:t>' from the poplar trees 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American Typewriter" panose="02090604020004020304" pitchFamily="18" charset="77"/>
              </a:rPr>
              <a:t>Pastoral scene of the gallant South</a:t>
            </a:r>
            <a:br>
              <a:rPr lang="en-US" dirty="0">
                <a:latin typeface="American Typewriter" panose="02090604020004020304" pitchFamily="18" charset="77"/>
              </a:rPr>
            </a:br>
            <a:r>
              <a:rPr lang="en-US" dirty="0">
                <a:latin typeface="American Typewriter" panose="02090604020004020304" pitchFamily="18" charset="77"/>
              </a:rPr>
              <a:t>The </a:t>
            </a:r>
            <a:r>
              <a:rPr lang="en-US" dirty="0" err="1">
                <a:latin typeface="American Typewriter" panose="02090604020004020304" pitchFamily="18" charset="77"/>
              </a:rPr>
              <a:t>bulgin</a:t>
            </a:r>
            <a:r>
              <a:rPr lang="en-US" dirty="0">
                <a:latin typeface="American Typewriter" panose="02090604020004020304" pitchFamily="18" charset="77"/>
              </a:rPr>
              <a:t>' eyes and the twisted mouth Scent of magnolias sweet and fresh Then the sudden smell of </a:t>
            </a:r>
            <a:r>
              <a:rPr lang="en-US" dirty="0" err="1">
                <a:latin typeface="American Typewriter" panose="02090604020004020304" pitchFamily="18" charset="77"/>
              </a:rPr>
              <a:t>burnin</a:t>
            </a:r>
            <a:r>
              <a:rPr lang="en-US" dirty="0">
                <a:latin typeface="American Typewriter" panose="02090604020004020304" pitchFamily="18" charset="77"/>
              </a:rPr>
              <a:t>' flesh 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en-US" dirty="0">
                <a:latin typeface="American Typewriter" panose="02090604020004020304" pitchFamily="18" charset="77"/>
              </a:rPr>
              <a:t>Here is a fruit for the crows to pluck</a:t>
            </a:r>
            <a:br>
              <a:rPr lang="en-US" dirty="0">
                <a:latin typeface="American Typewriter" panose="02090604020004020304" pitchFamily="18" charset="77"/>
              </a:rPr>
            </a:br>
            <a:r>
              <a:rPr lang="en-US" dirty="0">
                <a:latin typeface="American Typewriter" panose="02090604020004020304" pitchFamily="18" charset="77"/>
              </a:rPr>
              <a:t>For the rain to gather, for the wind to suck For the sun to rot, for the tree to drop Here is a strange and bitter crop 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TR" sz="18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358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A21D-CBBF-4347-AA0C-64834C1F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latin typeface="American Typewriter" panose="02090604020004020304" pitchFamily="18" charset="77"/>
              </a:rPr>
              <a:t>Strange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EF118-8670-FF44-BF18-3FF278B43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https://</a:t>
            </a:r>
            <a:r>
              <a:rPr lang="en-US" dirty="0" err="1">
                <a:latin typeface="American Typewriter" panose="02090604020004020304" pitchFamily="18" charset="77"/>
              </a:rPr>
              <a:t>www.youtube.com</a:t>
            </a:r>
            <a:r>
              <a:rPr lang="en-US" dirty="0">
                <a:latin typeface="American Typewriter" panose="02090604020004020304" pitchFamily="18" charset="77"/>
              </a:rPr>
              <a:t>/</a:t>
            </a:r>
            <a:r>
              <a:rPr lang="en-US" dirty="0" err="1">
                <a:latin typeface="American Typewriter" panose="02090604020004020304" pitchFamily="18" charset="77"/>
              </a:rPr>
              <a:t>watch?v</a:t>
            </a:r>
            <a:r>
              <a:rPr lang="en-US" dirty="0">
                <a:latin typeface="American Typewriter" panose="02090604020004020304" pitchFamily="18" charset="77"/>
              </a:rPr>
              <a:t>=Web007rzSOI</a:t>
            </a:r>
            <a:endParaRPr lang="en-TR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286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7A35C-A4BB-2E40-BFD5-7AA5A241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TR" sz="5600" dirty="0">
                <a:latin typeface="American Typewriter" panose="02090604020004020304" pitchFamily="18" charset="77"/>
              </a:rPr>
              <a:t>Charlie Hale, 1911</a:t>
            </a:r>
          </a:p>
        </p:txBody>
      </p:sp>
      <p:pic>
        <p:nvPicPr>
          <p:cNvPr id="5" name="Content Placeholder 4" descr="A picture containing text, group, old, shop&#10;&#10;Description automatically generated">
            <a:extLst>
              <a:ext uri="{FF2B5EF4-FFF2-40B4-BE49-F238E27FC236}">
                <a16:creationId xmlns:a16="http://schemas.microsoft.com/office/drawing/2014/main" id="{CD8A5E17-1180-E940-8C7D-F2927B48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6" r="1608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DB146"/>
          </a:solidFill>
          <a:ln w="38100" cap="rnd">
            <a:solidFill>
              <a:srgbClr val="6DB14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D96831-604A-475D-99BB-20C4C72B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227B2-7FD3-E348-91A5-32F845DD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anchor="b">
            <a:noAutofit/>
          </a:bodyPr>
          <a:lstStyle/>
          <a:p>
            <a:endParaRPr lang="en-TR" sz="4000" dirty="0">
              <a:latin typeface="American Typewriter" panose="02090604020004020304" pitchFamily="18" charset="77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6DB146"/>
          </a:solidFill>
          <a:ln w="38100" cap="rnd">
            <a:solidFill>
              <a:srgbClr val="6DB14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5F5C4B1-ECBC-4066-9B05-BF6CF1B2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16" y="2803470"/>
            <a:ext cx="3432048" cy="34144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TR" sz="2400" b="1" dirty="0">
                <a:latin typeface="American Typewriter" panose="02090604020004020304" pitchFamily="18" charset="77"/>
              </a:rPr>
              <a:t>Thomas Shipp and Abram Smith, 1930</a:t>
            </a: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0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Content Placeholder 4" descr="A picture containing person, outdoor, group, people&#10;&#10;Description automatically generated">
            <a:extLst>
              <a:ext uri="{FF2B5EF4-FFF2-40B4-BE49-F238E27FC236}">
                <a16:creationId xmlns:a16="http://schemas.microsoft.com/office/drawing/2014/main" id="{B0D40A8A-6DAC-454E-825C-0815F34C4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56" y="640080"/>
            <a:ext cx="590487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black, group&#10;&#10;Description automatically generated">
            <a:extLst>
              <a:ext uri="{FF2B5EF4-FFF2-40B4-BE49-F238E27FC236}">
                <a16:creationId xmlns:a16="http://schemas.microsoft.com/office/drawing/2014/main" id="{6A4AEC8B-166F-5A4A-9EA4-92F3D057B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50" r="-1" b="18056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1EDC1-AD5D-AE49-905E-BD000CF7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Will Brown, 1919</a:t>
            </a:r>
          </a:p>
        </p:txBody>
      </p:sp>
    </p:spTree>
    <p:extLst>
      <p:ext uri="{BB962C8B-B14F-4D97-AF65-F5344CB8AC3E}">
        <p14:creationId xmlns:p14="http://schemas.microsoft.com/office/powerpoint/2010/main" val="221810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outdoor, old, crowd&#10;&#10;Description automatically generated">
            <a:extLst>
              <a:ext uri="{FF2B5EF4-FFF2-40B4-BE49-F238E27FC236}">
                <a16:creationId xmlns:a16="http://schemas.microsoft.com/office/drawing/2014/main" id="{BCB29AED-9852-E94D-B7C6-A06969DFD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212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1F631-28D2-4146-B87F-08CDC67E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600" dirty="0">
                <a:solidFill>
                  <a:schemeClr val="bg1"/>
                </a:solidFill>
                <a:latin typeface="American Typewriter" panose="02090604020004020304" pitchFamily="18" charset="77"/>
              </a:rPr>
              <a:t>Jesse Washington, 1916</a:t>
            </a:r>
          </a:p>
        </p:txBody>
      </p:sp>
    </p:spTree>
    <p:extLst>
      <p:ext uri="{BB962C8B-B14F-4D97-AF65-F5344CB8AC3E}">
        <p14:creationId xmlns:p14="http://schemas.microsoft.com/office/powerpoint/2010/main" val="64469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F8D6-C865-DD47-830B-9B19964B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latin typeface="American Typewriter" panose="02090604020004020304" pitchFamily="18" charset="77"/>
              </a:rPr>
              <a:t>Short Film (1969)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D054-107B-724F-831D-027022205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https://</a:t>
            </a:r>
            <a:r>
              <a:rPr lang="en-US" dirty="0" err="1">
                <a:latin typeface="American Typewriter" panose="02090604020004020304" pitchFamily="18" charset="77"/>
              </a:rPr>
              <a:t>www.youtube.com</a:t>
            </a:r>
            <a:r>
              <a:rPr lang="en-US" dirty="0">
                <a:latin typeface="American Typewriter" panose="02090604020004020304" pitchFamily="18" charset="77"/>
              </a:rPr>
              <a:t>/</a:t>
            </a:r>
            <a:r>
              <a:rPr lang="en-US" dirty="0" err="1">
                <a:latin typeface="American Typewriter" panose="02090604020004020304" pitchFamily="18" charset="77"/>
              </a:rPr>
              <a:t>watch?v</a:t>
            </a:r>
            <a:r>
              <a:rPr lang="en-US" dirty="0">
                <a:latin typeface="American Typewriter" panose="02090604020004020304" pitchFamily="18" charset="77"/>
              </a:rPr>
              <a:t>=vQQoMCaUz5Y</a:t>
            </a:r>
            <a:endParaRPr lang="en-TR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347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5C37F44-F3F0-4AB6-BA57-3D163232D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69DD4C8C-B328-49E5-BE47-63AE3873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8748" y="0"/>
            <a:ext cx="4863252" cy="6858000"/>
          </a:xfrm>
          <a:custGeom>
            <a:avLst/>
            <a:gdLst>
              <a:gd name="connsiteX0" fmla="*/ 17671 w 4863252"/>
              <a:gd name="connsiteY0" fmla="*/ 0 h 6858000"/>
              <a:gd name="connsiteX1" fmla="*/ 231369 w 4863252"/>
              <a:gd name="connsiteY1" fmla="*/ 0 h 6858000"/>
              <a:gd name="connsiteX2" fmla="*/ 4718868 w 4863252"/>
              <a:gd name="connsiteY2" fmla="*/ 0 h 6858000"/>
              <a:gd name="connsiteX3" fmla="*/ 4863252 w 4863252"/>
              <a:gd name="connsiteY3" fmla="*/ 0 h 6858000"/>
              <a:gd name="connsiteX4" fmla="*/ 4863252 w 4863252"/>
              <a:gd name="connsiteY4" fmla="*/ 6858000 h 6858000"/>
              <a:gd name="connsiteX5" fmla="*/ 4718868 w 4863252"/>
              <a:gd name="connsiteY5" fmla="*/ 6858000 h 6858000"/>
              <a:gd name="connsiteX6" fmla="*/ 230267 w 4863252"/>
              <a:gd name="connsiteY6" fmla="*/ 6858000 h 6858000"/>
              <a:gd name="connsiteX7" fmla="*/ 18902 w 4863252"/>
              <a:gd name="connsiteY7" fmla="*/ 6858000 h 6858000"/>
              <a:gd name="connsiteX8" fmla="*/ 26121 w 4863252"/>
              <a:gd name="connsiteY8" fmla="*/ 6518322 h 6858000"/>
              <a:gd name="connsiteX9" fmla="*/ 18648 w 4863252"/>
              <a:gd name="connsiteY9" fmla="*/ 6166701 h 6858000"/>
              <a:gd name="connsiteX10" fmla="*/ 14207 w 4863252"/>
              <a:gd name="connsiteY10" fmla="*/ 5856137 h 6858000"/>
              <a:gd name="connsiteX11" fmla="*/ 19537 w 4863252"/>
              <a:gd name="connsiteY11" fmla="*/ 5040192 h 6858000"/>
              <a:gd name="connsiteX12" fmla="*/ 16872 w 4863252"/>
              <a:gd name="connsiteY12" fmla="*/ 4684066 h 6858000"/>
              <a:gd name="connsiteX13" fmla="*/ 8368 w 4863252"/>
              <a:gd name="connsiteY13" fmla="*/ 3968766 h 6858000"/>
              <a:gd name="connsiteX14" fmla="*/ 5577 w 4863252"/>
              <a:gd name="connsiteY14" fmla="*/ 3536490 h 6858000"/>
              <a:gd name="connsiteX15" fmla="*/ 29944 w 4863252"/>
              <a:gd name="connsiteY15" fmla="*/ 3013722 h 6858000"/>
              <a:gd name="connsiteX16" fmla="*/ 20425 w 4863252"/>
              <a:gd name="connsiteY16" fmla="*/ 2456814 h 6858000"/>
              <a:gd name="connsiteX17" fmla="*/ 20425 w 4863252"/>
              <a:gd name="connsiteY17" fmla="*/ 1546443 h 6858000"/>
              <a:gd name="connsiteX18" fmla="*/ 22639 w 4863252"/>
              <a:gd name="connsiteY18" fmla="*/ 370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3252" h="6858000">
                <a:moveTo>
                  <a:pt x="17671" y="0"/>
                </a:moveTo>
                <a:lnTo>
                  <a:pt x="231369" y="0"/>
                </a:lnTo>
                <a:lnTo>
                  <a:pt x="4718868" y="0"/>
                </a:lnTo>
                <a:lnTo>
                  <a:pt x="4863252" y="0"/>
                </a:lnTo>
                <a:lnTo>
                  <a:pt x="4863252" y="6858000"/>
                </a:lnTo>
                <a:lnTo>
                  <a:pt x="4718868" y="6858000"/>
                </a:lnTo>
                <a:lnTo>
                  <a:pt x="230267" y="6858000"/>
                </a:lnTo>
                <a:lnTo>
                  <a:pt x="18902" y="6858000"/>
                </a:lnTo>
                <a:lnTo>
                  <a:pt x="26121" y="6518322"/>
                </a:lnTo>
                <a:cubicBezTo>
                  <a:pt x="26803" y="6401115"/>
                  <a:pt x="24994" y="6283908"/>
                  <a:pt x="18648" y="6166701"/>
                </a:cubicBezTo>
                <a:cubicBezTo>
                  <a:pt x="12937" y="6063264"/>
                  <a:pt x="12684" y="5959700"/>
                  <a:pt x="14207" y="5856137"/>
                </a:cubicBezTo>
                <a:cubicBezTo>
                  <a:pt x="18140" y="5584155"/>
                  <a:pt x="31340" y="5312300"/>
                  <a:pt x="19537" y="5040192"/>
                </a:cubicBezTo>
                <a:cubicBezTo>
                  <a:pt x="14460" y="4921526"/>
                  <a:pt x="12810" y="4802859"/>
                  <a:pt x="16872" y="4684066"/>
                </a:cubicBezTo>
                <a:cubicBezTo>
                  <a:pt x="25121" y="4445463"/>
                  <a:pt x="23090" y="4207114"/>
                  <a:pt x="8368" y="3968766"/>
                </a:cubicBezTo>
                <a:cubicBezTo>
                  <a:pt x="-1760" y="3824881"/>
                  <a:pt x="-2699" y="3680488"/>
                  <a:pt x="5577" y="3536490"/>
                </a:cubicBezTo>
                <a:cubicBezTo>
                  <a:pt x="17253" y="3362488"/>
                  <a:pt x="39843" y="3188740"/>
                  <a:pt x="29944" y="3013722"/>
                </a:cubicBezTo>
                <a:cubicBezTo>
                  <a:pt x="19284" y="2828170"/>
                  <a:pt x="24487" y="2642365"/>
                  <a:pt x="20425" y="2456814"/>
                </a:cubicBezTo>
                <a:cubicBezTo>
                  <a:pt x="13826" y="2153231"/>
                  <a:pt x="25883" y="1849900"/>
                  <a:pt x="20425" y="1546443"/>
                </a:cubicBezTo>
                <a:cubicBezTo>
                  <a:pt x="13096" y="1154463"/>
                  <a:pt x="23258" y="762340"/>
                  <a:pt x="22639" y="370288"/>
                </a:cubicBezTo>
                <a:close/>
              </a:path>
            </a:pathLst>
          </a:custGeom>
          <a:solidFill>
            <a:srgbClr val="6DB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F06D5-5C0E-CA4E-8E53-6573E54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16" y="643467"/>
            <a:ext cx="3447288" cy="5571066"/>
          </a:xfrm>
        </p:spPr>
        <p:txBody>
          <a:bodyPr anchor="ctr">
            <a:normAutofit/>
          </a:bodyPr>
          <a:lstStyle/>
          <a:p>
            <a:r>
              <a:rPr lang="en-TR" sz="4600" dirty="0">
                <a:solidFill>
                  <a:schemeClr val="bg1"/>
                </a:solidFill>
                <a:latin typeface="American Typewriter" panose="02090604020004020304" pitchFamily="18" charset="77"/>
              </a:rPr>
              <a:t>Biblical Allusions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F290-B113-3543-A09A-535E41AB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643467"/>
            <a:ext cx="5788152" cy="557106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merican Typewriter" panose="02090604020004020304" pitchFamily="18" charset="77"/>
              </a:rPr>
              <a:t>“Therefore, just as sin came into the world through one man, and death through sin, and so death spread to all men because all sinned.” (Romans 5:12)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merican Typewriter" panose="02090604020004020304" pitchFamily="18" charset="77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merican Typewriter" panose="02090604020004020304" pitchFamily="18" charset="77"/>
              </a:rPr>
              <a:t>“The soul that sins, it must die.” (Ezekiel 18:20)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merican Typewriter" panose="02090604020004020304" pitchFamily="18" charset="77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merican Typewriter" panose="02090604020004020304" pitchFamily="18" charset="77"/>
              </a:rPr>
              <a:t>You were ransomed from the futile ways inherited from your forefathers, not with perishable things such as silver or gold, but with the precious blood of Christ, like that of a lamb without blemish or spot.” (1 Peter 1:18-19)</a:t>
            </a:r>
            <a:endParaRPr lang="en-TR" sz="2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2926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4261D"/>
      </a:dk2>
      <a:lt2>
        <a:srgbClr val="E6E2E8"/>
      </a:lt2>
      <a:accent1>
        <a:srgbClr val="6DB146"/>
      </a:accent1>
      <a:accent2>
        <a:srgbClr val="93AB39"/>
      </a:accent2>
      <a:accent3>
        <a:srgbClr val="B69F47"/>
      </a:accent3>
      <a:accent4>
        <a:srgbClr val="B1683B"/>
      </a:accent4>
      <a:accent5>
        <a:srgbClr val="C34D51"/>
      </a:accent5>
      <a:accent6>
        <a:srgbClr val="B13B70"/>
      </a:accent6>
      <a:hlink>
        <a:srgbClr val="BF503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288</Words>
  <Application>Microsoft Macintosh PowerPoint</Application>
  <PresentationFormat>Widescreen</PresentationFormat>
  <Paragraphs>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American Typewriter</vt:lpstr>
      <vt:lpstr>Arial</vt:lpstr>
      <vt:lpstr>Calibri</vt:lpstr>
      <vt:lpstr>Modern Love</vt:lpstr>
      <vt:lpstr>The Hand</vt:lpstr>
      <vt:lpstr>SketchyVTI</vt:lpstr>
      <vt:lpstr>The Lottery by Shirley Jackson</vt:lpstr>
      <vt:lpstr>Bitter Fruit by Abel Meeropol (1937)</vt:lpstr>
      <vt:lpstr>Strange Fruit</vt:lpstr>
      <vt:lpstr>Charlie Hale, 1911</vt:lpstr>
      <vt:lpstr>PowerPoint Presentation</vt:lpstr>
      <vt:lpstr>Will Brown, 1919</vt:lpstr>
      <vt:lpstr>Jesse Washington, 1916</vt:lpstr>
      <vt:lpstr>Short Film (1969)</vt:lpstr>
      <vt:lpstr>Biblical Allusions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Lottery by Shirley Jackson</dc:title>
  <dc:creator>Gamze Katı Gümüş</dc:creator>
  <cp:lastModifiedBy>Gamze Katı Gümüş</cp:lastModifiedBy>
  <cp:revision>3</cp:revision>
  <dcterms:created xsi:type="dcterms:W3CDTF">2020-11-02T22:12:35Z</dcterms:created>
  <dcterms:modified xsi:type="dcterms:W3CDTF">2020-11-06T16:19:37Z</dcterms:modified>
</cp:coreProperties>
</file>