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65805-356A-4010-912F-B6ADC389321D}" type="datetimeFigureOut">
              <a:rPr lang="tr-TR" smtClean="0"/>
              <a:t>24.08.2022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CD87-4755-40E5-BF9B-ECBC790FFB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36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Müracaatçı ile birlikte çalışma ve kendi kaderini tayin, kabul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5CD87-4755-40E5-BF9B-ECBC790FFB4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74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5CD87-4755-40E5-BF9B-ECBC790FFB4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76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25CB-7C08-4C3F-A4D7-E4982166EE39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72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20-8E0E-457F-B950-A187DA7CABB3}" type="datetime1">
              <a:rPr lang="tr-TR" smtClean="0"/>
              <a:t>24.08.2022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82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CCA-7AA5-4EDE-8597-5757C6E2B015}" type="datetime1">
              <a:rPr lang="tr-TR" smtClean="0"/>
              <a:t>24.08.2022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43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4DD1-E767-403B-B15E-C819351AAB41}" type="datetime1">
              <a:rPr lang="tr-TR" smtClean="0"/>
              <a:t>24.08.2022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48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CFD3-CB55-4704-9E83-980695219CBC}" type="datetime1">
              <a:rPr lang="tr-TR" smtClean="0"/>
              <a:t>24.08.2022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45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7AED-458F-41F7-B115-648379E08DB9}" type="datetime1">
              <a:rPr lang="tr-TR" smtClean="0"/>
              <a:t>24.08.2022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859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670A-4C18-4925-A8CA-A2123D6EB148}" type="datetime1">
              <a:rPr lang="tr-TR" smtClean="0"/>
              <a:t>24.08.2022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64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1F-696A-47D0-800B-1541B30FD4BB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19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7CA9-85DB-4994-90DF-C53EEF469287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773D-3E5B-4287-ADC7-0939B55FC6C8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85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C4D-6BC9-4720-90B4-E2D55EFE1998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2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BA1A-412D-4A74-BBCA-E8B15D8FC089}" type="datetime1">
              <a:rPr lang="tr-TR" smtClean="0"/>
              <a:t>24.08.2022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73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FAC1-6D8F-4B9E-BF1C-54F224842A9F}" type="datetime1">
              <a:rPr lang="tr-TR" smtClean="0"/>
              <a:t>24.08.2022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537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DF8B-989F-4840-B831-547940C2BAA6}" type="datetime1">
              <a:rPr lang="tr-TR" smtClean="0"/>
              <a:t>24.08.2022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69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B95-632E-4A35-A318-549430604B89}" type="datetime1">
              <a:rPr lang="tr-TR" smtClean="0"/>
              <a:t>24.08.2022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46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5700-AF19-4AE9-B3F7-6A540A38F1FB}" type="datetime1">
              <a:rPr lang="tr-TR" smtClean="0"/>
              <a:t>24.08.2022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86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E31A-4318-4115-9D22-077FFB21F001}" type="datetime1">
              <a:rPr lang="tr-TR" smtClean="0"/>
              <a:t>24.08.2022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Arslan Özdemir,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16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8ED4-1ED2-4F95-9D49-8C236B47B5BB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tr-TR"/>
              <a:t>Arslan Özdemir,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B88DDA-2C7A-4092-9009-3F3F2C6EE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28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C35DCB-35D3-4CA8-A372-326F9B2F1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SHB 427 Sosyal Hizmette Etik</a:t>
            </a:r>
            <a:br>
              <a:rPr lang="tr-TR" dirty="0"/>
            </a:br>
            <a:r>
              <a:rPr lang="tr-TR" dirty="0"/>
              <a:t>Sosyal Hizmetin Felsefi Temelleri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3FDBEA-D2A6-4398-893D-8EF8A32BB9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Dr. Ezgi ARSLAN ÖZDEMİR</a:t>
            </a:r>
          </a:p>
        </p:txBody>
      </p:sp>
    </p:spTree>
    <p:extLst>
      <p:ext uri="{BB962C8B-B14F-4D97-AF65-F5344CB8AC3E}">
        <p14:creationId xmlns:p14="http://schemas.microsoft.com/office/powerpoint/2010/main" val="70443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ir merdiven ile yürüyen kişi">
            <a:extLst>
              <a:ext uri="{FF2B5EF4-FFF2-40B4-BE49-F238E27FC236}">
                <a16:creationId xmlns:a16="http://schemas.microsoft.com/office/drawing/2014/main" id="{218E3301-3E42-36FD-87EA-7BB761F3D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79" r="20947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EF3D12B-5D7B-4150-B181-C7C79031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tr-TR" dirty="0"/>
              <a:t>Düşünüyorum öyleyse varım!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E3F703-6973-41F7-8D66-2D32DA0528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tr-TR" dirty="0"/>
              <a:t>Kant: «benim yerime düşünen bir kitabım, vicdanım yerini tutan bir papaz, panzehirlerimle ilgilenerek sağlığım için karar veren bir hekimim oldu mu, zahmete katlanamama hiç gerek kalmaz artık» </a:t>
            </a:r>
          </a:p>
          <a:p>
            <a:r>
              <a:rPr lang="tr-TR" dirty="0"/>
              <a:t>«Aklını kullanma cesaretin olsun»</a:t>
            </a:r>
          </a:p>
          <a:p>
            <a:r>
              <a:rPr lang="tr-TR" dirty="0"/>
              <a:t>«İnsan davranışını belirleyen akıldır, tüm insanlar bir değere sahiptir ve eşit muameleyi hak eder»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EB169C-051E-4D6E-8E9B-4AEEE684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5883275"/>
            <a:ext cx="27432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9D94773D-3E5B-4287-ADC7-0939B55FC6C8}" type="datetime1">
              <a:rPr lang="tr-TR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24.08.2022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5F45B5-51CA-42E4-B8E2-4C98EF46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5048" y="5883275"/>
            <a:ext cx="491866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E11C04-153D-45C5-A798-7F683DE2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24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F4DB63-A191-45D9-8A53-9B18F8FE2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BB8E50-9569-495A-A548-A5AD5055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F26545-4582-4DBE-973B-ED1BC9CB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91"/>
            <a:ext cx="12188952" cy="228600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7A6981-7EBF-4F2B-BD20-3124170BF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77277" y="-1"/>
            <a:ext cx="1272021" cy="8411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97DCFF-C2AA-4065-BFCF-1E7535B0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4" t="86960" r="29150"/>
          <a:stretch/>
        </p:blipFill>
        <p:spPr>
          <a:xfrm>
            <a:off x="11061755" y="-1"/>
            <a:ext cx="1127197" cy="553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E1159C-5B31-49A8-A933-C1179723C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9" t="72411" r="-74" b="13790"/>
          <a:stretch/>
        </p:blipFill>
        <p:spPr>
          <a:xfrm>
            <a:off x="77277" y="1444827"/>
            <a:ext cx="1096303" cy="841175"/>
          </a:xfrm>
          <a:custGeom>
            <a:avLst/>
            <a:gdLst>
              <a:gd name="connsiteX0" fmla="*/ 0 w 915864"/>
              <a:gd name="connsiteY0" fmla="*/ 0 h 702727"/>
              <a:gd name="connsiteX1" fmla="*/ 915864 w 915864"/>
              <a:gd name="connsiteY1" fmla="*/ 0 h 702727"/>
              <a:gd name="connsiteX2" fmla="*/ 915864 w 915864"/>
              <a:gd name="connsiteY2" fmla="*/ 702727 h 702727"/>
              <a:gd name="connsiteX3" fmla="*/ 176126 w 915864"/>
              <a:gd name="connsiteY3" fmla="*/ 702727 h 702727"/>
              <a:gd name="connsiteX4" fmla="*/ 175195 w 915864"/>
              <a:gd name="connsiteY4" fmla="*/ 702179 h 702727"/>
              <a:gd name="connsiteX5" fmla="*/ 45222 w 915864"/>
              <a:gd name="connsiteY5" fmla="*/ 592499 h 702727"/>
              <a:gd name="connsiteX6" fmla="*/ 0 w 915864"/>
              <a:gd name="connsiteY6" fmla="*/ 531614 h 7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864" h="702727">
                <a:moveTo>
                  <a:pt x="0" y="0"/>
                </a:moveTo>
                <a:lnTo>
                  <a:pt x="915864" y="0"/>
                </a:lnTo>
                <a:lnTo>
                  <a:pt x="915864" y="702727"/>
                </a:lnTo>
                <a:lnTo>
                  <a:pt x="176126" y="702727"/>
                </a:lnTo>
                <a:lnTo>
                  <a:pt x="175195" y="702179"/>
                </a:lnTo>
                <a:cubicBezTo>
                  <a:pt x="126139" y="669596"/>
                  <a:pt x="82453" y="632772"/>
                  <a:pt x="45222" y="592499"/>
                </a:cubicBezTo>
                <a:lnTo>
                  <a:pt x="0" y="531614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9BD01A-0D38-48EA-98E5-BB66386F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1036686" y="1071807"/>
            <a:ext cx="1155314" cy="123008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A63E716-9A87-43C7-843C-79FF713E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39924"/>
            <a:ext cx="10364451" cy="1437937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Yakın çağ felsefesi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D8E40B-483E-44D7-8FBB-17A0340E6A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705878"/>
            <a:ext cx="10363826" cy="3085322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600"/>
              <a:t>Sosyal hizmetin ortaya çıkışı ile aynı çağ</a:t>
            </a:r>
          </a:p>
          <a:p>
            <a:pPr>
              <a:lnSpc>
                <a:spcPct val="110000"/>
              </a:lnSpc>
            </a:pPr>
            <a:r>
              <a:rPr lang="tr-TR" sz="1600" err="1"/>
              <a:t>Edmund</a:t>
            </a:r>
            <a:r>
              <a:rPr lang="tr-TR" sz="1600"/>
              <a:t> </a:t>
            </a:r>
            <a:r>
              <a:rPr lang="tr-TR" sz="1600" err="1"/>
              <a:t>husserl</a:t>
            </a:r>
            <a:r>
              <a:rPr lang="tr-TR" sz="1600"/>
              <a:t> – bireyselleştirme ilkesi</a:t>
            </a:r>
          </a:p>
          <a:p>
            <a:pPr>
              <a:lnSpc>
                <a:spcPct val="110000"/>
              </a:lnSpc>
            </a:pPr>
            <a:endParaRPr lang="tr-TR" sz="1600"/>
          </a:p>
          <a:p>
            <a:pPr>
              <a:lnSpc>
                <a:spcPct val="110000"/>
              </a:lnSpc>
            </a:pPr>
            <a:r>
              <a:rPr lang="tr-TR" sz="1600"/>
              <a:t>Müracaatçı bir insan olarak değil, kendi kişisel farklarıyla bir insan</a:t>
            </a:r>
          </a:p>
          <a:p>
            <a:pPr>
              <a:lnSpc>
                <a:spcPct val="110000"/>
              </a:lnSpc>
            </a:pPr>
            <a:r>
              <a:rPr lang="tr-TR" sz="1600" err="1"/>
              <a:t>Satre</a:t>
            </a:r>
            <a:r>
              <a:rPr lang="tr-TR" sz="1600"/>
              <a:t>-</a:t>
            </a:r>
            <a:r>
              <a:rPr lang="tr-TR" sz="1600" err="1"/>
              <a:t>Descart</a:t>
            </a:r>
            <a:r>
              <a:rPr lang="tr-TR" sz="1600"/>
              <a:t>-varoluşçular: insanın seçim yapma özgürlüğü ve seçimlerinin sonuçlarını yaşama sorumluluğu </a:t>
            </a:r>
          </a:p>
          <a:p>
            <a:pPr>
              <a:lnSpc>
                <a:spcPct val="110000"/>
              </a:lnSpc>
            </a:pPr>
            <a:endParaRPr lang="tr-TR" sz="1600"/>
          </a:p>
          <a:p>
            <a:pPr>
              <a:lnSpc>
                <a:spcPct val="110000"/>
              </a:lnSpc>
            </a:pPr>
            <a:r>
              <a:rPr lang="tr-TR" sz="1600"/>
              <a:t>Güçlendirme-sosyal adalet-eşitlik-kültürel duyarlılık : feminizm, post-yapısalcılık- eleştirel felsefe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F2EFA4-2EFD-4CF3-A979-4B6C0325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A6B0D2-FFF5-430E-A633-AAE1B095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94773D-3E5B-4287-ADC7-0939B55FC6C8}" type="datetime1">
              <a:rPr lang="tr-TR" smtClean="0"/>
              <a:pPr>
                <a:spcAft>
                  <a:spcPts val="600"/>
                </a:spcAft>
              </a:pPr>
              <a:t>24.08.2022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0DE85D-21B0-4E17-958E-C403E033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14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çık bir kitabın kapatma fotoğrafı">
            <a:extLst>
              <a:ext uri="{FF2B5EF4-FFF2-40B4-BE49-F238E27FC236}">
                <a16:creationId xmlns:a16="http://schemas.microsoft.com/office/drawing/2014/main" id="{3326D3E7-0AEB-4EFC-04B2-135F59324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44" r="30176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4594ED-D274-4889-8639-D4417A7E82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Neden felsefe ve tarih okumalıyız?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Mesleğin hangi bütünün parçası?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18CF44-1EC7-4696-9773-C6A7B628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5883275"/>
            <a:ext cx="27432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9D94773D-3E5B-4287-ADC7-0939B55FC6C8}" type="datetime1">
              <a:rPr lang="tr-TR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24.08.2022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C7B518-9DBB-4194-A18E-6C5CF046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5048" y="5883275"/>
            <a:ext cx="491866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AB2E3B-12C2-4C23-9A59-FB264E20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97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F4DB63-A191-45D9-8A53-9B18F8FE2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BB8E50-9569-495A-A548-A5AD5055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F26545-4582-4DBE-973B-ED1BC9CB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91"/>
            <a:ext cx="12188952" cy="228600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7A6981-7EBF-4F2B-BD20-3124170BF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77277" y="-1"/>
            <a:ext cx="1272021" cy="8411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97DCFF-C2AA-4065-BFCF-1E7535B0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4" t="86960" r="29150"/>
          <a:stretch/>
        </p:blipFill>
        <p:spPr>
          <a:xfrm>
            <a:off x="11061755" y="-1"/>
            <a:ext cx="1127197" cy="553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E1159C-5B31-49A8-A933-C1179723C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9" t="72411" r="-74" b="13790"/>
          <a:stretch/>
        </p:blipFill>
        <p:spPr>
          <a:xfrm>
            <a:off x="77277" y="1444827"/>
            <a:ext cx="1096303" cy="841175"/>
          </a:xfrm>
          <a:custGeom>
            <a:avLst/>
            <a:gdLst>
              <a:gd name="connsiteX0" fmla="*/ 0 w 915864"/>
              <a:gd name="connsiteY0" fmla="*/ 0 h 702727"/>
              <a:gd name="connsiteX1" fmla="*/ 915864 w 915864"/>
              <a:gd name="connsiteY1" fmla="*/ 0 h 702727"/>
              <a:gd name="connsiteX2" fmla="*/ 915864 w 915864"/>
              <a:gd name="connsiteY2" fmla="*/ 702727 h 702727"/>
              <a:gd name="connsiteX3" fmla="*/ 176126 w 915864"/>
              <a:gd name="connsiteY3" fmla="*/ 702727 h 702727"/>
              <a:gd name="connsiteX4" fmla="*/ 175195 w 915864"/>
              <a:gd name="connsiteY4" fmla="*/ 702179 h 702727"/>
              <a:gd name="connsiteX5" fmla="*/ 45222 w 915864"/>
              <a:gd name="connsiteY5" fmla="*/ 592499 h 702727"/>
              <a:gd name="connsiteX6" fmla="*/ 0 w 915864"/>
              <a:gd name="connsiteY6" fmla="*/ 531614 h 7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864" h="702727">
                <a:moveTo>
                  <a:pt x="0" y="0"/>
                </a:moveTo>
                <a:lnTo>
                  <a:pt x="915864" y="0"/>
                </a:lnTo>
                <a:lnTo>
                  <a:pt x="915864" y="702727"/>
                </a:lnTo>
                <a:lnTo>
                  <a:pt x="176126" y="702727"/>
                </a:lnTo>
                <a:lnTo>
                  <a:pt x="175195" y="702179"/>
                </a:lnTo>
                <a:cubicBezTo>
                  <a:pt x="126139" y="669596"/>
                  <a:pt x="82453" y="632772"/>
                  <a:pt x="45222" y="592499"/>
                </a:cubicBezTo>
                <a:lnTo>
                  <a:pt x="0" y="531614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9BD01A-0D38-48EA-98E5-BB66386F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1036686" y="1071807"/>
            <a:ext cx="1155314" cy="123008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710DF8E-614A-4812-9423-0A0EFDD4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39924"/>
            <a:ext cx="10364451" cy="1437937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42C50E-FE16-44D4-B340-6BABA50D68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705878"/>
            <a:ext cx="10363826" cy="3085322"/>
          </a:xfrm>
        </p:spPr>
        <p:txBody>
          <a:bodyPr anchor="ctr">
            <a:normAutofit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Özateş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Ö., S. (2010). Sosyal Hizmet Eğitinin Felsefi Temelleri. Toplum ve Sosyal Hizmet, 21 (1).</a:t>
            </a:r>
          </a:p>
          <a:p>
            <a:r>
              <a:rPr lang="tr-T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Reamer</a:t>
            </a:r>
            <a:r>
              <a:rPr lang="tr-T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F.G. (2006). Sosyal Hizmet Etiği ve Değerleri. Ankara: </a:t>
            </a:r>
            <a:r>
              <a:rPr lang="tr-T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Nika</a:t>
            </a:r>
            <a:r>
              <a:rPr lang="tr-T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Yayınları.</a:t>
            </a:r>
          </a:p>
          <a:p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F2B150-B0FF-46FF-9AF2-B9CD671C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5E3911-5E4C-4731-BC76-08185772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94773D-3E5B-4287-ADC7-0939B55FC6C8}" type="datetime1">
              <a:rPr lang="tr-TR" smtClean="0"/>
              <a:pPr>
                <a:spcAft>
                  <a:spcPts val="600"/>
                </a:spcAft>
              </a:pPr>
              <a:t>24.08.2022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96AFDF-0E0C-4018-ADBC-82F141A7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2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ACCE728-ED74-4467-85FB-5FF014B3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tr-TR" sz="4400"/>
              <a:t>Antik Yunan ve roma düşünce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00A3D6-1A87-4548-A5BB-2C9A43FCFA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r>
              <a:rPr lang="tr-TR" dirty="0"/>
              <a:t>Sosyal hizmet mesleğinin ortaya çıktığı ve meslek haline geldiği kültür Batı (</a:t>
            </a:r>
            <a:r>
              <a:rPr lang="tr-TR" dirty="0" err="1"/>
              <a:t>anglo</a:t>
            </a:r>
            <a:r>
              <a:rPr lang="tr-TR" dirty="0"/>
              <a:t> </a:t>
            </a:r>
            <a:r>
              <a:rPr lang="tr-TR" dirty="0" err="1"/>
              <a:t>sakson</a:t>
            </a:r>
            <a:r>
              <a:rPr lang="tr-TR" dirty="0"/>
              <a:t>, </a:t>
            </a:r>
            <a:r>
              <a:rPr lang="tr-TR" dirty="0" err="1"/>
              <a:t>anglo</a:t>
            </a:r>
            <a:r>
              <a:rPr lang="tr-TR" dirty="0"/>
              <a:t> Amerikan ve kıta Avrupası)</a:t>
            </a:r>
          </a:p>
          <a:p>
            <a:r>
              <a:rPr lang="tr-TR" dirty="0"/>
              <a:t>Değer ve ilkeleri açısından antik yunan ve roma düşüncesinden etkilenme</a:t>
            </a:r>
          </a:p>
          <a:p>
            <a:endParaRPr lang="tr-T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ACB482-85C9-432F-8F7F-F1B39B54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074" y="5883275"/>
            <a:ext cx="27432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FC5AF3B-0F47-4120-A317-1224FA1A6C65}" type="datetime1">
              <a:rPr lang="tr-TR" smtClean="0"/>
              <a:pPr algn="l">
                <a:spcAft>
                  <a:spcPts val="600"/>
                </a:spcAft>
              </a:pPr>
              <a:t>24.08.2022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4B17D0-5133-4427-9ED6-A5D039F7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4224" y="5883275"/>
            <a:ext cx="5244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2F735E-DC2A-4EAE-A5BF-3FC1D2E8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4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5179B38-5203-4995-8A83-C5651CE5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/>
              <a:t>antik yunan sofistleri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FA4FAE-6A75-4BE7-8AF9-031A2513B5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r>
              <a:rPr lang="tr-TR" sz="1800" dirty="0"/>
              <a:t>«her insanın doğuştan sahip olduğu haklar düşüncesi»</a:t>
            </a:r>
          </a:p>
          <a:p>
            <a:r>
              <a:rPr lang="tr-TR" sz="1800" dirty="0"/>
              <a:t>Doğuştan hak/doğal haklar – pozitif hukuk- sosyal hizmet</a:t>
            </a:r>
          </a:p>
          <a:p>
            <a:endParaRPr lang="tr-TR" sz="1800" dirty="0"/>
          </a:p>
          <a:p>
            <a:r>
              <a:rPr lang="tr-TR" sz="1800" dirty="0"/>
              <a:t>İnsan hakları, eşitlik ve sosyal adalet kavramları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13F6C3-57B5-4CD3-8ADA-29131A5D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9895" y="5883275"/>
            <a:ext cx="27266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94773D-3E5B-4287-ADC7-0939B55FC6C8}" type="datetime1">
              <a:rPr lang="tr-T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24.08.2022</a:t>
            </a:fld>
            <a:endParaRPr lang="tr-TR">
              <a:solidFill>
                <a:schemeClr val="bg1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208024-F033-410F-892F-CC75E078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9079" y="5902854"/>
            <a:ext cx="54067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247BB2-2CC8-45E0-9F99-D0AD1474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5779" y="5883275"/>
            <a:ext cx="8410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07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1FE0132-734C-40FE-98A0-CB871C91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tr-TR" sz="4100">
                <a:solidFill>
                  <a:srgbClr val="FFFFFF"/>
                </a:solidFill>
              </a:rPr>
              <a:t>Yurttaşlık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BA8C13-BA22-414F-9D42-BEF4338F75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794" y="1049695"/>
            <a:ext cx="6642806" cy="4758611"/>
          </a:xfrm>
        </p:spPr>
        <p:txBody>
          <a:bodyPr anchor="ctr">
            <a:normAutofit/>
          </a:bodyPr>
          <a:lstStyle/>
          <a:p>
            <a:r>
              <a:rPr lang="tr-TR" dirty="0"/>
              <a:t>Özgürleştirici değer olarak yurttaş ve sosyal hizmet</a:t>
            </a:r>
          </a:p>
          <a:p>
            <a:endParaRPr lang="tr-TR" dirty="0"/>
          </a:p>
          <a:p>
            <a:r>
              <a:rPr lang="tr-TR" dirty="0"/>
              <a:t>Yunan şehir devletleri ve platon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49BE4F-DA97-4844-92E2-FCDA9787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074" y="5883275"/>
            <a:ext cx="27432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9D94773D-3E5B-4287-ADC7-0939B55FC6C8}" type="datetime1">
              <a:rPr lang="tr-TR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24.08.2022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67615D-43A1-4A65-A982-85DA527B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4224" y="5883275"/>
            <a:ext cx="5244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D5B342-1D51-4047-9E2D-E3D79858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60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1426A8-B3AE-4A14-8972-B383395098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tr-TR" dirty="0"/>
              <a:t>«insan her şeyin ölçüsüdür» </a:t>
            </a:r>
            <a:r>
              <a:rPr lang="tr-TR" dirty="0" err="1"/>
              <a:t>Protagoras</a:t>
            </a:r>
            <a:endParaRPr lang="tr-TR" dirty="0"/>
          </a:p>
          <a:p>
            <a:r>
              <a:rPr lang="tr-TR" dirty="0"/>
              <a:t>Self determinasyon, kendi kararını verebilme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415F775-D95F-4C3B-817D-AE6B803F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tr-TR" sz="4400"/>
              <a:t>Kendi kaderini tayin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8ABF42-9A5C-48A4-86F6-56420885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4486" y="5883275"/>
            <a:ext cx="47421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6E2096-305F-4487-B7FF-6A27FD5B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94773D-3E5B-4287-ADC7-0939B55FC6C8}" type="datetime1">
              <a:rPr lang="tr-TR" smtClean="0"/>
              <a:pPr>
                <a:spcAft>
                  <a:spcPts val="600"/>
                </a:spcAft>
              </a:pPr>
              <a:t>24.08.2022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22E2BA-2CE3-4269-9584-3C06F057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012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İnsanların renkli Karmış rakamları">
            <a:extLst>
              <a:ext uri="{FF2B5EF4-FFF2-40B4-BE49-F238E27FC236}">
                <a16:creationId xmlns:a16="http://schemas.microsoft.com/office/drawing/2014/main" id="{21CBD330-D98C-9586-4713-F67B78F45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9" r="28976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3318059-03A7-4D68-AC18-C1390AD7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tr-TR" dirty="0"/>
              <a:t>Antik roma stoacılar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7C6F01-AA87-47A8-B534-34375DF5F6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tr-TR" dirty="0"/>
              <a:t>Doğru bilgi, sabır, ölçü, </a:t>
            </a:r>
            <a:r>
              <a:rPr lang="tr-TR" dirty="0" err="1"/>
              <a:t>adelet</a:t>
            </a:r>
            <a:r>
              <a:rPr lang="tr-TR" dirty="0"/>
              <a:t> ve eşitlik doğada kendiliğinden vardır</a:t>
            </a:r>
          </a:p>
          <a:p>
            <a:r>
              <a:rPr lang="tr-TR" dirty="0"/>
              <a:t>Bütün insanlar eşittir</a:t>
            </a:r>
          </a:p>
          <a:p>
            <a:endParaRPr lang="tr-TR" dirty="0"/>
          </a:p>
          <a:p>
            <a:r>
              <a:rPr lang="tr-TR" dirty="0"/>
              <a:t>Hem sosyal adalet ve eşitlik hem insan hakları</a:t>
            </a:r>
          </a:p>
          <a:p>
            <a:r>
              <a:rPr lang="tr-TR" dirty="0"/>
              <a:t>BM İnsan hakları evrensel bildirgesi ve takip edenler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801EC7-21E9-43C2-BCC3-AE09FEC9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5883275"/>
            <a:ext cx="27432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9D94773D-3E5B-4287-ADC7-0939B55FC6C8}" type="datetime1">
              <a:rPr lang="tr-TR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24.08.2022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5BF401-FABD-4F3B-AF68-26C34CDF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5048" y="5883275"/>
            <a:ext cx="491866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30A08D-673F-4BC9-9614-C77286E3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95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tack of multicolored books">
            <a:extLst>
              <a:ext uri="{FF2B5EF4-FFF2-40B4-BE49-F238E27FC236}">
                <a16:creationId xmlns:a16="http://schemas.microsoft.com/office/drawing/2014/main" id="{AFFDED72-3EB8-B813-AF3B-2AC46C44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90" r="35475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70BFAA1-0115-4724-BD99-D6065587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tr-TR" dirty="0"/>
              <a:t>Antik roma hukuku 3 ana ilke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796782-2F5B-4633-BEA6-98182D106D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tr-TR" dirty="0"/>
              <a:t>1. Dürüstlük</a:t>
            </a:r>
          </a:p>
          <a:p>
            <a:r>
              <a:rPr lang="tr-TR" dirty="0"/>
              <a:t>2. Hiç kimseyi kırmamak</a:t>
            </a:r>
          </a:p>
          <a:p>
            <a:r>
              <a:rPr lang="tr-TR" dirty="0"/>
              <a:t>3 Herkese kendi hakkını teslim etmek</a:t>
            </a:r>
          </a:p>
          <a:p>
            <a:endParaRPr lang="tr-TR" dirty="0"/>
          </a:p>
          <a:p>
            <a:r>
              <a:rPr lang="tr-TR" dirty="0"/>
              <a:t>Sosyal hizmet doğruluk ve dürüstlük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38A2CD-65EA-4A17-9F88-DE4F6972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5883275"/>
            <a:ext cx="27432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9D94773D-3E5B-4287-ADC7-0939B55FC6C8}" type="datetime1">
              <a:rPr lang="tr-TR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24.08.2022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DCA584-9972-40BB-AD1C-083FA5D6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5048" y="5883275"/>
            <a:ext cx="491866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DF8D09-81BC-43E1-8A64-8EE36E5E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20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08499C-7E2D-4FB3-93B3-47A97AA1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tr-TR" sz="4100"/>
              <a:t>Hümanizm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EF39F8-4DE4-4DB7-8258-2D81EEFF5D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r>
              <a:rPr lang="tr-TR" dirty="0"/>
              <a:t>Sosyal hizmetin temel değerlerinin felsefi dayanakları </a:t>
            </a:r>
            <a:r>
              <a:rPr lang="tr-TR" dirty="0" err="1"/>
              <a:t>hümanizm’den</a:t>
            </a:r>
            <a:r>
              <a:rPr lang="tr-TR" dirty="0"/>
              <a:t> gelmektedir (</a:t>
            </a:r>
            <a:r>
              <a:rPr lang="tr-TR" dirty="0" err="1"/>
              <a:t>Clark</a:t>
            </a:r>
            <a:r>
              <a:rPr lang="tr-TR" dirty="0"/>
              <a:t>, </a:t>
            </a:r>
            <a:r>
              <a:rPr lang="tr-TR" dirty="0" err="1"/>
              <a:t>Aquith</a:t>
            </a:r>
            <a:r>
              <a:rPr lang="tr-TR" dirty="0"/>
              <a:t> ve Rojeck-1988)</a:t>
            </a:r>
          </a:p>
          <a:p>
            <a:r>
              <a:rPr lang="tr-TR" dirty="0"/>
              <a:t>Yargılayıcı olmayan tutum – Montaigne</a:t>
            </a:r>
          </a:p>
          <a:p>
            <a:r>
              <a:rPr lang="tr-TR" dirty="0"/>
              <a:t>Ön yargıdan kurtulmak – Francis Bacon</a:t>
            </a:r>
          </a:p>
          <a:p>
            <a:r>
              <a:rPr lang="tr-TR" dirty="0"/>
              <a:t>İnsan isterse </a:t>
            </a:r>
            <a:r>
              <a:rPr lang="tr-TR" dirty="0" err="1"/>
              <a:t>herşeyi</a:t>
            </a:r>
            <a:r>
              <a:rPr lang="tr-TR" dirty="0"/>
              <a:t> yapabilir/yetkinlik –Leone </a:t>
            </a:r>
            <a:r>
              <a:rPr lang="tr-TR" dirty="0" err="1"/>
              <a:t>Battista</a:t>
            </a:r>
            <a:r>
              <a:rPr lang="tr-TR" dirty="0"/>
              <a:t> </a:t>
            </a:r>
            <a:r>
              <a:rPr lang="tr-TR" dirty="0" err="1"/>
              <a:t>Alberti</a:t>
            </a:r>
            <a:endParaRPr lang="tr-TR" dirty="0"/>
          </a:p>
          <a:p>
            <a:endParaRPr lang="tr-TR" dirty="0"/>
          </a:p>
          <a:p>
            <a:r>
              <a:rPr lang="tr-TR" dirty="0"/>
              <a:t>«kendini başkasıyla bir tutan insan kutsaldır»</a:t>
            </a: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659644-FFB4-4B7A-99F7-62F2B626B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074" y="5883275"/>
            <a:ext cx="27432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9D94773D-3E5B-4287-ADC7-0939B55FC6C8}" type="datetime1">
              <a:rPr lang="tr-TR" smtClean="0"/>
              <a:pPr algn="l">
                <a:spcAft>
                  <a:spcPts val="600"/>
                </a:spcAft>
              </a:pPr>
              <a:t>24.08.2022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E10CD1-03EE-4833-8FA4-D71EA228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4224" y="5883275"/>
            <a:ext cx="5244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4A4435-F798-4C2B-BEAF-A2D88FBA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04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F4DB63-A191-45D9-8A53-9B18F8FE2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BB8E50-9569-495A-A548-A5AD5055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F26545-4582-4DBE-973B-ED1BC9CB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91"/>
            <a:ext cx="12188952" cy="228600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7A6981-7EBF-4F2B-BD20-3124170BF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77277" y="-1"/>
            <a:ext cx="1272021" cy="8411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97DCFF-C2AA-4065-BFCF-1E7535B0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4" t="86960" r="29150"/>
          <a:stretch/>
        </p:blipFill>
        <p:spPr>
          <a:xfrm>
            <a:off x="11061755" y="-1"/>
            <a:ext cx="1127197" cy="553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E1159C-5B31-49A8-A933-C1179723C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9" t="72411" r="-74" b="13790"/>
          <a:stretch/>
        </p:blipFill>
        <p:spPr>
          <a:xfrm>
            <a:off x="77277" y="1444827"/>
            <a:ext cx="1096303" cy="841175"/>
          </a:xfrm>
          <a:custGeom>
            <a:avLst/>
            <a:gdLst>
              <a:gd name="connsiteX0" fmla="*/ 0 w 915864"/>
              <a:gd name="connsiteY0" fmla="*/ 0 h 702727"/>
              <a:gd name="connsiteX1" fmla="*/ 915864 w 915864"/>
              <a:gd name="connsiteY1" fmla="*/ 0 h 702727"/>
              <a:gd name="connsiteX2" fmla="*/ 915864 w 915864"/>
              <a:gd name="connsiteY2" fmla="*/ 702727 h 702727"/>
              <a:gd name="connsiteX3" fmla="*/ 176126 w 915864"/>
              <a:gd name="connsiteY3" fmla="*/ 702727 h 702727"/>
              <a:gd name="connsiteX4" fmla="*/ 175195 w 915864"/>
              <a:gd name="connsiteY4" fmla="*/ 702179 h 702727"/>
              <a:gd name="connsiteX5" fmla="*/ 45222 w 915864"/>
              <a:gd name="connsiteY5" fmla="*/ 592499 h 702727"/>
              <a:gd name="connsiteX6" fmla="*/ 0 w 915864"/>
              <a:gd name="connsiteY6" fmla="*/ 531614 h 7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864" h="702727">
                <a:moveTo>
                  <a:pt x="0" y="0"/>
                </a:moveTo>
                <a:lnTo>
                  <a:pt x="915864" y="0"/>
                </a:lnTo>
                <a:lnTo>
                  <a:pt x="915864" y="702727"/>
                </a:lnTo>
                <a:lnTo>
                  <a:pt x="176126" y="702727"/>
                </a:lnTo>
                <a:lnTo>
                  <a:pt x="175195" y="702179"/>
                </a:lnTo>
                <a:cubicBezTo>
                  <a:pt x="126139" y="669596"/>
                  <a:pt x="82453" y="632772"/>
                  <a:pt x="45222" y="592499"/>
                </a:cubicBezTo>
                <a:lnTo>
                  <a:pt x="0" y="531614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9BD01A-0D38-48EA-98E5-BB66386F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1036686" y="1071807"/>
            <a:ext cx="1155314" cy="123008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8DC52A0-C0E8-4E84-85CA-D7D09BDF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39924"/>
            <a:ext cx="10364451" cy="1437937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İnsanın değeri</a:t>
            </a:r>
            <a:br>
              <a:rPr lang="tr-TR">
                <a:solidFill>
                  <a:schemeClr val="bg1"/>
                </a:solidFill>
              </a:rPr>
            </a:br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975EEB-DB38-4482-8954-97EEA63B83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705878"/>
            <a:ext cx="10363826" cy="3085322"/>
          </a:xfrm>
        </p:spPr>
        <p:txBody>
          <a:bodyPr anchor="ctr">
            <a:normAutofit/>
          </a:bodyPr>
          <a:lstStyle/>
          <a:p>
            <a:r>
              <a:rPr lang="tr-TR" dirty="0"/>
              <a:t>İnsanın öz-yönelim veya kendi kaderini tayin edebilecekleri inancı</a:t>
            </a:r>
          </a:p>
          <a:p>
            <a:r>
              <a:rPr lang="tr-TR" dirty="0"/>
              <a:t>İnsanların saygılı ve yargılayıcı olmayan yanıtlar gerektiren doğal bir onura sahip olduğu inancı</a:t>
            </a:r>
          </a:p>
          <a:p>
            <a:endParaRPr lang="tr-TR" dirty="0"/>
          </a:p>
          <a:p>
            <a:r>
              <a:rPr lang="tr-TR" dirty="0" err="1"/>
              <a:t>kuçuradi</a:t>
            </a:r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11D5B0-E307-460B-9E47-35BFFBC5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Arslan Özdemir, 2022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EE3F81-16DB-4FE3-BF49-077D0865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94773D-3E5B-4287-ADC7-0939B55FC6C8}" type="datetime1">
              <a:rPr lang="tr-TR" smtClean="0"/>
              <a:pPr>
                <a:spcAft>
                  <a:spcPts val="600"/>
                </a:spcAft>
              </a:pPr>
              <a:t>24.08.2022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DA931B-1738-4F79-AD8D-D82BDAA0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B88DDA-2C7A-4092-9009-3F3F2C6EE1D8}" type="slidenum">
              <a:rPr lang="tr-TR" smtClean="0"/>
              <a:pPr>
                <a:spcAft>
                  <a:spcPts val="600"/>
                </a:spcAft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456246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58</TotalTime>
  <Words>491</Words>
  <Application>Microsoft Office PowerPoint</Application>
  <PresentationFormat>Geniş ekran</PresentationFormat>
  <Paragraphs>101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Damla</vt:lpstr>
      <vt:lpstr>SHB 427 Sosyal Hizmette Etik Sosyal Hizmetin Felsefi Temelleri</vt:lpstr>
      <vt:lpstr>Antik Yunan ve roma düşünce sistemi</vt:lpstr>
      <vt:lpstr>antik yunan sofistleri</vt:lpstr>
      <vt:lpstr>Yurttaşlık</vt:lpstr>
      <vt:lpstr>Kendi kaderini tayin</vt:lpstr>
      <vt:lpstr>Antik roma stoacılar</vt:lpstr>
      <vt:lpstr>Antik roma hukuku 3 ana ilke</vt:lpstr>
      <vt:lpstr>Hümanizm</vt:lpstr>
      <vt:lpstr>İnsanın değeri </vt:lpstr>
      <vt:lpstr>Düşünüyorum öyleyse varım!</vt:lpstr>
      <vt:lpstr>Yakın çağ felsefesi</vt:lpstr>
      <vt:lpstr>PowerPoint Sunusu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SHB 427 Sosyal Hizmette Etik Sosyal Hizmetin Felsefi Temelleri</dc:title>
  <dc:creator>Ezgi Arslan</dc:creator>
  <cp:lastModifiedBy>Ezgi Arslan</cp:lastModifiedBy>
  <cp:revision>2</cp:revision>
  <dcterms:created xsi:type="dcterms:W3CDTF">2022-08-24T08:52:59Z</dcterms:created>
  <dcterms:modified xsi:type="dcterms:W3CDTF">2022-08-24T09:51:22Z</dcterms:modified>
</cp:coreProperties>
</file>