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35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3442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425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396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48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918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345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1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531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588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18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51C94-B9FD-4FE2-A723-A04B296BE40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B2E52-DACB-474C-BEB5-027409EBA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82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990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tr-TR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PCR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4263" y="2855913"/>
            <a:ext cx="7772400" cy="2819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How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does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PCR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work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?</a:t>
            </a:r>
            <a:r>
              <a:rPr lang="en-US" sz="2400" dirty="0">
                <a:ea typeface="ＭＳ Ｐゴシック" charset="0"/>
              </a:rPr>
              <a:t>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000" dirty="0" err="1">
                <a:ea typeface="ＭＳ Ｐゴシック" charset="0"/>
              </a:rPr>
              <a:t>Separation</a:t>
            </a:r>
            <a:r>
              <a:rPr lang="tr-TR" sz="2000" dirty="0">
                <a:ea typeface="ＭＳ Ｐゴシック" charset="0"/>
              </a:rPr>
              <a:t> of </a:t>
            </a:r>
            <a:r>
              <a:rPr lang="tr-TR" sz="2000" dirty="0" err="1">
                <a:ea typeface="ＭＳ Ｐゴシック" charset="0"/>
              </a:rPr>
              <a:t>two</a:t>
            </a:r>
            <a:r>
              <a:rPr lang="tr-TR" sz="2000" dirty="0">
                <a:ea typeface="ＭＳ Ｐゴシック" charset="0"/>
              </a:rPr>
              <a:t> </a:t>
            </a:r>
            <a:r>
              <a:rPr lang="tr-TR" sz="2000" dirty="0" err="1">
                <a:ea typeface="ＭＳ Ｐゴシック" charset="0"/>
              </a:rPr>
              <a:t>strands</a:t>
            </a:r>
            <a:r>
              <a:rPr lang="tr-TR" sz="2000" dirty="0">
                <a:ea typeface="ＭＳ Ｐゴシック" charset="0"/>
              </a:rPr>
              <a:t> </a:t>
            </a:r>
          </a:p>
          <a:p>
            <a:pPr marL="457200" lvl="1" indent="0">
              <a:lnSpc>
                <a:spcPct val="80000"/>
              </a:lnSpc>
              <a:buNone/>
              <a:defRPr/>
            </a:pPr>
            <a:r>
              <a:rPr lang="tr-TR" sz="2000" dirty="0" err="1">
                <a:ea typeface="ＭＳ Ｐゴシック" charset="0"/>
              </a:rPr>
              <a:t>from</a:t>
            </a:r>
            <a:r>
              <a:rPr lang="tr-TR" sz="2000" dirty="0">
                <a:ea typeface="ＭＳ Ｐゴシック" charset="0"/>
              </a:rPr>
              <a:t> </a:t>
            </a:r>
            <a:r>
              <a:rPr lang="tr-TR" sz="2000" dirty="0" err="1">
                <a:ea typeface="ＭＳ Ｐゴシック" charset="0"/>
              </a:rPr>
              <a:t>each</a:t>
            </a:r>
            <a:r>
              <a:rPr lang="tr-TR" sz="2000" dirty="0">
                <a:ea typeface="ＭＳ Ｐゴシック" charset="0"/>
              </a:rPr>
              <a:t> </a:t>
            </a:r>
            <a:r>
              <a:rPr lang="tr-TR" sz="2000" dirty="0" err="1">
                <a:ea typeface="ＭＳ Ｐゴシック" charset="0"/>
              </a:rPr>
              <a:t>other</a:t>
            </a:r>
            <a:r>
              <a:rPr lang="en-US" sz="2000" dirty="0">
                <a:ea typeface="ＭＳ Ｐゴシック" charset="0"/>
              </a:rPr>
              <a:t> (94</a:t>
            </a:r>
            <a:r>
              <a:rPr lang="en-US" sz="2000" baseline="30000" dirty="0">
                <a:ea typeface="ＭＳ Ｐゴシック" charset="0"/>
              </a:rPr>
              <a:t>o</a:t>
            </a:r>
            <a:r>
              <a:rPr lang="en-US" sz="2000" dirty="0">
                <a:ea typeface="ＭＳ Ｐゴシック" charset="0"/>
              </a:rPr>
              <a:t>C)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000" dirty="0" err="1">
                <a:ea typeface="ＭＳ Ｐゴシック" charset="0"/>
              </a:rPr>
              <a:t>Annealing</a:t>
            </a:r>
            <a:r>
              <a:rPr lang="tr-TR" sz="2000" dirty="0">
                <a:ea typeface="ＭＳ Ｐゴシック" charset="0"/>
              </a:rPr>
              <a:t> of </a:t>
            </a:r>
            <a:r>
              <a:rPr lang="tr-TR" sz="2000" dirty="0" err="1">
                <a:ea typeface="ＭＳ Ｐゴシック" charset="0"/>
              </a:rPr>
              <a:t>Primers</a:t>
            </a:r>
            <a:r>
              <a:rPr lang="tr-TR" sz="2000" dirty="0">
                <a:ea typeface="ＭＳ Ｐゴシック" charset="0"/>
              </a:rPr>
              <a:t> </a:t>
            </a:r>
            <a:r>
              <a:rPr lang="en-US" sz="2000" dirty="0">
                <a:ea typeface="ＭＳ Ｐゴシック" charset="0"/>
              </a:rPr>
              <a:t>(55</a:t>
            </a:r>
            <a:r>
              <a:rPr lang="en-US" sz="2000" baseline="30000" dirty="0">
                <a:ea typeface="ＭＳ Ｐゴシック" charset="0"/>
              </a:rPr>
              <a:t>o</a:t>
            </a:r>
            <a:r>
              <a:rPr lang="en-US" sz="2000" dirty="0">
                <a:ea typeface="ＭＳ Ｐゴシック" charset="0"/>
              </a:rPr>
              <a:t>C)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800" dirty="0">
                <a:ea typeface="ＭＳ Ｐゴシック" charset="0"/>
              </a:rPr>
              <a:t>Beginning of </a:t>
            </a:r>
            <a:r>
              <a:rPr lang="en-US" sz="1800" dirty="0" err="1">
                <a:ea typeface="ＭＳ Ｐゴシック" charset="0"/>
              </a:rPr>
              <a:t>Repli</a:t>
            </a:r>
            <a:r>
              <a:rPr lang="tr-TR" sz="1800" dirty="0" err="1">
                <a:ea typeface="ＭＳ Ｐゴシック" charset="0"/>
              </a:rPr>
              <a:t>cation</a:t>
            </a:r>
            <a:endParaRPr lang="en-US" sz="1800" dirty="0"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>
                <a:ea typeface="ＭＳ Ｐゴシック" charset="0"/>
              </a:rPr>
              <a:t>Extension</a:t>
            </a:r>
            <a:endParaRPr lang="tr-TR" sz="2000" dirty="0"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tr-TR" sz="2000" dirty="0">
                <a:ea typeface="ＭＳ Ｐゴシック" charset="0"/>
              </a:rPr>
              <a:t>(</a:t>
            </a:r>
            <a:r>
              <a:rPr lang="tr-TR" sz="2000" dirty="0" err="1">
                <a:ea typeface="ＭＳ Ｐゴシック" charset="0"/>
              </a:rPr>
              <a:t>polymerisastion</a:t>
            </a:r>
            <a:r>
              <a:rPr lang="tr-TR" sz="2000" dirty="0">
                <a:ea typeface="ＭＳ Ｐゴシック" charset="0"/>
              </a:rPr>
              <a:t>)</a:t>
            </a:r>
            <a:r>
              <a:rPr lang="en-US" sz="2000" dirty="0">
                <a:ea typeface="ＭＳ Ｐゴシック" charset="0"/>
              </a:rPr>
              <a:t> (72</a:t>
            </a:r>
            <a:r>
              <a:rPr lang="en-US" sz="2000" baseline="30000" dirty="0">
                <a:ea typeface="ＭＳ Ｐゴシック" charset="0"/>
              </a:rPr>
              <a:t>o</a:t>
            </a:r>
            <a:r>
              <a:rPr lang="en-US" sz="2000" dirty="0">
                <a:ea typeface="ＭＳ Ｐゴシック" charset="0"/>
              </a:rPr>
              <a:t>C)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800" dirty="0">
                <a:ea typeface="ＭＳ Ｐゴシック" charset="0"/>
              </a:rPr>
              <a:t>= </a:t>
            </a:r>
            <a:r>
              <a:rPr lang="tr-TR" sz="1800" dirty="0" err="1">
                <a:ea typeface="ＭＳ Ｐゴシック" charset="0"/>
              </a:rPr>
              <a:t>replication</a:t>
            </a:r>
            <a:endParaRPr lang="en-US" sz="1800" dirty="0"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>
                <a:ea typeface="ＭＳ Ｐゴシック" charset="0"/>
              </a:rPr>
              <a:t>Repeat for 20-30 </a:t>
            </a:r>
            <a:r>
              <a:rPr lang="tr-TR" sz="2000" dirty="0" err="1">
                <a:ea typeface="ＭＳ Ｐゴシック" charset="0"/>
              </a:rPr>
              <a:t>times</a:t>
            </a:r>
            <a:r>
              <a:rPr lang="tr-TR" sz="2000" dirty="0">
                <a:ea typeface="ＭＳ Ｐゴシック" charset="0"/>
              </a:rPr>
              <a:t> (</a:t>
            </a:r>
            <a:r>
              <a:rPr lang="tr-TR" sz="2000" dirty="0" err="1">
                <a:ea typeface="ＭＳ Ｐゴシック" charset="0"/>
              </a:rPr>
              <a:t>cycles</a:t>
            </a:r>
            <a:r>
              <a:rPr lang="tr-TR" sz="2000" dirty="0">
                <a:ea typeface="ＭＳ Ｐゴシック" charset="0"/>
              </a:rPr>
              <a:t>)</a:t>
            </a:r>
            <a:endParaRPr lang="en-US" sz="2000" dirty="0">
              <a:ea typeface="ＭＳ Ｐゴシック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6065838" y="2286000"/>
            <a:ext cx="8683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>
            <a:off x="6934201" y="2286000"/>
            <a:ext cx="271463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>
            <a:off x="7205663" y="3898900"/>
            <a:ext cx="869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 flipV="1">
            <a:off x="8075613" y="3200400"/>
            <a:ext cx="2159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8291513" y="3200400"/>
            <a:ext cx="12493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V="1">
            <a:off x="9540875" y="2286000"/>
            <a:ext cx="325438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>
            <a:off x="9866314" y="2286000"/>
            <a:ext cx="7064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6065838" y="2362201"/>
            <a:ext cx="60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tr-TR" sz="1800"/>
              <a:t>94</a:t>
            </a:r>
            <a:r>
              <a:rPr lang="en-US" altLang="tr-TR" sz="1800">
                <a:cs typeface="Arial" panose="020B0604020202020204" pitchFamily="34" charset="0"/>
              </a:rPr>
              <a:t>°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7361238" y="3962401"/>
            <a:ext cx="666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tr-TR" sz="1800"/>
              <a:t>55</a:t>
            </a:r>
            <a:r>
              <a:rPr lang="en-US" altLang="tr-TR" sz="1800">
                <a:cs typeface="Arial" panose="020B0604020202020204" pitchFamily="34" charset="0"/>
              </a:rPr>
              <a:t>°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8580438" y="3200401"/>
            <a:ext cx="6905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tr-TR" sz="1800"/>
              <a:t>72</a:t>
            </a:r>
            <a:r>
              <a:rPr lang="en-US" altLang="tr-TR" sz="1800">
                <a:cs typeface="Arial" panose="020B0604020202020204" pitchFamily="34" charset="0"/>
              </a:rPr>
              <a:t>°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9952038" y="2362201"/>
            <a:ext cx="596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tr-TR" sz="1800"/>
              <a:t>94</a:t>
            </a:r>
            <a:r>
              <a:rPr lang="en-US" altLang="tr-TR" sz="1800">
                <a:cs typeface="Arial" panose="020B0604020202020204" pitchFamily="34" charset="0"/>
              </a:rPr>
              <a:t>°</a:t>
            </a:r>
          </a:p>
        </p:txBody>
      </p:sp>
    </p:spTree>
    <p:extLst>
      <p:ext uri="{BB962C8B-B14F-4D97-AF65-F5344CB8AC3E}">
        <p14:creationId xmlns:p14="http://schemas.microsoft.com/office/powerpoint/2010/main" val="255159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2647950" y="782638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>
                <a:latin typeface="Verdana" panose="020B0604030504040204" pitchFamily="34" charset="0"/>
              </a:rPr>
              <a:t>CYCLE PARAMETRES</a:t>
            </a:r>
            <a:endParaRPr lang="en-GB" altLang="tr-TR" sz="2400" b="1">
              <a:latin typeface="Verdana" panose="020B0604030504040204" pitchFamily="34" charset="0"/>
            </a:endParaRPr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1600200" y="1676401"/>
            <a:ext cx="8991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400">
                <a:latin typeface="Verdana" panose="020B0604030504040204" pitchFamily="34" charset="0"/>
              </a:rPr>
              <a:t>Denaturation</a:t>
            </a:r>
            <a:r>
              <a:rPr lang="en-GB" altLang="tr-TR" sz="2400">
                <a:latin typeface="Verdana" panose="020B0604030504040204" pitchFamily="34" charset="0"/>
              </a:rPr>
              <a:t>;  	93°C - 95°C 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tr-TR" sz="2400">
                <a:latin typeface="Verdana" panose="020B0604030504040204" pitchFamily="34" charset="0"/>
              </a:rPr>
              <a:t>				</a:t>
            </a:r>
            <a:r>
              <a:rPr lang="en-GB" altLang="tr-TR" sz="2400" i="1">
                <a:latin typeface="Verdana" panose="020B0604030504040204" pitchFamily="34" charset="0"/>
              </a:rPr>
              <a:t>30 s</a:t>
            </a:r>
            <a:r>
              <a:rPr lang="tr-TR" altLang="tr-TR" sz="2400" i="1">
                <a:latin typeface="Verdana" panose="020B0604030504040204" pitchFamily="34" charset="0"/>
              </a:rPr>
              <a:t>ec</a:t>
            </a:r>
            <a:r>
              <a:rPr lang="en-GB" altLang="tr-TR" sz="2400" i="1">
                <a:latin typeface="Verdana" panose="020B0604030504040204" pitchFamily="34" charset="0"/>
              </a:rPr>
              <a:t> – 1 </a:t>
            </a:r>
            <a:r>
              <a:rPr lang="tr-TR" altLang="tr-TR" sz="2400" i="1">
                <a:latin typeface="Verdana" panose="020B0604030504040204" pitchFamily="34" charset="0"/>
              </a:rPr>
              <a:t>min</a:t>
            </a:r>
            <a:endParaRPr lang="en-GB" altLang="tr-TR" sz="2400" i="1">
              <a:latin typeface="Verdan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400">
                <a:latin typeface="Verdana" panose="020B0604030504040204" pitchFamily="34" charset="0"/>
              </a:rPr>
              <a:t>Annealing</a:t>
            </a:r>
            <a:r>
              <a:rPr lang="en-GB" altLang="tr-TR" sz="2400">
                <a:latin typeface="Verdana" panose="020B0604030504040204" pitchFamily="34" charset="0"/>
              </a:rPr>
              <a:t>; 		37°C - 65°C	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tr-TR" sz="2400">
                <a:latin typeface="Verdana" panose="020B0604030504040204" pitchFamily="34" charset="0"/>
              </a:rPr>
              <a:t>			</a:t>
            </a:r>
            <a:r>
              <a:rPr lang="en-GB" altLang="tr-TR" sz="2400" i="1">
                <a:latin typeface="Verdana" panose="020B0604030504040204" pitchFamily="34" charset="0"/>
              </a:rPr>
              <a:t>	30 s</a:t>
            </a:r>
            <a:r>
              <a:rPr lang="tr-TR" altLang="tr-TR" sz="2400" i="1">
                <a:latin typeface="Verdana" panose="020B0604030504040204" pitchFamily="34" charset="0"/>
              </a:rPr>
              <a:t>ec</a:t>
            </a:r>
            <a:r>
              <a:rPr lang="en-GB" altLang="tr-TR" sz="2400" i="1">
                <a:latin typeface="Verdana" panose="020B0604030504040204" pitchFamily="34" charset="0"/>
              </a:rPr>
              <a:t> – 1 </a:t>
            </a:r>
            <a:r>
              <a:rPr lang="tr-TR" altLang="tr-TR" sz="2400" i="1">
                <a:latin typeface="Verdana" panose="020B0604030504040204" pitchFamily="34" charset="0"/>
              </a:rPr>
              <a:t>min</a:t>
            </a:r>
            <a:endParaRPr lang="en-GB" altLang="tr-TR" sz="2400" i="1">
              <a:latin typeface="Verdan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400">
                <a:latin typeface="Verdana" panose="020B0604030504040204" pitchFamily="34" charset="0"/>
              </a:rPr>
              <a:t>Extension</a:t>
            </a:r>
            <a:r>
              <a:rPr lang="en-GB" altLang="tr-TR" sz="2400">
                <a:latin typeface="Verdana" panose="020B0604030504040204" pitchFamily="34" charset="0"/>
              </a:rPr>
              <a:t>; 	72°C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tr-TR" sz="2400">
                <a:latin typeface="Verdana" panose="020B0604030504040204" pitchFamily="34" charset="0"/>
              </a:rPr>
              <a:t>				</a:t>
            </a:r>
            <a:r>
              <a:rPr lang="en-GB" altLang="tr-TR" sz="2400" i="1">
                <a:latin typeface="Verdana" panose="020B0604030504040204" pitchFamily="34" charset="0"/>
              </a:rPr>
              <a:t>1 </a:t>
            </a:r>
            <a:r>
              <a:rPr lang="tr-TR" altLang="tr-TR" sz="2400" i="1">
                <a:latin typeface="Verdana" panose="020B0604030504040204" pitchFamily="34" charset="0"/>
              </a:rPr>
              <a:t>min </a:t>
            </a:r>
            <a:r>
              <a:rPr lang="en-GB" altLang="tr-TR" sz="2400" i="1">
                <a:latin typeface="Verdana" panose="020B0604030504040204" pitchFamily="34" charset="0"/>
              </a:rPr>
              <a:t/>
            </a:r>
            <a:br>
              <a:rPr lang="en-GB" altLang="tr-TR" sz="2400" i="1">
                <a:latin typeface="Verdana" panose="020B0604030504040204" pitchFamily="34" charset="0"/>
              </a:rPr>
            </a:br>
            <a:r>
              <a:rPr lang="en-GB" altLang="tr-TR" sz="2400" i="1">
                <a:latin typeface="Verdana" panose="020B0604030504040204" pitchFamily="34" charset="0"/>
              </a:rPr>
              <a:t>			(</a:t>
            </a:r>
            <a:r>
              <a:rPr lang="tr-TR" altLang="tr-TR" sz="2400" i="1">
                <a:latin typeface="Verdana" panose="020B0604030504040204" pitchFamily="34" charset="0"/>
              </a:rPr>
              <a:t>For every 500 bp DNA add </a:t>
            </a:r>
            <a:r>
              <a:rPr lang="en-GB" altLang="tr-TR" sz="2400" i="1">
                <a:latin typeface="Verdana" panose="020B0604030504040204" pitchFamily="34" charset="0"/>
              </a:rPr>
              <a:t>+ 30 s</a:t>
            </a:r>
            <a:r>
              <a:rPr lang="tr-TR" altLang="tr-TR" sz="2400" i="1">
                <a:latin typeface="Verdana" panose="020B0604030504040204" pitchFamily="34" charset="0"/>
              </a:rPr>
              <a:t>ec</a:t>
            </a:r>
            <a:r>
              <a:rPr lang="en-GB" altLang="tr-TR" sz="2400" i="1">
                <a:latin typeface="Verdana" panose="020B0604030504040204" pitchFamily="34" charset="0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tr-TR" sz="2400">
                <a:latin typeface="Verdana" panose="020B0604030504040204" pitchFamily="34" charset="0"/>
              </a:rPr>
              <a:t>25-35 </a:t>
            </a:r>
            <a:r>
              <a:rPr lang="tr-TR" altLang="tr-TR" sz="2400">
                <a:latin typeface="Verdana" panose="020B0604030504040204" pitchFamily="34" charset="0"/>
              </a:rPr>
              <a:t>cycles</a:t>
            </a:r>
            <a:endParaRPr lang="en-GB" altLang="tr-TR" sz="2400">
              <a:latin typeface="Verdan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tr-TR" sz="2400">
                <a:latin typeface="Verdana" panose="020B0604030504040204" pitchFamily="34" charset="0"/>
              </a:rPr>
              <a:t>Final e</a:t>
            </a:r>
            <a:r>
              <a:rPr lang="tr-TR" altLang="tr-TR" sz="2400">
                <a:latin typeface="Verdana" panose="020B0604030504040204" pitchFamily="34" charset="0"/>
              </a:rPr>
              <a:t>xstantion</a:t>
            </a:r>
            <a:r>
              <a:rPr lang="en-GB" altLang="tr-TR" sz="2400">
                <a:latin typeface="Verdana" panose="020B0604030504040204" pitchFamily="34" charset="0"/>
              </a:rPr>
              <a:t>	2-10 </a:t>
            </a:r>
            <a:r>
              <a:rPr lang="tr-TR" altLang="tr-TR" sz="2400">
                <a:latin typeface="Verdana" panose="020B0604030504040204" pitchFamily="34" charset="0"/>
              </a:rPr>
              <a:t>min</a:t>
            </a:r>
            <a:endParaRPr lang="en-GB" altLang="tr-TR" sz="240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91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2143126" y="188914"/>
            <a:ext cx="50530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4000">
                <a:latin typeface="Comic Sans MS" panose="030F0702030302020204" pitchFamily="66" charset="0"/>
              </a:rPr>
              <a:t>Basic </a:t>
            </a:r>
            <a:r>
              <a:rPr lang="en-GB" altLang="tr-TR" sz="4000">
                <a:latin typeface="Comic Sans MS" panose="030F0702030302020204" pitchFamily="66" charset="0"/>
              </a:rPr>
              <a:t>PCR </a:t>
            </a:r>
            <a:r>
              <a:rPr lang="tr-TR" altLang="tr-TR" sz="4000">
                <a:latin typeface="Comic Sans MS" panose="030F0702030302020204" pitchFamily="66" charset="0"/>
              </a:rPr>
              <a:t>conditions</a:t>
            </a:r>
            <a:endParaRPr lang="en-GB" altLang="tr-TR" sz="2400">
              <a:latin typeface="Comic Sans MS" panose="030F0702030302020204" pitchFamily="66" charset="0"/>
            </a:endParaRPr>
          </a:p>
        </p:txBody>
      </p:sp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2362200" y="1447800"/>
            <a:ext cx="77851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tr-TR" sz="2400">
                <a:latin typeface="Comic Sans MS" panose="030F0702030302020204" pitchFamily="66" charset="0"/>
              </a:rPr>
              <a:t> 25-50-100 µl final </a:t>
            </a:r>
            <a:r>
              <a:rPr lang="tr-TR" altLang="tr-TR" sz="2400">
                <a:latin typeface="Comic Sans MS" panose="030F0702030302020204" pitchFamily="66" charset="0"/>
              </a:rPr>
              <a:t>reaction volumes</a:t>
            </a:r>
            <a:endParaRPr lang="en-GB" altLang="tr-TR" sz="2400"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r>
              <a:rPr lang="en-GB" altLang="tr-TR" sz="2400">
                <a:latin typeface="Comic Sans MS" panose="030F0702030302020204" pitchFamily="66" charset="0"/>
              </a:rPr>
              <a:t> Template DNA 1-1000ng</a:t>
            </a:r>
          </a:p>
          <a:p>
            <a:pPr>
              <a:spcBef>
                <a:spcPct val="50000"/>
              </a:spcBef>
            </a:pPr>
            <a:r>
              <a:rPr lang="en-GB" altLang="tr-TR" sz="2400">
                <a:latin typeface="Comic Sans MS" panose="030F0702030302020204" pitchFamily="66" charset="0"/>
              </a:rPr>
              <a:t> Primer</a:t>
            </a:r>
            <a:r>
              <a:rPr lang="tr-TR" altLang="tr-TR" sz="2400">
                <a:latin typeface="Comic Sans MS" panose="030F0702030302020204" pitchFamily="66" charset="0"/>
              </a:rPr>
              <a:t>s</a:t>
            </a:r>
            <a:r>
              <a:rPr lang="en-GB" altLang="tr-TR" sz="2400">
                <a:latin typeface="Comic Sans MS" panose="030F0702030302020204" pitchFamily="66" charset="0"/>
              </a:rPr>
              <a:t> 10-20 pmols</a:t>
            </a:r>
          </a:p>
          <a:p>
            <a:pPr>
              <a:spcBef>
                <a:spcPct val="50000"/>
              </a:spcBef>
            </a:pPr>
            <a:r>
              <a:rPr lang="en-GB" altLang="tr-TR" sz="2400">
                <a:latin typeface="Comic Sans MS" panose="030F0702030302020204" pitchFamily="66" charset="0"/>
              </a:rPr>
              <a:t> 10 mM Tris-CL pH 9.0, 50 mM KCl</a:t>
            </a:r>
            <a:r>
              <a:rPr lang="tr-TR" altLang="tr-TR" sz="2400">
                <a:latin typeface="Comic Sans MS" panose="030F0702030302020204" pitchFamily="66" charset="0"/>
              </a:rPr>
              <a:t> (10xPCR buffer)</a:t>
            </a:r>
            <a:endParaRPr lang="en-GB" altLang="tr-TR" sz="2400"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r>
              <a:rPr lang="en-GB" altLang="tr-TR" sz="2400">
                <a:latin typeface="Comic Sans MS" panose="030F0702030302020204" pitchFamily="66" charset="0"/>
              </a:rPr>
              <a:t> MgCl</a:t>
            </a:r>
            <a:r>
              <a:rPr lang="en-GB" altLang="tr-TR" sz="2400" baseline="-25000">
                <a:latin typeface="Comic Sans MS" panose="030F0702030302020204" pitchFamily="66" charset="0"/>
              </a:rPr>
              <a:t>2</a:t>
            </a:r>
            <a:r>
              <a:rPr lang="en-GB" altLang="tr-TR" sz="2400">
                <a:latin typeface="Comic Sans MS" panose="030F0702030302020204" pitchFamily="66" charset="0"/>
              </a:rPr>
              <a:t> 0.5-3.0 mM</a:t>
            </a:r>
          </a:p>
          <a:p>
            <a:pPr>
              <a:spcBef>
                <a:spcPct val="50000"/>
              </a:spcBef>
            </a:pPr>
            <a:r>
              <a:rPr lang="en-GB" altLang="tr-TR" sz="2400">
                <a:latin typeface="Comic Sans MS" panose="030F0702030302020204" pitchFamily="66" charset="0"/>
              </a:rPr>
              <a:t> final concentration of each dnTPs would be </a:t>
            </a:r>
            <a:r>
              <a:rPr lang="tr-TR" altLang="tr-TR" sz="2400">
                <a:latin typeface="Comic Sans MS" panose="030F0702030302020204" pitchFamily="66" charset="0"/>
              </a:rPr>
              <a:t>200 </a:t>
            </a:r>
            <a:r>
              <a:rPr lang="en-GB" altLang="tr-TR" sz="2400">
                <a:latin typeface="Comic Sans MS" panose="030F0702030302020204" pitchFamily="66" charset="0"/>
              </a:rPr>
              <a:t>µ</a:t>
            </a:r>
            <a:r>
              <a:rPr lang="tr-TR" altLang="tr-TR" sz="2400">
                <a:latin typeface="Comic Sans MS" panose="030F0702030302020204" pitchFamily="66" charset="0"/>
              </a:rPr>
              <a:t>M dNTP</a:t>
            </a:r>
            <a:r>
              <a:rPr lang="tr-TR" altLang="en-US" sz="2400">
                <a:latin typeface="Comic Sans MS" panose="030F0702030302020204" pitchFamily="66" charset="0"/>
              </a:rPr>
              <a:t>’</a:t>
            </a:r>
            <a:r>
              <a:rPr lang="tr-TR" altLang="tr-TR" sz="2400">
                <a:latin typeface="Comic Sans MS" panose="030F0702030302020204" pitchFamily="66" charset="0"/>
              </a:rPr>
              <a:t>ler:</a:t>
            </a:r>
            <a:r>
              <a:rPr lang="en-GB" altLang="tr-TR" sz="2400">
                <a:latin typeface="Comic Sans MS" panose="030F0702030302020204" pitchFamily="66" charset="0"/>
              </a:rPr>
              <a:t> dATP, dGTP, dTTP, dCTP</a:t>
            </a:r>
          </a:p>
          <a:p>
            <a:pPr>
              <a:spcBef>
                <a:spcPct val="50000"/>
              </a:spcBef>
            </a:pPr>
            <a:r>
              <a:rPr lang="en-GB" altLang="tr-TR" sz="2400">
                <a:latin typeface="Comic Sans MS" panose="030F0702030302020204" pitchFamily="66" charset="0"/>
              </a:rPr>
              <a:t> </a:t>
            </a:r>
            <a:r>
              <a:rPr lang="tr-TR" altLang="tr-TR" sz="2400">
                <a:latin typeface="Comic Sans MS" panose="030F0702030302020204" pitchFamily="66" charset="0"/>
              </a:rPr>
              <a:t>1</a:t>
            </a:r>
            <a:r>
              <a:rPr lang="en-GB" altLang="tr-TR" sz="2400">
                <a:latin typeface="Comic Sans MS" panose="030F0702030302020204" pitchFamily="66" charset="0"/>
              </a:rPr>
              <a:t> </a:t>
            </a:r>
            <a:r>
              <a:rPr lang="tr-TR" altLang="tr-TR" sz="2400">
                <a:latin typeface="Comic Sans MS" panose="030F0702030302020204" pitchFamily="66" charset="0"/>
              </a:rPr>
              <a:t>u</a:t>
            </a:r>
            <a:r>
              <a:rPr lang="en-GB" altLang="tr-TR" sz="2400">
                <a:latin typeface="Comic Sans MS" panose="030F0702030302020204" pitchFamily="66" charset="0"/>
              </a:rPr>
              <a:t>nit Taq pol</a:t>
            </a:r>
            <a:r>
              <a:rPr lang="tr-TR" altLang="tr-TR" sz="2400">
                <a:latin typeface="Comic Sans MS" panose="030F0702030302020204" pitchFamily="66" charset="0"/>
              </a:rPr>
              <a:t>y</a:t>
            </a:r>
            <a:r>
              <a:rPr lang="en-GB" altLang="tr-TR" sz="2400">
                <a:latin typeface="Comic Sans MS" panose="030F0702030302020204" pitchFamily="66" charset="0"/>
              </a:rPr>
              <a:t>mera</a:t>
            </a:r>
            <a:r>
              <a:rPr lang="tr-TR" altLang="tr-TR" sz="2400">
                <a:latin typeface="Comic Sans MS" panose="030F0702030302020204" pitchFamily="66" charset="0"/>
              </a:rPr>
              <a:t>se enzyme</a:t>
            </a:r>
            <a:endParaRPr lang="en-GB" altLang="tr-TR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537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2"/>
          <p:cNvGrpSpPr>
            <a:grpSpLocks/>
          </p:cNvGrpSpPr>
          <p:nvPr/>
        </p:nvGrpSpPr>
        <p:grpSpPr bwMode="auto">
          <a:xfrm>
            <a:off x="1866900" y="1371600"/>
            <a:ext cx="8458200" cy="5181600"/>
            <a:chOff x="-3" y="-3"/>
            <a:chExt cx="3539" cy="2944"/>
          </a:xfrm>
        </p:grpSpPr>
        <p:grpSp>
          <p:nvGrpSpPr>
            <p:cNvPr id="53253" name="Group 3"/>
            <p:cNvGrpSpPr>
              <a:grpSpLocks/>
            </p:cNvGrpSpPr>
            <p:nvPr/>
          </p:nvGrpSpPr>
          <p:grpSpPr bwMode="auto">
            <a:xfrm>
              <a:off x="0" y="0"/>
              <a:ext cx="3533" cy="2938"/>
              <a:chOff x="0" y="0"/>
              <a:chExt cx="3533" cy="2938"/>
            </a:xfrm>
          </p:grpSpPr>
          <p:grpSp>
            <p:nvGrpSpPr>
              <p:cNvPr id="53255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1547" cy="384"/>
                <a:chOff x="0" y="0"/>
                <a:chExt cx="1547" cy="384"/>
              </a:xfrm>
            </p:grpSpPr>
            <p:sp>
              <p:nvSpPr>
                <p:cNvPr id="53325" name="Rectangle 5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1461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tr-TR" altLang="tr-TR" sz="2000" b="1">
                      <a:latin typeface="Verdana" panose="020B0604030504040204" pitchFamily="34" charset="0"/>
                    </a:rPr>
                    <a:t>    COntents</a:t>
                  </a:r>
                  <a:endParaRPr lang="en-GB" altLang="tr-TR" sz="2000" b="1">
                    <a:latin typeface="Verdana" panose="020B0604030504040204" pitchFamily="34" charset="0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2000" b="1">
                    <a:latin typeface="Verdana" panose="020B0604030504040204" pitchFamily="34" charset="0"/>
                  </a:endParaRPr>
                </a:p>
              </p:txBody>
            </p:sp>
            <p:sp>
              <p:nvSpPr>
                <p:cNvPr id="53326" name="Rectangle 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54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56" name="Group 7"/>
              <p:cNvGrpSpPr>
                <a:grpSpLocks/>
              </p:cNvGrpSpPr>
              <p:nvPr/>
            </p:nvGrpSpPr>
            <p:grpSpPr bwMode="auto">
              <a:xfrm>
                <a:off x="1547" y="0"/>
                <a:ext cx="898" cy="384"/>
                <a:chOff x="1547" y="0"/>
                <a:chExt cx="898" cy="384"/>
              </a:xfrm>
            </p:grpSpPr>
            <p:sp>
              <p:nvSpPr>
                <p:cNvPr id="53323" name="Rectangle 8"/>
                <p:cNvSpPr>
                  <a:spLocks noChangeArrowheads="1"/>
                </p:cNvSpPr>
                <p:nvPr/>
              </p:nvSpPr>
              <p:spPr bwMode="auto">
                <a:xfrm>
                  <a:off x="1590" y="0"/>
                  <a:ext cx="81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tr-TR" altLang="tr-TR" sz="2000" b="1">
                      <a:latin typeface="Verdana" panose="020B0604030504040204" pitchFamily="34" charset="0"/>
                    </a:rPr>
                    <a:t>Volumes</a:t>
                  </a:r>
                  <a:endParaRPr lang="en-GB" altLang="tr-TR" sz="2000" b="1">
                    <a:latin typeface="Verdana" panose="020B0604030504040204" pitchFamily="34" charset="0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2000" b="1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324" name="Rectangle 9"/>
                <p:cNvSpPr>
                  <a:spLocks noChangeArrowheads="1"/>
                </p:cNvSpPr>
                <p:nvPr/>
              </p:nvSpPr>
              <p:spPr bwMode="auto">
                <a:xfrm>
                  <a:off x="1547" y="0"/>
                  <a:ext cx="89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57" name="Group 10"/>
              <p:cNvGrpSpPr>
                <a:grpSpLocks/>
              </p:cNvGrpSpPr>
              <p:nvPr/>
            </p:nvGrpSpPr>
            <p:grpSpPr bwMode="auto">
              <a:xfrm>
                <a:off x="2445" y="0"/>
                <a:ext cx="1088" cy="384"/>
                <a:chOff x="2445" y="0"/>
                <a:chExt cx="1088" cy="384"/>
              </a:xfrm>
            </p:grpSpPr>
            <p:sp>
              <p:nvSpPr>
                <p:cNvPr id="53321" name="Rectangle 11"/>
                <p:cNvSpPr>
                  <a:spLocks noChangeArrowheads="1"/>
                </p:cNvSpPr>
                <p:nvPr/>
              </p:nvSpPr>
              <p:spPr bwMode="auto">
                <a:xfrm>
                  <a:off x="2488" y="0"/>
                  <a:ext cx="100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Final </a:t>
                  </a:r>
                  <a:r>
                    <a:rPr lang="tr-TR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Concentration</a:t>
                  </a:r>
                  <a:endParaRPr lang="en-GB" altLang="tr-TR" sz="1800" b="1">
                    <a:latin typeface="Verdana" panose="020B0604030504040204" pitchFamily="34" charset="0"/>
                    <a:cs typeface="Times New Roman" panose="02020603050405020304" pitchFamily="18" charset="0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20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322" name="Rectangle 12"/>
                <p:cNvSpPr>
                  <a:spLocks noChangeArrowheads="1"/>
                </p:cNvSpPr>
                <p:nvPr/>
              </p:nvSpPr>
              <p:spPr bwMode="auto">
                <a:xfrm>
                  <a:off x="2445" y="0"/>
                  <a:ext cx="108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58" name="Group 13"/>
              <p:cNvGrpSpPr>
                <a:grpSpLocks/>
              </p:cNvGrpSpPr>
              <p:nvPr/>
            </p:nvGrpSpPr>
            <p:grpSpPr bwMode="auto">
              <a:xfrm>
                <a:off x="0" y="384"/>
                <a:ext cx="1547" cy="384"/>
                <a:chOff x="0" y="384"/>
                <a:chExt cx="1547" cy="384"/>
              </a:xfrm>
            </p:grpSpPr>
            <p:sp>
              <p:nvSpPr>
                <p:cNvPr id="53319" name="Rectangle 14"/>
                <p:cNvSpPr>
                  <a:spLocks noChangeArrowheads="1"/>
                </p:cNvSpPr>
                <p:nvPr/>
              </p:nvSpPr>
              <p:spPr bwMode="auto">
                <a:xfrm>
                  <a:off x="43" y="384"/>
                  <a:ext cx="1461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10 X PCR Buffer</a:t>
                  </a: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600" b="1">
                    <a:latin typeface="Verdana" panose="020B060403050404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320" name="Rectangle 15"/>
                <p:cNvSpPr>
                  <a:spLocks noChangeArrowheads="1"/>
                </p:cNvSpPr>
                <p:nvPr/>
              </p:nvSpPr>
              <p:spPr bwMode="auto">
                <a:xfrm>
                  <a:off x="0" y="384"/>
                  <a:ext cx="154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59" name="Group 16"/>
              <p:cNvGrpSpPr>
                <a:grpSpLocks/>
              </p:cNvGrpSpPr>
              <p:nvPr/>
            </p:nvGrpSpPr>
            <p:grpSpPr bwMode="auto">
              <a:xfrm>
                <a:off x="1547" y="384"/>
                <a:ext cx="898" cy="384"/>
                <a:chOff x="1547" y="384"/>
                <a:chExt cx="898" cy="384"/>
              </a:xfrm>
            </p:grpSpPr>
            <p:sp>
              <p:nvSpPr>
                <p:cNvPr id="53317" name="Rectangle 17"/>
                <p:cNvSpPr>
                  <a:spLocks noChangeArrowheads="1"/>
                </p:cNvSpPr>
                <p:nvPr/>
              </p:nvSpPr>
              <p:spPr bwMode="auto">
                <a:xfrm>
                  <a:off x="1590" y="384"/>
                  <a:ext cx="81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5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</a:t>
                  </a:r>
                  <a:endParaRPr lang="en-GB" altLang="tr-TR" sz="20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20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318" name="Rectangle 18"/>
                <p:cNvSpPr>
                  <a:spLocks noChangeArrowheads="1"/>
                </p:cNvSpPr>
                <p:nvPr/>
              </p:nvSpPr>
              <p:spPr bwMode="auto">
                <a:xfrm>
                  <a:off x="1547" y="384"/>
                  <a:ext cx="89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60" name="Group 19"/>
              <p:cNvGrpSpPr>
                <a:grpSpLocks/>
              </p:cNvGrpSpPr>
              <p:nvPr/>
            </p:nvGrpSpPr>
            <p:grpSpPr bwMode="auto">
              <a:xfrm>
                <a:off x="2445" y="384"/>
                <a:ext cx="1088" cy="384"/>
                <a:chOff x="2445" y="384"/>
                <a:chExt cx="1088" cy="384"/>
              </a:xfrm>
            </p:grpSpPr>
            <p:sp>
              <p:nvSpPr>
                <p:cNvPr id="53315" name="Rectangle 20"/>
                <p:cNvSpPr>
                  <a:spLocks noChangeArrowheads="1"/>
                </p:cNvSpPr>
                <p:nvPr/>
              </p:nvSpPr>
              <p:spPr bwMode="auto">
                <a:xfrm>
                  <a:off x="2488" y="384"/>
                  <a:ext cx="100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1X</a:t>
                  </a: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8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316" name="Rectangle 21"/>
                <p:cNvSpPr>
                  <a:spLocks noChangeArrowheads="1"/>
                </p:cNvSpPr>
                <p:nvPr/>
              </p:nvSpPr>
              <p:spPr bwMode="auto">
                <a:xfrm>
                  <a:off x="2445" y="384"/>
                  <a:ext cx="108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61" name="Group 22"/>
              <p:cNvGrpSpPr>
                <a:grpSpLocks/>
              </p:cNvGrpSpPr>
              <p:nvPr/>
            </p:nvGrpSpPr>
            <p:grpSpPr bwMode="auto">
              <a:xfrm>
                <a:off x="0" y="768"/>
                <a:ext cx="1547" cy="384"/>
                <a:chOff x="0" y="768"/>
                <a:chExt cx="1547" cy="384"/>
              </a:xfrm>
            </p:grpSpPr>
            <p:sp>
              <p:nvSpPr>
                <p:cNvPr id="53313" name="Rectangle 23"/>
                <p:cNvSpPr>
                  <a:spLocks noChangeArrowheads="1"/>
                </p:cNvSpPr>
                <p:nvPr/>
              </p:nvSpPr>
              <p:spPr bwMode="auto">
                <a:xfrm>
                  <a:off x="43" y="768"/>
                  <a:ext cx="1461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10 X dNTPs (2mM)</a:t>
                  </a: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800" b="1">
                    <a:latin typeface="Verdana" panose="020B060403050404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314" name="Rectangle 24"/>
                <p:cNvSpPr>
                  <a:spLocks noChangeArrowheads="1"/>
                </p:cNvSpPr>
                <p:nvPr/>
              </p:nvSpPr>
              <p:spPr bwMode="auto">
                <a:xfrm>
                  <a:off x="0" y="768"/>
                  <a:ext cx="154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62" name="Group 25"/>
              <p:cNvGrpSpPr>
                <a:grpSpLocks/>
              </p:cNvGrpSpPr>
              <p:nvPr/>
            </p:nvGrpSpPr>
            <p:grpSpPr bwMode="auto">
              <a:xfrm>
                <a:off x="1547" y="768"/>
                <a:ext cx="898" cy="384"/>
                <a:chOff x="1547" y="768"/>
                <a:chExt cx="898" cy="384"/>
              </a:xfrm>
            </p:grpSpPr>
            <p:sp>
              <p:nvSpPr>
                <p:cNvPr id="53311" name="Rectangle 26"/>
                <p:cNvSpPr>
                  <a:spLocks noChangeArrowheads="1"/>
                </p:cNvSpPr>
                <p:nvPr/>
              </p:nvSpPr>
              <p:spPr bwMode="auto">
                <a:xfrm>
                  <a:off x="1590" y="768"/>
                  <a:ext cx="81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5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</a:t>
                  </a:r>
                  <a:endParaRPr lang="en-GB" altLang="tr-TR" sz="20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000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312" name="Rectangle 27"/>
                <p:cNvSpPr>
                  <a:spLocks noChangeArrowheads="1"/>
                </p:cNvSpPr>
                <p:nvPr/>
              </p:nvSpPr>
              <p:spPr bwMode="auto">
                <a:xfrm>
                  <a:off x="1547" y="768"/>
                  <a:ext cx="89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63" name="Group 28"/>
              <p:cNvGrpSpPr>
                <a:grpSpLocks/>
              </p:cNvGrpSpPr>
              <p:nvPr/>
            </p:nvGrpSpPr>
            <p:grpSpPr bwMode="auto">
              <a:xfrm>
                <a:off x="2445" y="768"/>
                <a:ext cx="1088" cy="384"/>
                <a:chOff x="2445" y="768"/>
                <a:chExt cx="1088" cy="384"/>
              </a:xfrm>
            </p:grpSpPr>
            <p:sp>
              <p:nvSpPr>
                <p:cNvPr id="53309" name="Rectangle 29"/>
                <p:cNvSpPr>
                  <a:spLocks noChangeArrowheads="1"/>
                </p:cNvSpPr>
                <p:nvPr/>
              </p:nvSpPr>
              <p:spPr bwMode="auto">
                <a:xfrm>
                  <a:off x="2488" y="768"/>
                  <a:ext cx="100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200</a:t>
                  </a: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M</a:t>
                  </a:r>
                  <a:endParaRPr lang="en-GB" altLang="tr-TR" sz="18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8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310" name="Rectangle 30"/>
                <p:cNvSpPr>
                  <a:spLocks noChangeArrowheads="1"/>
                </p:cNvSpPr>
                <p:nvPr/>
              </p:nvSpPr>
              <p:spPr bwMode="auto">
                <a:xfrm>
                  <a:off x="2445" y="768"/>
                  <a:ext cx="108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64" name="Group 31"/>
              <p:cNvGrpSpPr>
                <a:grpSpLocks/>
              </p:cNvGrpSpPr>
              <p:nvPr/>
            </p:nvGrpSpPr>
            <p:grpSpPr bwMode="auto">
              <a:xfrm>
                <a:off x="0" y="1152"/>
                <a:ext cx="1547" cy="250"/>
                <a:chOff x="0" y="1152"/>
                <a:chExt cx="1547" cy="250"/>
              </a:xfrm>
            </p:grpSpPr>
            <p:sp>
              <p:nvSpPr>
                <p:cNvPr id="53307" name="Rectangle 32"/>
                <p:cNvSpPr>
                  <a:spLocks noChangeArrowheads="1"/>
                </p:cNvSpPr>
                <p:nvPr/>
              </p:nvSpPr>
              <p:spPr bwMode="auto">
                <a:xfrm>
                  <a:off x="43" y="1152"/>
                  <a:ext cx="146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Forward primer </a:t>
                  </a:r>
                  <a:r>
                    <a:rPr lang="en-GB" altLang="tr-TR" sz="12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(10pmols/</a:t>
                  </a:r>
                  <a:r>
                    <a:rPr lang="en-GB" altLang="tr-TR" sz="12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12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l)</a:t>
                  </a:r>
                  <a:endParaRPr lang="en-GB" altLang="tr-TR" sz="12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2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308" name="Rectangle 33"/>
                <p:cNvSpPr>
                  <a:spLocks noChangeArrowheads="1"/>
                </p:cNvSpPr>
                <p:nvPr/>
              </p:nvSpPr>
              <p:spPr bwMode="auto">
                <a:xfrm>
                  <a:off x="0" y="1152"/>
                  <a:ext cx="1547" cy="25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65" name="Group 34"/>
              <p:cNvGrpSpPr>
                <a:grpSpLocks/>
              </p:cNvGrpSpPr>
              <p:nvPr/>
            </p:nvGrpSpPr>
            <p:grpSpPr bwMode="auto">
              <a:xfrm>
                <a:off x="1547" y="1152"/>
                <a:ext cx="898" cy="250"/>
                <a:chOff x="1547" y="1152"/>
                <a:chExt cx="898" cy="250"/>
              </a:xfrm>
            </p:grpSpPr>
            <p:sp>
              <p:nvSpPr>
                <p:cNvPr id="53305" name="Rectangle 35"/>
                <p:cNvSpPr>
                  <a:spLocks noChangeArrowheads="1"/>
                </p:cNvSpPr>
                <p:nvPr/>
              </p:nvSpPr>
              <p:spPr bwMode="auto">
                <a:xfrm>
                  <a:off x="1590" y="1152"/>
                  <a:ext cx="81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5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</a:t>
                  </a:r>
                  <a:endParaRPr lang="en-GB" altLang="tr-TR" sz="20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000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306" name="Rectangle 36"/>
                <p:cNvSpPr>
                  <a:spLocks noChangeArrowheads="1"/>
                </p:cNvSpPr>
                <p:nvPr/>
              </p:nvSpPr>
              <p:spPr bwMode="auto">
                <a:xfrm>
                  <a:off x="1547" y="1152"/>
                  <a:ext cx="898" cy="25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66" name="Group 37"/>
              <p:cNvGrpSpPr>
                <a:grpSpLocks/>
              </p:cNvGrpSpPr>
              <p:nvPr/>
            </p:nvGrpSpPr>
            <p:grpSpPr bwMode="auto">
              <a:xfrm>
                <a:off x="2445" y="1152"/>
                <a:ext cx="1088" cy="250"/>
                <a:chOff x="2445" y="1152"/>
                <a:chExt cx="1088" cy="250"/>
              </a:xfrm>
            </p:grpSpPr>
            <p:sp>
              <p:nvSpPr>
                <p:cNvPr id="53303" name="Rectangle 38"/>
                <p:cNvSpPr>
                  <a:spLocks noChangeArrowheads="1"/>
                </p:cNvSpPr>
                <p:nvPr/>
              </p:nvSpPr>
              <p:spPr bwMode="auto">
                <a:xfrm>
                  <a:off x="2488" y="1152"/>
                  <a:ext cx="100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600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1</a:t>
                  </a:r>
                  <a:r>
                    <a:rPr lang="en-GB" altLang="tr-TR" sz="1600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1600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M (50pmols/50</a:t>
                  </a:r>
                  <a:r>
                    <a:rPr lang="en-GB" altLang="tr-TR" sz="1600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1600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l)</a:t>
                  </a:r>
                  <a:endParaRPr lang="en-GB" altLang="tr-TR" sz="1600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600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304" name="Rectangle 39"/>
                <p:cNvSpPr>
                  <a:spLocks noChangeArrowheads="1"/>
                </p:cNvSpPr>
                <p:nvPr/>
              </p:nvSpPr>
              <p:spPr bwMode="auto">
                <a:xfrm>
                  <a:off x="2445" y="1152"/>
                  <a:ext cx="1088" cy="25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67" name="Group 40"/>
              <p:cNvGrpSpPr>
                <a:grpSpLocks/>
              </p:cNvGrpSpPr>
              <p:nvPr/>
            </p:nvGrpSpPr>
            <p:grpSpPr bwMode="auto">
              <a:xfrm>
                <a:off x="0" y="1402"/>
                <a:ext cx="1547" cy="384"/>
                <a:chOff x="0" y="1402"/>
                <a:chExt cx="1547" cy="384"/>
              </a:xfrm>
            </p:grpSpPr>
            <p:sp>
              <p:nvSpPr>
                <p:cNvPr id="53301" name="Rectangle 41"/>
                <p:cNvSpPr>
                  <a:spLocks noChangeArrowheads="1"/>
                </p:cNvSpPr>
                <p:nvPr/>
              </p:nvSpPr>
              <p:spPr bwMode="auto">
                <a:xfrm>
                  <a:off x="43" y="1402"/>
                  <a:ext cx="1461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Reverse primer </a:t>
                  </a:r>
                  <a:r>
                    <a:rPr lang="en-GB" altLang="tr-TR" sz="12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(10pmols/</a:t>
                  </a:r>
                  <a:r>
                    <a:rPr lang="en-GB" altLang="tr-TR" sz="12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12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l)</a:t>
                  </a:r>
                </a:p>
              </p:txBody>
            </p:sp>
            <p:sp>
              <p:nvSpPr>
                <p:cNvPr id="53302" name="Rectangle 42"/>
                <p:cNvSpPr>
                  <a:spLocks noChangeArrowheads="1"/>
                </p:cNvSpPr>
                <p:nvPr/>
              </p:nvSpPr>
              <p:spPr bwMode="auto">
                <a:xfrm>
                  <a:off x="0" y="1402"/>
                  <a:ext cx="154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68" name="Group 43"/>
              <p:cNvGrpSpPr>
                <a:grpSpLocks/>
              </p:cNvGrpSpPr>
              <p:nvPr/>
            </p:nvGrpSpPr>
            <p:grpSpPr bwMode="auto">
              <a:xfrm>
                <a:off x="1547" y="1402"/>
                <a:ext cx="898" cy="384"/>
                <a:chOff x="1547" y="1402"/>
                <a:chExt cx="898" cy="384"/>
              </a:xfrm>
            </p:grpSpPr>
            <p:sp>
              <p:nvSpPr>
                <p:cNvPr id="53299" name="Rectangle 44"/>
                <p:cNvSpPr>
                  <a:spLocks noChangeArrowheads="1"/>
                </p:cNvSpPr>
                <p:nvPr/>
              </p:nvSpPr>
              <p:spPr bwMode="auto">
                <a:xfrm>
                  <a:off x="1590" y="1402"/>
                  <a:ext cx="81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5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</a:t>
                  </a:r>
                  <a:endParaRPr lang="en-GB" altLang="tr-TR" sz="20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000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300" name="Rectangle 45"/>
                <p:cNvSpPr>
                  <a:spLocks noChangeArrowheads="1"/>
                </p:cNvSpPr>
                <p:nvPr/>
              </p:nvSpPr>
              <p:spPr bwMode="auto">
                <a:xfrm>
                  <a:off x="1547" y="1402"/>
                  <a:ext cx="89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69" name="Group 46"/>
              <p:cNvGrpSpPr>
                <a:grpSpLocks/>
              </p:cNvGrpSpPr>
              <p:nvPr/>
            </p:nvGrpSpPr>
            <p:grpSpPr bwMode="auto">
              <a:xfrm>
                <a:off x="2445" y="1402"/>
                <a:ext cx="1088" cy="384"/>
                <a:chOff x="2445" y="1402"/>
                <a:chExt cx="1088" cy="384"/>
              </a:xfrm>
            </p:grpSpPr>
            <p:sp>
              <p:nvSpPr>
                <p:cNvPr id="53297" name="Rectangle 47"/>
                <p:cNvSpPr>
                  <a:spLocks noChangeArrowheads="1"/>
                </p:cNvSpPr>
                <p:nvPr/>
              </p:nvSpPr>
              <p:spPr bwMode="auto">
                <a:xfrm>
                  <a:off x="2488" y="1402"/>
                  <a:ext cx="100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600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1</a:t>
                  </a:r>
                  <a:r>
                    <a:rPr lang="en-GB" altLang="tr-TR" sz="1600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1600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M (50pmols/50</a:t>
                  </a:r>
                  <a:r>
                    <a:rPr lang="en-GB" altLang="tr-TR" sz="1600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1600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l)</a:t>
                  </a:r>
                  <a:endParaRPr lang="en-GB" altLang="tr-TR" sz="1600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000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298" name="Rectangle 48"/>
                <p:cNvSpPr>
                  <a:spLocks noChangeArrowheads="1"/>
                </p:cNvSpPr>
                <p:nvPr/>
              </p:nvSpPr>
              <p:spPr bwMode="auto">
                <a:xfrm>
                  <a:off x="2445" y="1402"/>
                  <a:ext cx="108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70" name="Group 49"/>
              <p:cNvGrpSpPr>
                <a:grpSpLocks/>
              </p:cNvGrpSpPr>
              <p:nvPr/>
            </p:nvGrpSpPr>
            <p:grpSpPr bwMode="auto">
              <a:xfrm>
                <a:off x="0" y="1786"/>
                <a:ext cx="1547" cy="384"/>
                <a:chOff x="0" y="1786"/>
                <a:chExt cx="1547" cy="384"/>
              </a:xfrm>
            </p:grpSpPr>
            <p:sp>
              <p:nvSpPr>
                <p:cNvPr id="53295" name="Rectangle 50"/>
                <p:cNvSpPr>
                  <a:spLocks noChangeArrowheads="1"/>
                </p:cNvSpPr>
                <p:nvPr/>
              </p:nvSpPr>
              <p:spPr bwMode="auto">
                <a:xfrm>
                  <a:off x="43" y="1786"/>
                  <a:ext cx="1461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Genomi</a:t>
                  </a:r>
                  <a:r>
                    <a:rPr lang="tr-TR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c </a:t>
                  </a: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DNA template</a:t>
                  </a: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8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296" name="Rectangle 51"/>
                <p:cNvSpPr>
                  <a:spLocks noChangeArrowheads="1"/>
                </p:cNvSpPr>
                <p:nvPr/>
              </p:nvSpPr>
              <p:spPr bwMode="auto">
                <a:xfrm>
                  <a:off x="0" y="1786"/>
                  <a:ext cx="154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71" name="Group 52"/>
              <p:cNvGrpSpPr>
                <a:grpSpLocks/>
              </p:cNvGrpSpPr>
              <p:nvPr/>
            </p:nvGrpSpPr>
            <p:grpSpPr bwMode="auto">
              <a:xfrm>
                <a:off x="1547" y="1786"/>
                <a:ext cx="898" cy="384"/>
                <a:chOff x="1547" y="1786"/>
                <a:chExt cx="898" cy="384"/>
              </a:xfrm>
            </p:grpSpPr>
            <p:sp>
              <p:nvSpPr>
                <p:cNvPr id="53293" name="Rectangle 53"/>
                <p:cNvSpPr>
                  <a:spLocks noChangeArrowheads="1"/>
                </p:cNvSpPr>
                <p:nvPr/>
              </p:nvSpPr>
              <p:spPr bwMode="auto">
                <a:xfrm>
                  <a:off x="1590" y="1786"/>
                  <a:ext cx="81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2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</a:t>
                  </a:r>
                  <a:endParaRPr lang="en-GB" altLang="tr-TR" sz="20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000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294" name="Rectangle 54"/>
                <p:cNvSpPr>
                  <a:spLocks noChangeArrowheads="1"/>
                </p:cNvSpPr>
                <p:nvPr/>
              </p:nvSpPr>
              <p:spPr bwMode="auto">
                <a:xfrm>
                  <a:off x="1547" y="1786"/>
                  <a:ext cx="89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72" name="Group 55"/>
              <p:cNvGrpSpPr>
                <a:grpSpLocks/>
              </p:cNvGrpSpPr>
              <p:nvPr/>
            </p:nvGrpSpPr>
            <p:grpSpPr bwMode="auto">
              <a:xfrm>
                <a:off x="2445" y="1786"/>
                <a:ext cx="1088" cy="384"/>
                <a:chOff x="2445" y="1786"/>
                <a:chExt cx="1088" cy="384"/>
              </a:xfrm>
            </p:grpSpPr>
            <p:sp>
              <p:nvSpPr>
                <p:cNvPr id="53291" name="Rectangle 56"/>
                <p:cNvSpPr>
                  <a:spLocks noChangeArrowheads="1"/>
                </p:cNvSpPr>
                <p:nvPr/>
              </p:nvSpPr>
              <p:spPr bwMode="auto">
                <a:xfrm>
                  <a:off x="2488" y="1786"/>
                  <a:ext cx="100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1</a:t>
                  </a: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g</a:t>
                  </a:r>
                  <a:endParaRPr lang="en-GB" altLang="tr-TR" sz="18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8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292" name="Rectangle 57"/>
                <p:cNvSpPr>
                  <a:spLocks noChangeArrowheads="1"/>
                </p:cNvSpPr>
                <p:nvPr/>
              </p:nvSpPr>
              <p:spPr bwMode="auto">
                <a:xfrm>
                  <a:off x="2445" y="1786"/>
                  <a:ext cx="108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73" name="Group 58"/>
              <p:cNvGrpSpPr>
                <a:grpSpLocks/>
              </p:cNvGrpSpPr>
              <p:nvPr/>
            </p:nvGrpSpPr>
            <p:grpSpPr bwMode="auto">
              <a:xfrm>
                <a:off x="0" y="2170"/>
                <a:ext cx="1547" cy="384"/>
                <a:chOff x="0" y="2170"/>
                <a:chExt cx="1547" cy="384"/>
              </a:xfrm>
            </p:grpSpPr>
            <p:sp>
              <p:nvSpPr>
                <p:cNvPr id="53289" name="Rectangle 59"/>
                <p:cNvSpPr>
                  <a:spLocks noChangeArrowheads="1"/>
                </p:cNvSpPr>
                <p:nvPr/>
              </p:nvSpPr>
              <p:spPr bwMode="auto">
                <a:xfrm>
                  <a:off x="43" y="2170"/>
                  <a:ext cx="1461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T</a:t>
                  </a:r>
                  <a:r>
                    <a:rPr lang="tr-TR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aq</a:t>
                  </a: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 polymerase (2U/</a:t>
                  </a: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l)</a:t>
                  </a:r>
                  <a:endParaRPr lang="en-GB" altLang="tr-TR" sz="16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6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290" name="Rectangle 60"/>
                <p:cNvSpPr>
                  <a:spLocks noChangeArrowheads="1"/>
                </p:cNvSpPr>
                <p:nvPr/>
              </p:nvSpPr>
              <p:spPr bwMode="auto">
                <a:xfrm>
                  <a:off x="0" y="2170"/>
                  <a:ext cx="154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74" name="Group 61"/>
              <p:cNvGrpSpPr>
                <a:grpSpLocks/>
              </p:cNvGrpSpPr>
              <p:nvPr/>
            </p:nvGrpSpPr>
            <p:grpSpPr bwMode="auto">
              <a:xfrm>
                <a:off x="1547" y="2170"/>
                <a:ext cx="898" cy="384"/>
                <a:chOff x="1547" y="2170"/>
                <a:chExt cx="898" cy="384"/>
              </a:xfrm>
            </p:grpSpPr>
            <p:sp>
              <p:nvSpPr>
                <p:cNvPr id="53287" name="Rectangle 62"/>
                <p:cNvSpPr>
                  <a:spLocks noChangeArrowheads="1"/>
                </p:cNvSpPr>
                <p:nvPr/>
              </p:nvSpPr>
              <p:spPr bwMode="auto">
                <a:xfrm>
                  <a:off x="1590" y="2170"/>
                  <a:ext cx="81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0.5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20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</a:t>
                  </a:r>
                </a:p>
              </p:txBody>
            </p:sp>
            <p:sp>
              <p:nvSpPr>
                <p:cNvPr id="53288" name="Rectangle 63"/>
                <p:cNvSpPr>
                  <a:spLocks noChangeArrowheads="1"/>
                </p:cNvSpPr>
                <p:nvPr/>
              </p:nvSpPr>
              <p:spPr bwMode="auto">
                <a:xfrm>
                  <a:off x="1547" y="2170"/>
                  <a:ext cx="89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75" name="Group 64"/>
              <p:cNvGrpSpPr>
                <a:grpSpLocks/>
              </p:cNvGrpSpPr>
              <p:nvPr/>
            </p:nvGrpSpPr>
            <p:grpSpPr bwMode="auto">
              <a:xfrm>
                <a:off x="2445" y="2170"/>
                <a:ext cx="1088" cy="384"/>
                <a:chOff x="2445" y="2170"/>
                <a:chExt cx="1088" cy="384"/>
              </a:xfrm>
            </p:grpSpPr>
            <p:sp>
              <p:nvSpPr>
                <p:cNvPr id="53285" name="Rectangle 65"/>
                <p:cNvSpPr>
                  <a:spLocks noChangeArrowheads="1"/>
                </p:cNvSpPr>
                <p:nvPr/>
              </p:nvSpPr>
              <p:spPr bwMode="auto">
                <a:xfrm>
                  <a:off x="2488" y="2170"/>
                  <a:ext cx="100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1 unit</a:t>
                  </a: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8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286" name="Rectangle 66"/>
                <p:cNvSpPr>
                  <a:spLocks noChangeArrowheads="1"/>
                </p:cNvSpPr>
                <p:nvPr/>
              </p:nvSpPr>
              <p:spPr bwMode="auto">
                <a:xfrm>
                  <a:off x="2445" y="2170"/>
                  <a:ext cx="108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76" name="Group 67"/>
              <p:cNvGrpSpPr>
                <a:grpSpLocks/>
              </p:cNvGrpSpPr>
              <p:nvPr/>
            </p:nvGrpSpPr>
            <p:grpSpPr bwMode="auto">
              <a:xfrm>
                <a:off x="0" y="2554"/>
                <a:ext cx="1547" cy="384"/>
                <a:chOff x="0" y="2554"/>
                <a:chExt cx="1547" cy="384"/>
              </a:xfrm>
            </p:grpSpPr>
            <p:sp>
              <p:nvSpPr>
                <p:cNvPr id="53283" name="Rectangle 68"/>
                <p:cNvSpPr>
                  <a:spLocks noChangeArrowheads="1"/>
                </p:cNvSpPr>
                <p:nvPr/>
              </p:nvSpPr>
              <p:spPr bwMode="auto">
                <a:xfrm>
                  <a:off x="43" y="2554"/>
                  <a:ext cx="1461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H</a:t>
                  </a:r>
                  <a:r>
                    <a:rPr lang="en-GB" altLang="tr-TR" sz="1600" b="1" baseline="-30000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2</a:t>
                  </a: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O (to 50</a:t>
                  </a: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 Final </a:t>
                  </a:r>
                  <a:r>
                    <a:rPr lang="tr-TR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volume</a:t>
                  </a:r>
                  <a:r>
                    <a:rPr lang="en-GB" altLang="tr-TR" sz="16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)</a:t>
                  </a:r>
                  <a:endParaRPr lang="en-GB" altLang="tr-TR" sz="16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6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284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2554"/>
                  <a:ext cx="154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77" name="Group 70"/>
              <p:cNvGrpSpPr>
                <a:grpSpLocks/>
              </p:cNvGrpSpPr>
              <p:nvPr/>
            </p:nvGrpSpPr>
            <p:grpSpPr bwMode="auto">
              <a:xfrm>
                <a:off x="1547" y="2554"/>
                <a:ext cx="898" cy="384"/>
                <a:chOff x="1547" y="2554"/>
                <a:chExt cx="898" cy="384"/>
              </a:xfrm>
            </p:grpSpPr>
            <p:sp>
              <p:nvSpPr>
                <p:cNvPr id="53281" name="Rectangle 71"/>
                <p:cNvSpPr>
                  <a:spLocks noChangeArrowheads="1"/>
                </p:cNvSpPr>
                <p:nvPr/>
              </p:nvSpPr>
              <p:spPr bwMode="auto">
                <a:xfrm>
                  <a:off x="1590" y="2554"/>
                  <a:ext cx="81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27.5</a:t>
                  </a: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</a:t>
                  </a:r>
                  <a:r>
                    <a:rPr lang="en-GB" altLang="tr-TR" sz="1800" b="1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l</a:t>
                  </a:r>
                  <a:endParaRPr lang="en-GB" altLang="tr-TR" sz="18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1800" b="1">
                    <a:latin typeface="Verdana" panose="020B0604030504040204" pitchFamily="34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  <p:sp>
              <p:nvSpPr>
                <p:cNvPr id="53282" name="Rectangle 72"/>
                <p:cNvSpPr>
                  <a:spLocks noChangeArrowheads="1"/>
                </p:cNvSpPr>
                <p:nvPr/>
              </p:nvSpPr>
              <p:spPr bwMode="auto">
                <a:xfrm>
                  <a:off x="1547" y="2554"/>
                  <a:ext cx="89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53278" name="Group 73"/>
              <p:cNvGrpSpPr>
                <a:grpSpLocks/>
              </p:cNvGrpSpPr>
              <p:nvPr/>
            </p:nvGrpSpPr>
            <p:grpSpPr bwMode="auto">
              <a:xfrm>
                <a:off x="2445" y="2554"/>
                <a:ext cx="1088" cy="384"/>
                <a:chOff x="2445" y="2554"/>
                <a:chExt cx="1088" cy="384"/>
              </a:xfrm>
            </p:grpSpPr>
            <p:sp>
              <p:nvSpPr>
                <p:cNvPr id="53279" name="Rectangle 74"/>
                <p:cNvSpPr>
                  <a:spLocks noChangeArrowheads="1"/>
                </p:cNvSpPr>
                <p:nvPr/>
              </p:nvSpPr>
              <p:spPr bwMode="auto">
                <a:xfrm>
                  <a:off x="2488" y="2554"/>
                  <a:ext cx="100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GB" altLang="tr-TR" sz="1000">
                      <a:latin typeface="Verdana" panose="020B0604030504040204" pitchFamily="34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GB" altLang="tr-TR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280" name="Rectangle 75"/>
                <p:cNvSpPr>
                  <a:spLocks noChangeArrowheads="1"/>
                </p:cNvSpPr>
                <p:nvPr/>
              </p:nvSpPr>
              <p:spPr bwMode="auto">
                <a:xfrm>
                  <a:off x="2445" y="2554"/>
                  <a:ext cx="1088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</p:grpSp>
        <p:sp>
          <p:nvSpPr>
            <p:cNvPr id="53254" name="Rectangle 76"/>
            <p:cNvSpPr>
              <a:spLocks noChangeArrowheads="1"/>
            </p:cNvSpPr>
            <p:nvPr/>
          </p:nvSpPr>
          <p:spPr bwMode="auto">
            <a:xfrm>
              <a:off x="-3" y="-3"/>
              <a:ext cx="3539" cy="2944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</p:grpSp>
      <p:sp>
        <p:nvSpPr>
          <p:cNvPr id="120909" name="Text Box 77"/>
          <p:cNvSpPr txBox="1">
            <a:spLocks noChangeArrowheads="1"/>
          </p:cNvSpPr>
          <p:nvPr/>
        </p:nvSpPr>
        <p:spPr bwMode="auto">
          <a:xfrm>
            <a:off x="1828800" y="225425"/>
            <a:ext cx="632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REACTION MIXTURE</a:t>
            </a:r>
            <a:endParaRPr lang="en-GB" sz="2400" b="1" dirty="0">
              <a:effectLst>
                <a:outerShdw blurRad="38100" dist="38100" dir="2700000" algn="tl">
                  <a:srgbClr val="DDDDDD"/>
                </a:outerShdw>
              </a:effectLst>
              <a:latin typeface="Verdana" charset="0"/>
            </a:endParaRPr>
          </a:p>
        </p:txBody>
      </p:sp>
      <p:sp>
        <p:nvSpPr>
          <p:cNvPr id="53252" name="Text Box 78"/>
          <p:cNvSpPr txBox="1">
            <a:spLocks noChangeArrowheads="1"/>
          </p:cNvSpPr>
          <p:nvPr/>
        </p:nvSpPr>
        <p:spPr bwMode="auto">
          <a:xfrm>
            <a:off x="1782763" y="808038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tr-TR" sz="2400">
                <a:latin typeface="Verdana" panose="020B0604030504040204" pitchFamily="34" charset="0"/>
              </a:rPr>
              <a:t>25 or 50</a:t>
            </a:r>
            <a:r>
              <a:rPr lang="en-GB" altLang="tr-TR" sz="2400">
                <a:latin typeface="Verdana" panose="020B0604030504040204" pitchFamily="34" charset="0"/>
                <a:sym typeface="Symbol" panose="05050102010706020507" pitchFamily="18" charset="2"/>
              </a:rPr>
              <a:t></a:t>
            </a:r>
            <a:r>
              <a:rPr lang="en-GB" altLang="tr-TR" sz="2400">
                <a:latin typeface="Verdana" panose="020B0604030504040204" pitchFamily="34" charset="0"/>
              </a:rPr>
              <a:t>l </a:t>
            </a:r>
            <a:r>
              <a:rPr lang="tr-TR" altLang="tr-TR" sz="2400">
                <a:latin typeface="Verdana" panose="020B0604030504040204" pitchFamily="34" charset="0"/>
              </a:rPr>
              <a:t>final volume</a:t>
            </a:r>
            <a:r>
              <a:rPr lang="en-GB" altLang="tr-TR" sz="2400">
                <a:latin typeface="Verdana" panose="020B0604030504040204" pitchFamily="34" charset="0"/>
              </a:rPr>
              <a:t> Eppendorf (0.</a:t>
            </a:r>
            <a:r>
              <a:rPr lang="tr-TR" altLang="tr-TR" sz="2400">
                <a:latin typeface="Verdana" panose="020B0604030504040204" pitchFamily="34" charset="0"/>
              </a:rPr>
              <a:t>2 </a:t>
            </a:r>
            <a:r>
              <a:rPr lang="en-GB" altLang="tr-TR" sz="2400">
                <a:latin typeface="Verdana" panose="020B0604030504040204" pitchFamily="34" charset="0"/>
              </a:rPr>
              <a:t>ml) t</a:t>
            </a:r>
            <a:r>
              <a:rPr lang="tr-TR" altLang="tr-TR" sz="2400">
                <a:latin typeface="Verdana" panose="020B0604030504040204" pitchFamily="34" charset="0"/>
              </a:rPr>
              <a:t>ube</a:t>
            </a:r>
            <a:r>
              <a:rPr lang="en-GB" altLang="tr-TR" sz="2400">
                <a:latin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680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ext Box 2"/>
          <p:cNvSpPr txBox="1">
            <a:spLocks noChangeArrowheads="1"/>
          </p:cNvSpPr>
          <p:nvPr/>
        </p:nvSpPr>
        <p:spPr bwMode="auto">
          <a:xfrm>
            <a:off x="1981201" y="990601"/>
            <a:ext cx="675216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tr-TR" sz="24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3. </a:t>
            </a:r>
            <a:r>
              <a:rPr lang="tr-TR" sz="24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Cycle</a:t>
            </a:r>
            <a:r>
              <a:rPr lang="tr-TR" sz="24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is </a:t>
            </a:r>
            <a:r>
              <a:rPr lang="tr-TR" sz="24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the</a:t>
            </a:r>
            <a:r>
              <a:rPr lang="tr-TR" sz="24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tr-TR" sz="24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first</a:t>
            </a:r>
            <a:r>
              <a:rPr lang="tr-TR" sz="24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tr-TR" sz="24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cycle</a:t>
            </a:r>
            <a:r>
              <a:rPr lang="tr-TR" sz="24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tr-TR" sz="24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when</a:t>
            </a:r>
            <a:r>
              <a:rPr lang="tr-TR" sz="24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tr-TR" sz="24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the</a:t>
            </a:r>
            <a:r>
              <a:rPr lang="tr-TR" sz="24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tr-TR" sz="24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first</a:t>
            </a:r>
            <a:r>
              <a:rPr lang="tr-TR" sz="24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tr-TR" sz="24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products</a:t>
            </a:r>
            <a:r>
              <a:rPr lang="tr-TR" sz="24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</a:p>
          <a:p>
            <a:pPr>
              <a:defRPr/>
            </a:pPr>
            <a:r>
              <a:rPr lang="tr-TR" sz="24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of </a:t>
            </a:r>
            <a:r>
              <a:rPr lang="tr-TR" sz="24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targeted</a:t>
            </a:r>
            <a:r>
              <a:rPr lang="tr-TR" sz="24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tr-TR" sz="24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length</a:t>
            </a:r>
            <a:endParaRPr lang="en-GB" sz="2400" dirty="0"/>
          </a:p>
        </p:txBody>
      </p:sp>
      <p:sp>
        <p:nvSpPr>
          <p:cNvPr id="141315" name="Text Box 3"/>
          <p:cNvSpPr txBox="1">
            <a:spLocks noChangeArrowheads="1"/>
          </p:cNvSpPr>
          <p:nvPr/>
        </p:nvSpPr>
        <p:spPr bwMode="auto">
          <a:xfrm>
            <a:off x="1779588" y="2743201"/>
            <a:ext cx="88884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400"/>
              <a:t>Amplimers synthesized according to equation mentioned below:</a:t>
            </a:r>
            <a:endParaRPr lang="en-GB" altLang="tr-TR" sz="2400"/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1752601" y="3429001"/>
            <a:ext cx="8634413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2400" dirty="0"/>
              <a:t>After n number of PCR cycles where exponential amplification </a:t>
            </a:r>
          </a:p>
          <a:p>
            <a:pPr>
              <a:defRPr/>
            </a:pPr>
            <a:r>
              <a:rPr lang="en-GB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No</a:t>
            </a:r>
            <a:r>
              <a:rPr lang="en-GB" sz="24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(1+</a:t>
            </a:r>
            <a:r>
              <a:rPr lang="en-GB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Y</a:t>
            </a:r>
            <a:r>
              <a:rPr lang="en-GB" sz="24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)</a:t>
            </a:r>
            <a:r>
              <a:rPr lang="en-GB" sz="2400" b="1" baseline="30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n-1</a:t>
            </a:r>
            <a:r>
              <a:rPr lang="en-GB" sz="2400" dirty="0"/>
              <a:t> </a:t>
            </a:r>
            <a:r>
              <a:rPr lang="tr-TR" sz="2400" dirty="0" err="1"/>
              <a:t>target</a:t>
            </a:r>
            <a:r>
              <a:rPr lang="tr-TR" sz="2400" dirty="0"/>
              <a:t> </a:t>
            </a:r>
            <a:r>
              <a:rPr lang="tr-TR" sz="2400" dirty="0" err="1"/>
              <a:t>copy</a:t>
            </a:r>
            <a:r>
              <a:rPr lang="tr-TR" sz="2400" dirty="0"/>
              <a:t> </a:t>
            </a:r>
            <a:r>
              <a:rPr lang="tr-TR" sz="2400" dirty="0" err="1"/>
              <a:t>will</a:t>
            </a:r>
            <a:r>
              <a:rPr lang="tr-TR" sz="2400" dirty="0"/>
              <a:t> be </a:t>
            </a:r>
            <a:r>
              <a:rPr lang="tr-TR" sz="2400" dirty="0" err="1"/>
              <a:t>formed</a:t>
            </a:r>
            <a:r>
              <a:rPr lang="tr-TR" sz="2400" dirty="0"/>
              <a:t>!</a:t>
            </a:r>
            <a:endParaRPr lang="en-GB" sz="2400" dirty="0"/>
          </a:p>
          <a:p>
            <a:pPr>
              <a:defRPr/>
            </a:pPr>
            <a:endParaRPr lang="en-GB" sz="2400" dirty="0"/>
          </a:p>
          <a:p>
            <a:pPr>
              <a:defRPr/>
            </a:pPr>
            <a:r>
              <a:rPr lang="en-GB" sz="2400" i="1" dirty="0"/>
              <a:t>No	</a:t>
            </a:r>
            <a:r>
              <a:rPr lang="en-GB" sz="2400" dirty="0"/>
              <a:t>starting number of DNA targets</a:t>
            </a:r>
          </a:p>
          <a:p>
            <a:pPr>
              <a:defRPr/>
            </a:pPr>
            <a:r>
              <a:rPr lang="en-GB" sz="2400" i="1" dirty="0"/>
              <a:t>Y </a:t>
            </a:r>
            <a:r>
              <a:rPr lang="en-GB" sz="2400" dirty="0"/>
              <a:t>	Efficiency of PCR </a:t>
            </a:r>
            <a:r>
              <a:rPr lang="tr-TR" sz="2400" dirty="0" err="1"/>
              <a:t>reaction</a:t>
            </a:r>
            <a:endParaRPr lang="en-GB" sz="2400" dirty="0"/>
          </a:p>
          <a:p>
            <a:pPr>
              <a:defRPr/>
            </a:pPr>
            <a:r>
              <a:rPr lang="en-GB" sz="2400" dirty="0"/>
              <a:t>n	</a:t>
            </a:r>
            <a:r>
              <a:rPr lang="tr-TR" sz="2400" dirty="0" err="1"/>
              <a:t>cycle</a:t>
            </a:r>
            <a:r>
              <a:rPr lang="tr-TR" sz="2400" dirty="0"/>
              <a:t> </a:t>
            </a:r>
            <a:r>
              <a:rPr lang="tr-TR" sz="2400" dirty="0" err="1"/>
              <a:t>number</a:t>
            </a:r>
            <a:endParaRPr lang="en-GB" sz="2400" i="1" dirty="0"/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1905000" y="2057401"/>
            <a:ext cx="7558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400"/>
              <a:t>From this cycle on amplication proceeds exponentially</a:t>
            </a:r>
            <a:endParaRPr lang="en-GB" altLang="tr-TR" sz="2400"/>
          </a:p>
        </p:txBody>
      </p:sp>
    </p:spTree>
    <p:extLst>
      <p:ext uri="{BB962C8B-B14F-4D97-AF65-F5344CB8AC3E}">
        <p14:creationId xmlns:p14="http://schemas.microsoft.com/office/powerpoint/2010/main" val="419322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 autoUpdateAnimBg="0"/>
      <p:bldP spid="141315" grpId="0" autoUpdateAnimBg="0"/>
      <p:bldP spid="141316" grpId="0" autoUpdateAnimBg="0"/>
      <p:bldP spid="14131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16088" y="1295401"/>
            <a:ext cx="8229600" cy="936625"/>
          </a:xfrm>
        </p:spPr>
        <p:txBody>
          <a:bodyPr/>
          <a:lstStyle/>
          <a:p>
            <a:pPr eaLnBrk="1" hangingPunct="1"/>
            <a:r>
              <a:rPr lang="tr-TR" altLang="tr-TR" sz="2400">
                <a:latin typeface="Comic Sans MS" panose="030F0702030302020204" pitchFamily="66" charset="0"/>
              </a:rPr>
              <a:t>Lets presume that only 1 DNA target exists</a:t>
            </a:r>
            <a:endParaRPr lang="en-GB" altLang="tr-TR" sz="4000">
              <a:latin typeface="Comic Sans MS" panose="030F0702030302020204" pitchFamily="66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9688" y="3200400"/>
            <a:ext cx="6502400" cy="2159000"/>
          </a:xfrm>
        </p:spPr>
        <p:txBody>
          <a:bodyPr/>
          <a:lstStyle/>
          <a:p>
            <a:pPr eaLnBrk="1" hangingPunct="1"/>
            <a:r>
              <a:rPr lang="tr-TR" altLang="tr-TR" sz="2400">
                <a:latin typeface="Comic Sans MS" panose="030F0702030302020204" pitchFamily="66" charset="0"/>
              </a:rPr>
              <a:t>4. cycle</a:t>
            </a:r>
            <a:r>
              <a:rPr lang="en-GB" altLang="tr-TR" sz="2400">
                <a:latin typeface="Comic Sans MS" panose="030F0702030302020204" pitchFamily="66" charset="0"/>
              </a:rPr>
              <a:t>		1(1+1)</a:t>
            </a:r>
            <a:r>
              <a:rPr lang="en-GB" altLang="tr-TR" sz="2400" baseline="30000">
                <a:latin typeface="Comic Sans MS" panose="030F0702030302020204" pitchFamily="66" charset="0"/>
              </a:rPr>
              <a:t>3</a:t>
            </a:r>
            <a:r>
              <a:rPr lang="en-GB" altLang="tr-TR" sz="2400">
                <a:latin typeface="Comic Sans MS" panose="030F0702030302020204" pitchFamily="66" charset="0"/>
              </a:rPr>
              <a:t>=8 	</a:t>
            </a:r>
          </a:p>
          <a:p>
            <a:pPr eaLnBrk="1" hangingPunct="1"/>
            <a:r>
              <a:rPr lang="tr-TR" altLang="tr-TR" sz="2400">
                <a:latin typeface="Comic Sans MS" panose="030F0702030302020204" pitchFamily="66" charset="0"/>
              </a:rPr>
              <a:t>5. cycle</a:t>
            </a:r>
            <a:r>
              <a:rPr lang="en-GB" altLang="tr-TR" sz="2400">
                <a:latin typeface="Comic Sans MS" panose="030F0702030302020204" pitchFamily="66" charset="0"/>
              </a:rPr>
              <a:t>		1(1+1)</a:t>
            </a:r>
            <a:r>
              <a:rPr lang="en-GB" altLang="tr-TR" sz="2400" baseline="30000">
                <a:latin typeface="Comic Sans MS" panose="030F0702030302020204" pitchFamily="66" charset="0"/>
              </a:rPr>
              <a:t>4</a:t>
            </a:r>
            <a:r>
              <a:rPr lang="en-GB" altLang="tr-TR" sz="2400">
                <a:latin typeface="Comic Sans MS" panose="030F0702030302020204" pitchFamily="66" charset="0"/>
              </a:rPr>
              <a:t>=16 </a:t>
            </a:r>
          </a:p>
          <a:p>
            <a:pPr eaLnBrk="1" hangingPunct="1"/>
            <a:r>
              <a:rPr lang="tr-TR" altLang="tr-TR" sz="2400">
                <a:latin typeface="Comic Sans MS" panose="030F0702030302020204" pitchFamily="66" charset="0"/>
              </a:rPr>
              <a:t>6. cycle</a:t>
            </a:r>
            <a:r>
              <a:rPr lang="en-GB" altLang="tr-TR" sz="2400">
                <a:latin typeface="Comic Sans MS" panose="030F0702030302020204" pitchFamily="66" charset="0"/>
              </a:rPr>
              <a:t>		1(1+1)</a:t>
            </a:r>
            <a:r>
              <a:rPr lang="en-GB" altLang="tr-TR" sz="2400" baseline="30000">
                <a:latin typeface="Comic Sans MS" panose="030F0702030302020204" pitchFamily="66" charset="0"/>
              </a:rPr>
              <a:t>5</a:t>
            </a:r>
            <a:r>
              <a:rPr lang="en-GB" altLang="tr-TR" sz="2400">
                <a:latin typeface="Comic Sans MS" panose="030F0702030302020204" pitchFamily="66" charset="0"/>
              </a:rPr>
              <a:t>=32</a:t>
            </a:r>
          </a:p>
          <a:p>
            <a:pPr eaLnBrk="1" hangingPunct="1"/>
            <a:r>
              <a:rPr lang="tr-TR" altLang="tr-TR" sz="2400">
                <a:latin typeface="Comic Sans MS" panose="030F0702030302020204" pitchFamily="66" charset="0"/>
              </a:rPr>
              <a:t>After a definite number of cycles PCR efficiency decreases.</a:t>
            </a:r>
            <a:endParaRPr lang="en-GB" altLang="tr-TR" sz="240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endParaRPr lang="en-GB" altLang="tr-TR" sz="3600">
              <a:latin typeface="Comic Sans MS" panose="030F0702030302020204" pitchFamily="66" charset="0"/>
            </a:endParaRPr>
          </a:p>
        </p:txBody>
      </p:sp>
      <p:sp>
        <p:nvSpPr>
          <p:cNvPr id="55300" name="Text Box 5"/>
          <p:cNvSpPr txBox="1">
            <a:spLocks noChangeArrowheads="1"/>
          </p:cNvSpPr>
          <p:nvPr/>
        </p:nvSpPr>
        <p:spPr bwMode="auto">
          <a:xfrm>
            <a:off x="7086601" y="3200400"/>
            <a:ext cx="1649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400" b="1" i="1"/>
              <a:t>No</a:t>
            </a:r>
            <a:r>
              <a:rPr lang="en-GB" altLang="tr-TR" sz="2400" b="1"/>
              <a:t>(1+</a:t>
            </a:r>
            <a:r>
              <a:rPr lang="en-GB" altLang="tr-TR" sz="2400" b="1" i="1"/>
              <a:t>Y</a:t>
            </a:r>
            <a:r>
              <a:rPr lang="en-GB" altLang="tr-TR" sz="2400" b="1"/>
              <a:t>)</a:t>
            </a:r>
            <a:r>
              <a:rPr lang="en-GB" altLang="tr-TR" sz="2400" b="1" baseline="30000"/>
              <a:t>n-1</a:t>
            </a:r>
            <a:endParaRPr lang="tr-TR" altLang="tr-TR" sz="2400" b="1" baseline="30000"/>
          </a:p>
        </p:txBody>
      </p:sp>
    </p:spTree>
    <p:extLst>
      <p:ext uri="{BB962C8B-B14F-4D97-AF65-F5344CB8AC3E}">
        <p14:creationId xmlns:p14="http://schemas.microsoft.com/office/powerpoint/2010/main" val="32015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1905000" y="685801"/>
            <a:ext cx="8305800" cy="567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>
                <a:latin typeface="Verdana" panose="020B0604030504040204" pitchFamily="34" charset="0"/>
              </a:rPr>
              <a:t>ALWAYS SHOULD BE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>
                <a:latin typeface="Verdana" panose="020B0604030504040204" pitchFamily="34" charset="0"/>
              </a:rPr>
              <a:t>REMEMBERED!</a:t>
            </a:r>
            <a:endParaRPr lang="en-GB" altLang="tr-TR" sz="2400" b="1">
              <a:latin typeface="Verdan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tr-TR" altLang="tr-TR" sz="2400"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tr-TR" altLang="tr-TR" sz="2400">
                <a:latin typeface="Verdana" panose="020B0604030504040204" pitchFamily="34" charset="0"/>
              </a:rPr>
              <a:t>                                                                             </a:t>
            </a:r>
            <a:r>
              <a:rPr lang="en-GB" altLang="tr-TR" sz="2400">
                <a:latin typeface="Verdana" panose="020B0604030504040204" pitchFamily="34" charset="0"/>
              </a:rPr>
              <a:t>PCR </a:t>
            </a:r>
            <a:r>
              <a:rPr lang="tr-TR" altLang="tr-TR" sz="2400">
                <a:latin typeface="Verdana" panose="020B0604030504040204" pitchFamily="34" charset="0"/>
              </a:rPr>
              <a:t>is a very sensitive technique</a:t>
            </a:r>
            <a:r>
              <a:rPr lang="en-GB" altLang="tr-TR" sz="2400">
                <a:latin typeface="Verdana" panose="020B0604030504040204" pitchFamily="34" charset="0"/>
              </a:rPr>
              <a:t>– DNA contamination with an </a:t>
            </a:r>
            <a:r>
              <a:rPr lang="tr-TR" altLang="tr-TR" sz="2400">
                <a:latin typeface="Verdana" panose="020B0604030504040204" pitchFamily="34" charset="0"/>
              </a:rPr>
              <a:t>unwanted DNA could be significant!</a:t>
            </a:r>
            <a:endParaRPr lang="en-GB" altLang="tr-TR" sz="2400"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tr-TR" altLang="tr-TR" sz="2400" b="1">
                <a:latin typeface="Verdana" panose="020B0604030504040204" pitchFamily="34" charset="0"/>
              </a:rPr>
              <a:t>Always add</a:t>
            </a:r>
            <a:r>
              <a:rPr lang="en-GB" altLang="tr-TR" sz="2400">
                <a:latin typeface="Verdana" panose="020B0604030504040204" pitchFamily="34" charset="0"/>
              </a:rPr>
              <a:t> </a:t>
            </a:r>
            <a:r>
              <a:rPr lang="tr-TR" altLang="tr-TR" sz="2400">
                <a:latin typeface="Verdana" panose="020B0604030504040204" pitchFamily="34" charset="0"/>
              </a:rPr>
              <a:t>negative controls to the reaction!</a:t>
            </a:r>
            <a:endParaRPr lang="en-GB" altLang="tr-TR" sz="2400"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tr-TR" altLang="tr-TR" sz="2400" b="1">
                <a:latin typeface="Verdana" panose="020B0604030504040204" pitchFamily="34" charset="0"/>
              </a:rPr>
              <a:t>Always add</a:t>
            </a:r>
            <a:r>
              <a:rPr lang="en-GB" altLang="tr-TR" sz="2400">
                <a:latin typeface="Verdana" panose="020B0604030504040204" pitchFamily="34" charset="0"/>
              </a:rPr>
              <a:t> </a:t>
            </a:r>
            <a:r>
              <a:rPr lang="tr-TR" altLang="tr-TR" sz="2400">
                <a:latin typeface="Verdana" panose="020B0604030504040204" pitchFamily="34" charset="0"/>
              </a:rPr>
              <a:t>positive controls to the reaction!</a:t>
            </a:r>
            <a:endParaRPr lang="en-GB" altLang="tr-TR" sz="2400"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tr-TR" altLang="tr-TR" sz="2400">
                <a:latin typeface="Verdana" panose="020B0604030504040204" pitchFamily="34" charset="0"/>
              </a:rPr>
              <a:t>Use appropriate filtered pipets and pippet tipds  </a:t>
            </a:r>
            <a:endParaRPr lang="en-GB" altLang="tr-TR" sz="2400"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tr-TR" altLang="tr-TR" sz="2400">
                <a:latin typeface="Verdana" panose="020B0604030504040204" pitchFamily="34" charset="0"/>
              </a:rPr>
              <a:t>Perform PCR in separate units</a:t>
            </a:r>
            <a:endParaRPr lang="en-GB" altLang="tr-TR" sz="2400"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GB" altLang="tr-TR" sz="2400">
                <a:latin typeface="Verdana" panose="020B0604030504040204" pitchFamily="34" charset="0"/>
              </a:rPr>
              <a:t>Use laminar flows with UV </a:t>
            </a:r>
            <a:r>
              <a:rPr lang="tr-TR" altLang="tr-TR" sz="2400">
                <a:latin typeface="Verdana" panose="020B0604030504040204" pitchFamily="34" charset="0"/>
              </a:rPr>
              <a:t>lambs  </a:t>
            </a:r>
            <a:endParaRPr lang="en-GB" altLang="tr-TR" sz="2400" b="1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95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2209800" y="13716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</p:txBody>
      </p:sp>
      <p:sp>
        <p:nvSpPr>
          <p:cNvPr id="152579" name="Text Box 3"/>
          <p:cNvSpPr txBox="1">
            <a:spLocks noChangeArrowheads="1"/>
          </p:cNvSpPr>
          <p:nvPr/>
        </p:nvSpPr>
        <p:spPr bwMode="auto">
          <a:xfrm>
            <a:off x="1862138" y="1258888"/>
            <a:ext cx="8610600" cy="486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Verdana" panose="020B0604030504040204" pitchFamily="34" charset="0"/>
              </a:rPr>
              <a:t>Cloning of gene or gene fragments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Geneti</a:t>
            </a:r>
            <a:r>
              <a:rPr lang="tr-TR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c</a:t>
            </a:r>
            <a:r>
              <a:rPr lang="en-GB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diagnosis –</a:t>
            </a:r>
            <a:r>
              <a:rPr lang="en-GB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 Detection </a:t>
            </a:r>
            <a:r>
              <a:rPr lang="tr-TR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mutations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Maternity-Paternity Tests</a:t>
            </a:r>
            <a:endParaRPr lang="en-GB" altLang="tr-TR" sz="200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tr-TR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DNA sequence analysis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Forensic identification</a:t>
            </a:r>
            <a:endParaRPr lang="en-GB" altLang="tr-TR" sz="200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tr-TR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Determination of quality control of industrial products</a:t>
            </a:r>
          </a:p>
          <a:p>
            <a:pPr algn="just" eaLnBrk="1" hangingPunct="1">
              <a:spcBef>
                <a:spcPct val="50000"/>
              </a:spcBef>
            </a:pPr>
            <a:r>
              <a:rPr lang="tr-TR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Determination of appropriate tissue type for tissue transplantation  </a:t>
            </a:r>
          </a:p>
          <a:p>
            <a:pPr algn="just" eaLnBrk="1" hangingPunct="1">
              <a:spcBef>
                <a:spcPct val="50000"/>
              </a:spcBef>
            </a:pPr>
            <a:r>
              <a:rPr lang="tr-TR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Determination of polymorphism in between species  </a:t>
            </a:r>
          </a:p>
          <a:p>
            <a:pPr algn="just" eaLnBrk="1" hangingPunct="1">
              <a:spcBef>
                <a:spcPct val="50000"/>
              </a:spcBef>
            </a:pPr>
            <a:r>
              <a:rPr lang="tr-TR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Molecular typing</a:t>
            </a:r>
          </a:p>
          <a:p>
            <a:pPr algn="just" eaLnBrk="1" hangingPunct="1">
              <a:spcBef>
                <a:spcPct val="50000"/>
              </a:spcBef>
            </a:pPr>
            <a:r>
              <a:rPr lang="tr-TR" altLang="tr-TR" sz="2000">
                <a:latin typeface="Verdana" panose="020B0604030504040204" pitchFamily="34" charset="0"/>
                <a:cs typeface="Times New Roman" panose="02020603050405020304" pitchFamily="18" charset="0"/>
              </a:rPr>
              <a:t>Detection of pathogens</a:t>
            </a:r>
            <a:endParaRPr lang="en-GB" altLang="tr-TR" sz="200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1828800" y="3810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PCR is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used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for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;</a:t>
            </a:r>
            <a:endParaRPr lang="en-GB" sz="2400" b="1" dirty="0">
              <a:effectLst>
                <a:outerShdw blurRad="38100" dist="38100" dir="2700000" algn="tl">
                  <a:srgbClr val="DDDDDD"/>
                </a:outerShdw>
              </a:effectLst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37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7764" y="273051"/>
            <a:ext cx="7793037" cy="504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3200"/>
              <a:t>Advantages and Disadvantages of PCR!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12975" y="1152525"/>
            <a:ext cx="4267200" cy="4114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400"/>
              <a:t>High sensitivity and specificity! 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Fast detection and identification! 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Could detect inanimate (dead) agents!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Could detect acid-fast and environment fragile agents!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Could detect slow growing bacteria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Provide the probability of later sophisticated studies (typing, sequence analysis, clonning) olanak sağlaması 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632575" y="1127125"/>
            <a:ext cx="3810000" cy="4114800"/>
          </a:xfrm>
        </p:spPr>
        <p:txBody>
          <a:bodyPr/>
          <a:lstStyle/>
          <a:p>
            <a:pPr eaLnBrk="1" hangingPunct="1"/>
            <a:r>
              <a:rPr lang="tr-TR" altLang="tr-TR" sz="2400"/>
              <a:t>Still cannot replace isolation in definitive diagnosis! </a:t>
            </a:r>
          </a:p>
          <a:p>
            <a:pPr eaLnBrk="1" hangingPunct="1"/>
            <a:r>
              <a:rPr lang="tr-TR" altLang="tr-TR" sz="2400"/>
              <a:t>False-positiveness due to cross-contamination!  </a:t>
            </a:r>
          </a:p>
          <a:p>
            <a:pPr eaLnBrk="1" hangingPunct="1"/>
            <a:r>
              <a:rPr lang="tr-TR" altLang="tr-TR" sz="2400"/>
              <a:t>Requires lab infrastructure!</a:t>
            </a:r>
          </a:p>
          <a:p>
            <a:pPr eaLnBrk="1" hangingPunct="1"/>
            <a:r>
              <a:rPr lang="tr-TR" altLang="tr-TR" sz="2400"/>
              <a:t>Requires well trained personnel! </a:t>
            </a:r>
          </a:p>
          <a:p>
            <a:pPr eaLnBrk="1" hangingPunct="1"/>
            <a:r>
              <a:rPr lang="tr-TR" altLang="tr-TR" sz="2400"/>
              <a:t>High expendature costs!</a:t>
            </a:r>
          </a:p>
        </p:txBody>
      </p:sp>
    </p:spTree>
    <p:extLst>
      <p:ext uri="{BB962C8B-B14F-4D97-AF65-F5344CB8AC3E}">
        <p14:creationId xmlns:p14="http://schemas.microsoft.com/office/powerpoint/2010/main" val="414583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482</Words>
  <Application>Microsoft Office PowerPoint</Application>
  <PresentationFormat>Geniş ekran</PresentationFormat>
  <Paragraphs>106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9" baseType="lpstr">
      <vt:lpstr>MS PGothic</vt:lpstr>
      <vt:lpstr>MS PGothic</vt:lpstr>
      <vt:lpstr>Arial</vt:lpstr>
      <vt:lpstr>Calibri</vt:lpstr>
      <vt:lpstr>Calibri Light</vt:lpstr>
      <vt:lpstr>Comic Sans MS</vt:lpstr>
      <vt:lpstr>Symbol</vt:lpstr>
      <vt:lpstr>Times New Roman</vt:lpstr>
      <vt:lpstr>Verdana</vt:lpstr>
      <vt:lpstr>Office Teması</vt:lpstr>
      <vt:lpstr>PCR</vt:lpstr>
      <vt:lpstr>PowerPoint Sunusu</vt:lpstr>
      <vt:lpstr>PowerPoint Sunusu</vt:lpstr>
      <vt:lpstr>PowerPoint Sunusu</vt:lpstr>
      <vt:lpstr>PowerPoint Sunusu</vt:lpstr>
      <vt:lpstr>Lets presume that only 1 DNA target exists</vt:lpstr>
      <vt:lpstr>PowerPoint Sunusu</vt:lpstr>
      <vt:lpstr>PowerPoint Sunusu</vt:lpstr>
      <vt:lpstr>Advantages and Disadvantages of PCR!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PCR</dc:title>
  <dc:creator>Inci Basak Kaya</dc:creator>
  <cp:lastModifiedBy>Inci Basak Kaya</cp:lastModifiedBy>
  <cp:revision>1</cp:revision>
  <dcterms:created xsi:type="dcterms:W3CDTF">2018-02-15T14:23:47Z</dcterms:created>
  <dcterms:modified xsi:type="dcterms:W3CDTF">2018-02-15T14:23:58Z</dcterms:modified>
</cp:coreProperties>
</file>