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91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61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40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16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49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22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0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79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58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13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80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04814"/>
            <a:ext cx="7772400" cy="1368425"/>
          </a:xfrm>
        </p:spPr>
        <p:txBody>
          <a:bodyPr/>
          <a:lstStyle/>
          <a:p>
            <a:pPr algn="ctr" eaLnBrk="1" hangingPunct="1"/>
            <a:r>
              <a:rPr lang="tr-TR" altLang="tr-TR" sz="3200" b="1" dirty="0" smtClean="0">
                <a:solidFill>
                  <a:srgbClr val="FFFF00"/>
                </a:solidFill>
              </a:rPr>
              <a:t>EPIDEMIOLOGY</a:t>
            </a:r>
            <a:endParaRPr lang="tr-TR" altLang="tr-TR" sz="3200" b="1" dirty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1450" y="1844675"/>
            <a:ext cx="6400800" cy="307340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/>
            <a:r>
              <a:rPr lang="tr-TR" altLang="tr-TR" sz="2800" b="1" dirty="0">
                <a:solidFill>
                  <a:srgbClr val="FFFF00"/>
                </a:solidFill>
              </a:rPr>
              <a:t>Prof. Dr. </a:t>
            </a:r>
            <a:r>
              <a:rPr lang="tr-TR" altLang="tr-TR" sz="2800" b="1" dirty="0" smtClean="0">
                <a:solidFill>
                  <a:srgbClr val="FFFF00"/>
                </a:solidFill>
              </a:rPr>
              <a:t>K. Serdar DİKER</a:t>
            </a:r>
            <a:endParaRPr lang="tr-TR" altLang="tr-TR" sz="2800" b="1" dirty="0">
              <a:solidFill>
                <a:srgbClr val="FFFF00"/>
              </a:solidFill>
            </a:endParaRPr>
          </a:p>
          <a:p>
            <a:pPr eaLnBrk="1" hangingPunct="1"/>
            <a:endParaRPr lang="tr-TR" altLang="tr-TR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Ankara University Veterinary Faculty</a:t>
            </a: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Department of Microbiology</a:t>
            </a:r>
            <a:endParaRPr lang="tr-TR" altLang="tr-TR" sz="2800" dirty="0">
              <a:solidFill>
                <a:srgbClr val="FFFF00"/>
              </a:solidFill>
            </a:endParaRPr>
          </a:p>
          <a:p>
            <a:pPr eaLnBrk="1" hangingPunct="1"/>
            <a:endParaRPr lang="tr-TR" altLang="tr-TR" sz="1600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1200" dirty="0">
                <a:solidFill>
                  <a:srgbClr val="FFFF00"/>
                </a:solidFill>
              </a:rPr>
              <a:t>Kaynak: Prof. Dr. K.Serdar  DİKER, </a:t>
            </a:r>
          </a:p>
          <a:p>
            <a:pPr eaLnBrk="1" hangingPunct="1"/>
            <a:r>
              <a:rPr lang="tr-TR" altLang="tr-TR" sz="1200" dirty="0">
                <a:solidFill>
                  <a:srgbClr val="FFFF00"/>
                </a:solidFill>
              </a:rPr>
              <a:t>Veteriner Epidemiyoloji,</a:t>
            </a:r>
          </a:p>
          <a:p>
            <a:pPr eaLnBrk="1" hangingPunct="1"/>
            <a:r>
              <a:rPr lang="tr-TR" altLang="tr-TR" sz="1200" dirty="0">
                <a:solidFill>
                  <a:srgbClr val="FFFF00"/>
                </a:solidFill>
              </a:rPr>
              <a:t> Öğrenci Ders Notları, Ankara 1993</a:t>
            </a:r>
          </a:p>
          <a:p>
            <a:pPr eaLnBrk="1" hangingPunct="1"/>
            <a:endParaRPr lang="tr-TR" altLang="tr-T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altLang="tr-TR" sz="2400" dirty="0" smtClean="0">
                <a:solidFill>
                  <a:srgbClr val="FFFF00"/>
                </a:solidFill>
              </a:rPr>
              <a:t>Epidemiology</a:t>
            </a:r>
            <a:r>
              <a:rPr lang="tr-TR" altLang="tr-TR" sz="2400" dirty="0">
                <a:solidFill>
                  <a:srgbClr val="FFFF00"/>
                </a:solidFill>
              </a:rPr>
              <a:t>. Meaning of the </a:t>
            </a:r>
            <a:r>
              <a:rPr lang="tr-TR" altLang="tr-TR" sz="2400" dirty="0" smtClean="0">
                <a:solidFill>
                  <a:srgbClr val="FFFF00"/>
                </a:solidFill>
              </a:rPr>
              <a:t>word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tr-TR" sz="2400" dirty="0">
                <a:solidFill>
                  <a:srgbClr val="FFFF00"/>
                </a:solidFill>
              </a:rPr>
              <a:t>The epidemic, which affects a large number of </a:t>
            </a:r>
            <a:r>
              <a:rPr lang="en-US" altLang="tr-TR" sz="2400" dirty="0" smtClean="0">
                <a:solidFill>
                  <a:srgbClr val="FFFF00"/>
                </a:solidFill>
              </a:rPr>
              <a:t>individuals,</a:t>
            </a:r>
            <a:r>
              <a:rPr lang="tr-TR" altLang="tr-TR" sz="2400" dirty="0" smtClean="0">
                <a:solidFill>
                  <a:srgbClr val="FFFF00"/>
                </a:solidFill>
              </a:rPr>
              <a:t> </a:t>
            </a:r>
            <a:r>
              <a:rPr lang="en-US" altLang="tr-TR" sz="2400" dirty="0" smtClean="0">
                <a:solidFill>
                  <a:srgbClr val="FFFF00"/>
                </a:solidFill>
              </a:rPr>
              <a:t>Epidemic</a:t>
            </a:r>
            <a:endParaRPr lang="tr-TR" altLang="tr-TR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solidFill>
                  <a:srgbClr val="FFFF00"/>
                </a:solidFill>
              </a:rPr>
              <a:t>Epidemiology </a:t>
            </a:r>
            <a:r>
              <a:rPr lang="tr-TR" altLang="tr-TR" sz="2400" dirty="0">
                <a:solidFill>
                  <a:srgbClr val="FFFF00"/>
                </a:solidFill>
              </a:rPr>
              <a:t>= Epidemia (epidemic) + logy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FFFF00"/>
                </a:solidFill>
              </a:rPr>
              <a:t>Epidemic </a:t>
            </a:r>
            <a:r>
              <a:rPr lang="tr-TR" altLang="tr-TR" sz="2400" dirty="0">
                <a:solidFill>
                  <a:srgbClr val="FFFF00"/>
                </a:solidFill>
              </a:rPr>
              <a:t>(adjective)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It is a rapid and diffuse distribution through infections that affects many individuals at the same time in a region or population.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Common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FFFF00"/>
                </a:solidFill>
              </a:rPr>
              <a:t>Epidemic </a:t>
            </a:r>
            <a:r>
              <a:rPr lang="tr-TR" altLang="tr-TR" sz="2400" dirty="0">
                <a:solidFill>
                  <a:srgbClr val="FFFF00"/>
                </a:solidFill>
              </a:rPr>
              <a:t>(name)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Rapid and widespread epidemic of infectious disease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tr-TR" sz="2000" dirty="0">
                <a:solidFill>
                  <a:srgbClr val="FFFF00"/>
                </a:solidFill>
              </a:rPr>
              <a:t>Rapid spread, reproduction, growth or development</a:t>
            </a:r>
            <a:endParaRPr lang="tr-TR" altLang="tr-TR" sz="2000" dirty="0">
              <a:solidFill>
                <a:srgbClr val="FFFF00"/>
              </a:solidFill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847850" y="620713"/>
            <a:ext cx="38877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solidFill>
                  <a:srgbClr val="FFFF00"/>
                </a:solidFill>
              </a:rPr>
              <a:t>Epidemiology. Meaning of the </a:t>
            </a:r>
            <a:r>
              <a:rPr lang="tr-TR" altLang="tr-TR" sz="2400" dirty="0" smtClean="0">
                <a:solidFill>
                  <a:srgbClr val="FFFF00"/>
                </a:solidFill>
              </a:rPr>
              <a:t>word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solidFill>
                  <a:srgbClr val="FFFF00"/>
                </a:solidFill>
              </a:rPr>
              <a:t>Etymologically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FFFF00"/>
                </a:solidFill>
              </a:rPr>
              <a:t>		Epi-demio-logy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FFFF00"/>
                </a:solidFill>
              </a:rPr>
              <a:t>		Epi = </a:t>
            </a:r>
            <a:r>
              <a:rPr lang="tr-TR" altLang="tr-TR" sz="2400" dirty="0">
                <a:solidFill>
                  <a:srgbClr val="FFFF00"/>
                </a:solidFill>
              </a:rPr>
              <a:t>on, inside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FFFF00"/>
                </a:solidFill>
              </a:rPr>
              <a:t>		Demos = </a:t>
            </a:r>
            <a:r>
              <a:rPr lang="tr-TR" altLang="tr-TR" sz="2400" dirty="0">
                <a:solidFill>
                  <a:srgbClr val="FFFF00"/>
                </a:solidFill>
              </a:rPr>
              <a:t>community, population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FFFF00"/>
                </a:solidFill>
              </a:rPr>
              <a:t>		Logos = </a:t>
            </a:r>
            <a:r>
              <a:rPr lang="tr-TR" altLang="tr-TR" sz="2400" dirty="0">
                <a:solidFill>
                  <a:srgbClr val="FFFF00"/>
                </a:solidFill>
              </a:rPr>
              <a:t>process a </a:t>
            </a:r>
            <a:r>
              <a:rPr lang="tr-TR" altLang="tr-TR" sz="2400" dirty="0" smtClean="0">
                <a:solidFill>
                  <a:srgbClr val="FFFF00"/>
                </a:solidFill>
              </a:rPr>
              <a:t>tile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FFFF00"/>
                </a:solidFill>
              </a:rPr>
              <a:t>Epidemiyoloji </a:t>
            </a:r>
            <a:r>
              <a:rPr lang="tr-TR" altLang="tr-TR" sz="2400" dirty="0">
                <a:solidFill>
                  <a:srgbClr val="FFFF00"/>
                </a:solidFill>
              </a:rPr>
              <a:t>(human)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tr-TR" sz="2400" dirty="0">
                <a:solidFill>
                  <a:srgbClr val="FFFF00"/>
                </a:solidFill>
              </a:rPr>
              <a:t>Veterinary epidemiology (</a:t>
            </a:r>
            <a:r>
              <a:rPr lang="en-US" altLang="tr-TR" sz="2400" dirty="0" err="1">
                <a:solidFill>
                  <a:srgbClr val="FFFF00"/>
                </a:solidFill>
              </a:rPr>
              <a:t>epizootiyology</a:t>
            </a:r>
            <a:r>
              <a:rPr lang="en-US" altLang="tr-TR" sz="2400" dirty="0">
                <a:solidFill>
                  <a:srgbClr val="FFFF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tr-TR" sz="2400" dirty="0">
                <a:solidFill>
                  <a:srgbClr val="FFFF00"/>
                </a:solidFill>
              </a:rPr>
              <a:t>Today both are used synonymously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847850" y="620713"/>
            <a:ext cx="38877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20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4"/>
            <a:ext cx="7477125" cy="568325"/>
          </a:xfrm>
        </p:spPr>
        <p:txBody>
          <a:bodyPr/>
          <a:lstStyle/>
          <a:p>
            <a:pPr algn="ctr" eaLnBrk="1" hangingPunct="1"/>
            <a:r>
              <a:rPr lang="tr-TR" altLang="tr-TR" sz="2400" dirty="0">
                <a:solidFill>
                  <a:srgbClr val="FFFF00"/>
                </a:solidFill>
              </a:rPr>
              <a:t>DEFINITION OF EPIDEMIOLOGY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6610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sz="2800" dirty="0" smtClean="0">
                <a:solidFill>
                  <a:srgbClr val="FFFF00"/>
                </a:solidFill>
              </a:rPr>
              <a:t>I</a:t>
            </a:r>
            <a:r>
              <a:rPr lang="en-US" altLang="tr-TR" sz="2800" dirty="0" smtClean="0">
                <a:solidFill>
                  <a:srgbClr val="FFFF00"/>
                </a:solidFill>
              </a:rPr>
              <a:t>n </a:t>
            </a:r>
            <a:r>
              <a:rPr lang="en-US" altLang="tr-TR" sz="2800" dirty="0">
                <a:solidFill>
                  <a:srgbClr val="FFFF00"/>
                </a:solidFill>
              </a:rPr>
              <a:t>the </a:t>
            </a:r>
            <a:r>
              <a:rPr lang="en-US" altLang="tr-TR" sz="2800" dirty="0" smtClean="0">
                <a:solidFill>
                  <a:srgbClr val="FFFF00"/>
                </a:solidFill>
              </a:rPr>
              <a:t>population</a:t>
            </a:r>
            <a:endParaRPr lang="tr-TR" altLang="tr-TR" sz="2800" dirty="0" smtClean="0">
              <a:solidFill>
                <a:srgbClr val="FFFF00"/>
              </a:solidFill>
            </a:endParaRPr>
          </a:p>
          <a:p>
            <a:pPr marL="0" indent="0" eaLnBrk="1" hangingPunct="1">
              <a:buNone/>
            </a:pPr>
            <a:endParaRPr lang="en-US" altLang="tr-TR" sz="28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The frequency of diseases,</a:t>
            </a: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Distribution of diseases</a:t>
            </a: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The factors affecting the disease formation,</a:t>
            </a:r>
          </a:p>
          <a:p>
            <a:pPr eaLnBrk="1" hangingPunct="1"/>
            <a:r>
              <a:rPr lang="en-US" altLang="tr-TR" sz="2800" dirty="0">
                <a:solidFill>
                  <a:srgbClr val="FFFF00"/>
                </a:solidFill>
              </a:rPr>
              <a:t>The science that determines goals and methods for the control and protection of these diseases</a:t>
            </a:r>
            <a:r>
              <a:rPr lang="tr-TR" altLang="tr-TR" sz="2400" dirty="0" smtClean="0">
                <a:solidFill>
                  <a:srgbClr val="FFFF00"/>
                </a:solidFill>
              </a:rPr>
              <a:t> 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063750" y="908050"/>
            <a:ext cx="806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31950" y="228600"/>
            <a:ext cx="8928100" cy="463550"/>
          </a:xfrm>
        </p:spPr>
        <p:txBody>
          <a:bodyPr/>
          <a:lstStyle/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What does an epidemiologist do?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Field research,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Complex laboratory techniques, and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Using advanced statistical methods,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The etiology of the disease,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The spread of the disease (geographical, ecological, etc.)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The pathways of the disease, and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Defines the methods of prevention and control of the disease.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Before; tuberculosis, influenza (influenza) and cholera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tr-TR" sz="2400" dirty="0">
                <a:solidFill>
                  <a:srgbClr val="FFFF00"/>
                </a:solidFill>
              </a:rPr>
              <a:t>Today; cancer, heart disease, other affecting mass</a:t>
            </a:r>
          </a:p>
          <a:p>
            <a:pPr marL="0" indent="0" eaLnBrk="1" hangingPunct="1">
              <a:buNone/>
            </a:pPr>
            <a:r>
              <a:rPr lang="tr-TR" altLang="tr-TR" sz="2400" dirty="0" smtClean="0">
                <a:solidFill>
                  <a:srgbClr val="FFFF00"/>
                </a:solidFill>
              </a:rPr>
              <a:t>     </a:t>
            </a:r>
            <a:r>
              <a:rPr lang="en-US" altLang="tr-TR" sz="2400" dirty="0" smtClean="0">
                <a:solidFill>
                  <a:srgbClr val="FFFF00"/>
                </a:solidFill>
              </a:rPr>
              <a:t>diseases</a:t>
            </a:r>
            <a:endParaRPr lang="tr-TR" altLang="tr-TR" sz="2400" dirty="0">
              <a:solidFill>
                <a:srgbClr val="FFFF00"/>
              </a:solidFill>
            </a:endParaRP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774826" y="620713"/>
            <a:ext cx="4105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230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Kimono</vt:lpstr>
      <vt:lpstr>EPIDEMIOLOGY</vt:lpstr>
      <vt:lpstr>Epidemiology. Meaning of the word</vt:lpstr>
      <vt:lpstr>Epidemiology. Meaning of the word</vt:lpstr>
      <vt:lpstr>DEFINITION OF EPIDEMIOLOGY</vt:lpstr>
      <vt:lpstr>What does an epidemiologist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</dc:title>
  <dc:creator>Windows Kullanıcısı</dc:creator>
  <cp:lastModifiedBy>Windows Kullanıcısı</cp:lastModifiedBy>
  <cp:revision>2</cp:revision>
  <dcterms:created xsi:type="dcterms:W3CDTF">2018-02-14T08:00:17Z</dcterms:created>
  <dcterms:modified xsi:type="dcterms:W3CDTF">2018-02-15T08:30:04Z</dcterms:modified>
</cp:coreProperties>
</file>