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82329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370013"/>
            <a:ext cx="9287933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182330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02934" y="3886200"/>
            <a:ext cx="7520517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D8E6E-6E52-43EB-95E3-87B9E5F68C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916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57BD3-78AB-429C-A03D-F8C65556E0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618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770285" y="227014"/>
            <a:ext cx="2491316" cy="586898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92100" y="227014"/>
            <a:ext cx="7274984" cy="586898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055B9-33DF-4392-B4F1-2C798AB192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740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05B60-8368-43D9-A094-BF1458D469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16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B9B98-C649-4C61-8D33-2A48FD21E35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49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51367" y="1598613"/>
            <a:ext cx="4821767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376334" y="1598613"/>
            <a:ext cx="4823884" cy="4497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10C8E-AA47-4993-901D-C14E5A2E82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221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0AD6D-24D1-4093-B9FC-A8FE61B098A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805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6DD01F-7D1C-4BD6-97CF-BB668A44D0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79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2C3A-20F8-4F8A-BE71-BC362A6668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586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4F44-2E01-4497-B60A-C3ABF635F39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135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F7300-974A-496D-BBD9-21A6F5398FD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9805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12213167" cy="6870700"/>
            <a:chOff x="0" y="0"/>
            <a:chExt cx="5770" cy="4328"/>
          </a:xfrm>
        </p:grpSpPr>
        <p:sp>
          <p:nvSpPr>
            <p:cNvPr id="1032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033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253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tr-TR" sz="180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104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106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1077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108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  <p:sp>
                  <p:nvSpPr>
                    <p:cNvPr id="108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tr-TR" sz="1800"/>
                    </a:p>
                  </p:txBody>
                </p:sp>
              </p:grpSp>
              <p:sp>
                <p:nvSpPr>
                  <p:cNvPr id="107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defRPr/>
                    </a:pPr>
                    <a:endParaRPr lang="tr-TR" sz="1800" smtClean="0"/>
                  </a:p>
                </p:txBody>
              </p:sp>
              <p:sp>
                <p:nvSpPr>
                  <p:cNvPr id="107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  <p:sp>
                <p:nvSpPr>
                  <p:cNvPr id="108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tr-TR" sz="1800"/>
                  </a:p>
                </p:txBody>
              </p:sp>
            </p:grpSp>
            <p:pic>
              <p:nvPicPr>
                <p:cNvPr id="1069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0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1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2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3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4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5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76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048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1049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0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1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2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3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4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5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6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7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8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59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0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1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2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3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4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5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6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067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103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295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1296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04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81301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kumimoji="1" lang="tr-TR" sz="1800" smtClean="0"/>
            </a:p>
          </p:txBody>
        </p:sp>
        <p:sp>
          <p:nvSpPr>
            <p:cNvPr id="181303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endParaRPr lang="tr-TR" sz="1800"/>
            </a:p>
          </p:txBody>
        </p:sp>
      </p:grpSp>
      <p:sp>
        <p:nvSpPr>
          <p:cNvPr id="102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92101" y="227013"/>
            <a:ext cx="99695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367" y="1598613"/>
            <a:ext cx="9848851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181307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02168" y="6242051"/>
            <a:ext cx="23770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8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09900" y="6248401"/>
            <a:ext cx="4607984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1309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23201" y="6248401"/>
            <a:ext cx="234103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41ADDA27-02A7-4EF6-B2F3-90716DA9AB6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4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404814"/>
            <a:ext cx="7772400" cy="1368425"/>
          </a:xfrm>
        </p:spPr>
        <p:txBody>
          <a:bodyPr/>
          <a:lstStyle/>
          <a:p>
            <a:pPr algn="ctr" eaLnBrk="1" hangingPunct="1"/>
            <a:r>
              <a:rPr lang="tr-TR" altLang="tr-TR" sz="3200" b="1" dirty="0" smtClean="0">
                <a:solidFill>
                  <a:srgbClr val="FFFF00"/>
                </a:solidFill>
              </a:rPr>
              <a:t>EPIDEMIOLOGY</a:t>
            </a:r>
            <a:endParaRPr lang="tr-TR" altLang="tr-TR" sz="3200" b="1" dirty="0">
              <a:solidFill>
                <a:srgbClr val="FFFF00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1450" y="1844675"/>
            <a:ext cx="6400800" cy="307340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rgbClr val="FFFF00"/>
                </a:solidFill>
              </a:rPr>
              <a:t> </a:t>
            </a:r>
          </a:p>
          <a:p>
            <a:pPr eaLnBrk="1" hangingPunct="1"/>
            <a:r>
              <a:rPr lang="tr-TR" altLang="tr-TR" sz="2800" b="1" dirty="0">
                <a:solidFill>
                  <a:srgbClr val="FFFF00"/>
                </a:solidFill>
              </a:rPr>
              <a:t>Prof. Dr. </a:t>
            </a:r>
            <a:r>
              <a:rPr lang="tr-TR" altLang="tr-TR" sz="2800" b="1" dirty="0" smtClean="0">
                <a:solidFill>
                  <a:srgbClr val="FFFF00"/>
                </a:solidFill>
              </a:rPr>
              <a:t>K. Serdar DİKER</a:t>
            </a:r>
            <a:endParaRPr lang="tr-TR" altLang="tr-TR" sz="2800" b="1" dirty="0">
              <a:solidFill>
                <a:srgbClr val="FFFF00"/>
              </a:solidFill>
            </a:endParaRPr>
          </a:p>
          <a:p>
            <a:pPr eaLnBrk="1" hangingPunct="1"/>
            <a:endParaRPr lang="tr-TR" altLang="tr-TR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Ankara University Veterinary Faculty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Department of Microbiology</a:t>
            </a:r>
            <a:endParaRPr lang="tr-TR" altLang="tr-TR" sz="2800" dirty="0">
              <a:solidFill>
                <a:srgbClr val="FFFF00"/>
              </a:solidFill>
            </a:endParaRPr>
          </a:p>
          <a:p>
            <a:pPr eaLnBrk="1" hangingPunct="1"/>
            <a:endParaRPr lang="tr-TR" altLang="tr-TR" sz="1600" dirty="0">
              <a:solidFill>
                <a:srgbClr val="FFFF00"/>
              </a:solidFill>
            </a:endParaRPr>
          </a:p>
          <a:p>
            <a:pPr eaLnBrk="1" hangingPunct="1"/>
            <a:r>
              <a:rPr lang="tr-TR" altLang="tr-TR" sz="1200" dirty="0">
                <a:solidFill>
                  <a:srgbClr val="FFFF00"/>
                </a:solidFill>
              </a:rPr>
              <a:t>Kaynak: Prof. Dr. K.Serdar  DİKER, </a:t>
            </a:r>
          </a:p>
          <a:p>
            <a:pPr eaLnBrk="1" hangingPunct="1"/>
            <a:r>
              <a:rPr lang="tr-TR" altLang="tr-TR" sz="1200" dirty="0">
                <a:solidFill>
                  <a:srgbClr val="FFFF00"/>
                </a:solidFill>
              </a:rPr>
              <a:t>Veteriner Epidemiyoloji,</a:t>
            </a:r>
          </a:p>
          <a:p>
            <a:pPr eaLnBrk="1" hangingPunct="1"/>
            <a:r>
              <a:rPr lang="tr-TR" altLang="tr-TR" sz="1200" dirty="0">
                <a:solidFill>
                  <a:srgbClr val="FFFF00"/>
                </a:solidFill>
              </a:rPr>
              <a:t> Öğrenci Ders Notları, Ankara 1993</a:t>
            </a:r>
          </a:p>
          <a:p>
            <a:pPr eaLnBrk="1" hangingPunct="1"/>
            <a:endParaRPr lang="tr-TR" altLang="tr-TR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4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 dirty="0" smtClean="0">
                <a:solidFill>
                  <a:srgbClr val="FFFF00"/>
                </a:solidFill>
              </a:rPr>
              <a:t>Epidemiology</a:t>
            </a:r>
            <a:r>
              <a:rPr lang="tr-TR" altLang="tr-TR" sz="2400" dirty="0">
                <a:solidFill>
                  <a:srgbClr val="FFFF00"/>
                </a:solidFill>
              </a:rPr>
              <a:t>. Meaning of the </a:t>
            </a:r>
            <a:r>
              <a:rPr lang="tr-TR" altLang="tr-TR" sz="2400" dirty="0" smtClean="0">
                <a:solidFill>
                  <a:srgbClr val="FFFF00"/>
                </a:solidFill>
              </a:rPr>
              <a:t>word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tr-TR" sz="2400" dirty="0">
                <a:solidFill>
                  <a:srgbClr val="FFFF00"/>
                </a:solidFill>
              </a:rPr>
              <a:t>The epidemic, which affects a large number of </a:t>
            </a:r>
            <a:r>
              <a:rPr lang="en-US" altLang="tr-TR" sz="2400" dirty="0" smtClean="0">
                <a:solidFill>
                  <a:srgbClr val="FFFF00"/>
                </a:solidFill>
              </a:rPr>
              <a:t>individuals,</a:t>
            </a:r>
            <a:r>
              <a:rPr lang="tr-TR" altLang="tr-TR" sz="2400" dirty="0" smtClean="0">
                <a:solidFill>
                  <a:srgbClr val="FFFF00"/>
                </a:solidFill>
              </a:rPr>
              <a:t> </a:t>
            </a:r>
            <a:r>
              <a:rPr lang="en-US" altLang="tr-TR" sz="2400" dirty="0" smtClean="0">
                <a:solidFill>
                  <a:srgbClr val="FFFF00"/>
                </a:solidFill>
              </a:rPr>
              <a:t>Epidemic</a:t>
            </a:r>
            <a:endParaRPr lang="tr-TR" altLang="tr-TR" sz="2400" dirty="0" smtClean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solidFill>
                  <a:srgbClr val="FFFF00"/>
                </a:solidFill>
              </a:rPr>
              <a:t>Epidemiology </a:t>
            </a:r>
            <a:r>
              <a:rPr lang="tr-TR" altLang="tr-TR" sz="2400" dirty="0">
                <a:solidFill>
                  <a:srgbClr val="FFFF00"/>
                </a:solidFill>
              </a:rPr>
              <a:t>= Epidemia (epidemic) + logy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>
                <a:solidFill>
                  <a:srgbClr val="FFFF00"/>
                </a:solidFill>
              </a:rPr>
              <a:t>Epidemic </a:t>
            </a:r>
            <a:r>
              <a:rPr lang="tr-TR" altLang="tr-TR" sz="2400" dirty="0">
                <a:solidFill>
                  <a:srgbClr val="FFFF00"/>
                </a:solidFill>
              </a:rPr>
              <a:t>(adjective)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It is a rapid and diffuse distribution through infections that affects many individuals at the same time in a region or population.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Common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2400" dirty="0">
                <a:solidFill>
                  <a:srgbClr val="FFFF00"/>
                </a:solidFill>
              </a:rPr>
              <a:t>Epidemic </a:t>
            </a:r>
            <a:r>
              <a:rPr lang="tr-TR" altLang="tr-TR" sz="2400" dirty="0">
                <a:solidFill>
                  <a:srgbClr val="FFFF00"/>
                </a:solidFill>
              </a:rPr>
              <a:t>(name)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Rapid and widespread epidemic of infectious disease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en-US" altLang="tr-TR" sz="2000" dirty="0">
                <a:solidFill>
                  <a:srgbClr val="FFFF00"/>
                </a:solidFill>
              </a:rPr>
              <a:t>Rapid spread, reproduction, growth or development</a:t>
            </a:r>
            <a:endParaRPr lang="tr-TR" altLang="tr-TR" sz="2000" dirty="0">
              <a:solidFill>
                <a:srgbClr val="FFFF00"/>
              </a:solidFill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1847850" y="620713"/>
            <a:ext cx="38877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eaLnBrk="1" hangingPunct="1"/>
            <a:r>
              <a:rPr lang="tr-TR" altLang="tr-TR" sz="2400" dirty="0">
                <a:solidFill>
                  <a:srgbClr val="FFFF00"/>
                </a:solidFill>
              </a:rPr>
              <a:t>Epidemiology. Meaning of the </a:t>
            </a:r>
            <a:r>
              <a:rPr lang="tr-TR" altLang="tr-TR" sz="2400" dirty="0" smtClean="0">
                <a:solidFill>
                  <a:srgbClr val="FFFF00"/>
                </a:solidFill>
              </a:rPr>
              <a:t>word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6349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 dirty="0" smtClean="0">
                <a:solidFill>
                  <a:srgbClr val="FFFF00"/>
                </a:solidFill>
              </a:rPr>
              <a:t>Etymologically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FFFF00"/>
                </a:solidFill>
              </a:rPr>
              <a:t>		Epi-demio-logy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FFFF00"/>
                </a:solidFill>
              </a:rPr>
              <a:t>		Epi = </a:t>
            </a:r>
            <a:r>
              <a:rPr lang="tr-TR" altLang="tr-TR" sz="2400" dirty="0">
                <a:solidFill>
                  <a:srgbClr val="FFFF00"/>
                </a:solidFill>
              </a:rPr>
              <a:t>on, inside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FFFF00"/>
                </a:solidFill>
              </a:rPr>
              <a:t>		Demos = </a:t>
            </a:r>
            <a:r>
              <a:rPr lang="tr-TR" altLang="tr-TR" sz="2400" dirty="0">
                <a:solidFill>
                  <a:srgbClr val="FFFF00"/>
                </a:solidFill>
              </a:rPr>
              <a:t>community, population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400" dirty="0">
                <a:solidFill>
                  <a:srgbClr val="FFFF00"/>
                </a:solidFill>
              </a:rPr>
              <a:t>		Logos = </a:t>
            </a:r>
            <a:r>
              <a:rPr lang="tr-TR" altLang="tr-TR" sz="2400" dirty="0">
                <a:solidFill>
                  <a:srgbClr val="FFFF00"/>
                </a:solidFill>
              </a:rPr>
              <a:t>process a </a:t>
            </a:r>
            <a:r>
              <a:rPr lang="tr-TR" altLang="tr-TR" sz="2400" dirty="0" smtClean="0">
                <a:solidFill>
                  <a:srgbClr val="FFFF00"/>
                </a:solidFill>
              </a:rPr>
              <a:t>tile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tr-TR" altLang="tr-TR" sz="2400" dirty="0">
                <a:solidFill>
                  <a:srgbClr val="FFFF00"/>
                </a:solidFill>
              </a:rPr>
              <a:t>Epidemiyoloji </a:t>
            </a:r>
            <a:r>
              <a:rPr lang="tr-TR" altLang="tr-TR" sz="2400" dirty="0">
                <a:solidFill>
                  <a:srgbClr val="FFFF00"/>
                </a:solidFill>
              </a:rPr>
              <a:t>(human)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tr-TR" sz="2400" dirty="0">
                <a:solidFill>
                  <a:srgbClr val="FFFF00"/>
                </a:solidFill>
              </a:rPr>
              <a:t>Veterinary epidemiology (</a:t>
            </a:r>
            <a:r>
              <a:rPr lang="en-US" altLang="tr-TR" sz="2400" dirty="0" err="1">
                <a:solidFill>
                  <a:srgbClr val="FFFF00"/>
                </a:solidFill>
              </a:rPr>
              <a:t>epizootiyology</a:t>
            </a:r>
            <a:r>
              <a:rPr lang="en-US" altLang="tr-TR" sz="2400" dirty="0">
                <a:solidFill>
                  <a:srgbClr val="FFFF00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en-US" altLang="tr-TR" sz="2400" dirty="0">
                <a:solidFill>
                  <a:srgbClr val="FFFF00"/>
                </a:solidFill>
              </a:rPr>
              <a:t>Today both are used synonymously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1847850" y="620713"/>
            <a:ext cx="3887788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9201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43076" y="227014"/>
            <a:ext cx="7477125" cy="568325"/>
          </a:xfrm>
        </p:spPr>
        <p:txBody>
          <a:bodyPr/>
          <a:lstStyle/>
          <a:p>
            <a:pPr algn="ctr" eaLnBrk="1" hangingPunct="1"/>
            <a:r>
              <a:rPr lang="tr-TR" altLang="tr-TR" sz="2400" dirty="0">
                <a:solidFill>
                  <a:srgbClr val="FFFF00"/>
                </a:solidFill>
              </a:rPr>
              <a:t>DEFINITION OF EPIDEMIOLOGY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976"/>
            <a:ext cx="8229600" cy="5661025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tr-TR" altLang="tr-TR" sz="2800" dirty="0" smtClean="0">
                <a:solidFill>
                  <a:srgbClr val="FFFF00"/>
                </a:solidFill>
              </a:rPr>
              <a:t>I</a:t>
            </a:r>
            <a:r>
              <a:rPr lang="en-US" altLang="tr-TR" sz="2800" dirty="0" smtClean="0">
                <a:solidFill>
                  <a:srgbClr val="FFFF00"/>
                </a:solidFill>
              </a:rPr>
              <a:t>n </a:t>
            </a:r>
            <a:r>
              <a:rPr lang="en-US" altLang="tr-TR" sz="2800" dirty="0">
                <a:solidFill>
                  <a:srgbClr val="FFFF00"/>
                </a:solidFill>
              </a:rPr>
              <a:t>the </a:t>
            </a:r>
            <a:r>
              <a:rPr lang="en-US" altLang="tr-TR" sz="2800" dirty="0" smtClean="0">
                <a:solidFill>
                  <a:srgbClr val="FFFF00"/>
                </a:solidFill>
              </a:rPr>
              <a:t>population</a:t>
            </a:r>
            <a:endParaRPr lang="tr-TR" altLang="tr-TR" sz="2800" dirty="0" smtClean="0">
              <a:solidFill>
                <a:srgbClr val="FFFF00"/>
              </a:solidFill>
            </a:endParaRPr>
          </a:p>
          <a:p>
            <a:pPr marL="0" indent="0" eaLnBrk="1" hangingPunct="1">
              <a:buNone/>
            </a:pPr>
            <a:endParaRPr lang="en-US" altLang="tr-TR" sz="2800" dirty="0">
              <a:solidFill>
                <a:srgbClr val="FFFF00"/>
              </a:solidFill>
            </a:endParaRP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The frequency of diseases,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Distribution of diseases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The factors affecting the disease formation,</a:t>
            </a:r>
          </a:p>
          <a:p>
            <a:pPr eaLnBrk="1" hangingPunct="1"/>
            <a:r>
              <a:rPr lang="en-US" altLang="tr-TR" sz="2800" dirty="0">
                <a:solidFill>
                  <a:srgbClr val="FFFF00"/>
                </a:solidFill>
              </a:rPr>
              <a:t>The science that determines goals and methods for the control and protection of these diseases</a:t>
            </a:r>
            <a:r>
              <a:rPr lang="tr-TR" altLang="tr-TR" sz="2400" dirty="0" smtClean="0">
                <a:solidFill>
                  <a:srgbClr val="FFFF00"/>
                </a:solidFill>
              </a:rPr>
              <a:t> </a:t>
            </a:r>
            <a:endParaRPr lang="tr-TR" altLang="tr-TR" sz="2400" dirty="0">
              <a:solidFill>
                <a:srgbClr val="FFFF00"/>
              </a:solidFill>
            </a:endParaRPr>
          </a:p>
          <a:p>
            <a:pPr lvl="1" eaLnBrk="1" hangingPunct="1">
              <a:buFontTx/>
              <a:buNone/>
            </a:pPr>
            <a:endParaRPr lang="tr-TR" altLang="tr-TR" dirty="0" smtClean="0">
              <a:solidFill>
                <a:srgbClr val="FFFF00"/>
              </a:solidFill>
            </a:endParaRP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>
            <a:off x="2063750" y="908050"/>
            <a:ext cx="80645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8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631950" y="228600"/>
            <a:ext cx="8928100" cy="463550"/>
          </a:xfrm>
        </p:spPr>
        <p:txBody>
          <a:bodyPr/>
          <a:lstStyle/>
          <a:p>
            <a:pPr eaLnBrk="1" hangingPunct="1"/>
            <a:r>
              <a:rPr lang="en-US" altLang="tr-TR" sz="2400" dirty="0">
                <a:solidFill>
                  <a:srgbClr val="FFFF00"/>
                </a:solidFill>
              </a:rPr>
              <a:t>What does an epidemiologist do?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74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Field research,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Complex laboratory techniques, and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Using advanced statistical methods,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tr-TR" sz="2400" dirty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The etiology of the disease,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The spread of the disease (geographical, ecological, etc.)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The pathways of the disease, and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Defines the methods of prevention and control of the disease.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en-US" altLang="tr-TR" sz="2400" dirty="0">
              <a:solidFill>
                <a:srgbClr val="FFFF00"/>
              </a:solidFill>
            </a:endParaRP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Before; tuberculosis, influenza (influenza) and cholera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en-US" altLang="tr-TR" sz="2400" dirty="0">
                <a:solidFill>
                  <a:srgbClr val="FFFF00"/>
                </a:solidFill>
              </a:rPr>
              <a:t>Today; cancer, heart disease, other affecting mass</a:t>
            </a:r>
          </a:p>
          <a:p>
            <a:pPr marL="0" indent="0" eaLnBrk="1" hangingPunct="1">
              <a:buNone/>
            </a:pPr>
            <a:r>
              <a:rPr lang="tr-TR" altLang="tr-TR" sz="2400" dirty="0" smtClean="0">
                <a:solidFill>
                  <a:srgbClr val="FFFF00"/>
                </a:solidFill>
              </a:rPr>
              <a:t>     </a:t>
            </a:r>
            <a:r>
              <a:rPr lang="en-US" altLang="tr-TR" sz="2400" dirty="0" smtClean="0">
                <a:solidFill>
                  <a:srgbClr val="FFFF00"/>
                </a:solidFill>
              </a:rPr>
              <a:t>diseases</a:t>
            </a:r>
            <a:endParaRPr lang="tr-TR" altLang="tr-TR" sz="2400" dirty="0">
              <a:solidFill>
                <a:srgbClr val="FFFF00"/>
              </a:solidFill>
            </a:endParaRPr>
          </a:p>
        </p:txBody>
      </p:sp>
      <p:sp>
        <p:nvSpPr>
          <p:cNvPr id="17412" name="Line 6"/>
          <p:cNvSpPr>
            <a:spLocks noChangeShapeType="1"/>
          </p:cNvSpPr>
          <p:nvPr/>
        </p:nvSpPr>
        <p:spPr bwMode="auto">
          <a:xfrm>
            <a:off x="1774826" y="620713"/>
            <a:ext cx="410527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2F131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23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230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Wingdings</vt:lpstr>
      <vt:lpstr>Kimono</vt:lpstr>
      <vt:lpstr>EPIDEMIOLOGY</vt:lpstr>
      <vt:lpstr>Epidemiology. Meaning of the word</vt:lpstr>
      <vt:lpstr>Epidemiology. Meaning of the word</vt:lpstr>
      <vt:lpstr>DEFINITION OF EPIDEMIOLOGY</vt:lpstr>
      <vt:lpstr>What does an epidemiologist do?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EPİDEMİYOLOJİ</dc:title>
  <dc:creator>Windows Kullanıcısı</dc:creator>
  <cp:lastModifiedBy>Windows Kullanıcısı</cp:lastModifiedBy>
  <cp:revision>2</cp:revision>
  <dcterms:created xsi:type="dcterms:W3CDTF">2018-02-14T08:00:17Z</dcterms:created>
  <dcterms:modified xsi:type="dcterms:W3CDTF">2018-02-15T08:30:04Z</dcterms:modified>
</cp:coreProperties>
</file>