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7916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618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740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167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498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4221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80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1798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58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413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9805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40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404814"/>
            <a:ext cx="7772400" cy="1368425"/>
          </a:xfrm>
        </p:spPr>
        <p:txBody>
          <a:bodyPr/>
          <a:lstStyle/>
          <a:p>
            <a:pPr algn="ctr" eaLnBrk="1" hangingPunct="1"/>
            <a:r>
              <a:rPr lang="tr-TR" altLang="tr-TR" sz="3200" b="1" dirty="0" smtClean="0">
                <a:solidFill>
                  <a:srgbClr val="FFFF00"/>
                </a:solidFill>
              </a:rPr>
              <a:t>EPIDEMIOLOGY</a:t>
            </a:r>
            <a:endParaRPr lang="tr-TR" altLang="tr-TR" sz="3200" b="1" dirty="0">
              <a:solidFill>
                <a:srgbClr val="FFFF00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11450" y="1844675"/>
            <a:ext cx="6400800" cy="3073400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solidFill>
                  <a:srgbClr val="FFFF00"/>
                </a:solidFill>
              </a:rPr>
              <a:t> </a:t>
            </a:r>
          </a:p>
          <a:p>
            <a:pPr eaLnBrk="1" hangingPunct="1"/>
            <a:r>
              <a:rPr lang="tr-TR" altLang="tr-TR" sz="2800" b="1" dirty="0">
                <a:solidFill>
                  <a:srgbClr val="FFFF00"/>
                </a:solidFill>
              </a:rPr>
              <a:t>Prof. Dr. </a:t>
            </a:r>
            <a:r>
              <a:rPr lang="tr-TR" altLang="tr-TR" sz="2800" b="1" dirty="0" smtClean="0">
                <a:solidFill>
                  <a:srgbClr val="FFFF00"/>
                </a:solidFill>
              </a:rPr>
              <a:t>K. Serdar DİKER</a:t>
            </a:r>
            <a:endParaRPr lang="tr-TR" altLang="tr-TR" sz="2800" b="1" dirty="0">
              <a:solidFill>
                <a:srgbClr val="FFFF00"/>
              </a:solidFill>
            </a:endParaRPr>
          </a:p>
          <a:p>
            <a:pPr eaLnBrk="1" hangingPunct="1"/>
            <a:endParaRPr lang="tr-TR" altLang="tr-TR" dirty="0" smtClean="0">
              <a:solidFill>
                <a:srgbClr val="FFFF00"/>
              </a:solidFill>
            </a:endParaRPr>
          </a:p>
          <a:p>
            <a:pPr eaLnBrk="1" hangingPunct="1"/>
            <a:r>
              <a:rPr lang="en-US" altLang="tr-TR" sz="2800" dirty="0">
                <a:solidFill>
                  <a:srgbClr val="FFFF00"/>
                </a:solidFill>
              </a:rPr>
              <a:t>Ankara University Veterinary Faculty</a:t>
            </a:r>
          </a:p>
          <a:p>
            <a:pPr eaLnBrk="1" hangingPunct="1"/>
            <a:r>
              <a:rPr lang="en-US" altLang="tr-TR" sz="2800" dirty="0">
                <a:solidFill>
                  <a:srgbClr val="FFFF00"/>
                </a:solidFill>
              </a:rPr>
              <a:t>Department of Microbiology</a:t>
            </a:r>
            <a:endParaRPr lang="tr-TR" altLang="tr-TR" sz="2800" dirty="0">
              <a:solidFill>
                <a:srgbClr val="FFFF00"/>
              </a:solidFill>
            </a:endParaRPr>
          </a:p>
          <a:p>
            <a:pPr eaLnBrk="1" hangingPunct="1"/>
            <a:endParaRPr lang="tr-TR" altLang="tr-TR" sz="1600" dirty="0">
              <a:solidFill>
                <a:srgbClr val="FFFF00"/>
              </a:solidFill>
            </a:endParaRPr>
          </a:p>
          <a:p>
            <a:pPr eaLnBrk="1" hangingPunct="1"/>
            <a:r>
              <a:rPr lang="tr-TR" altLang="tr-TR" sz="1200" dirty="0">
                <a:solidFill>
                  <a:srgbClr val="FFFF00"/>
                </a:solidFill>
              </a:rPr>
              <a:t>Kaynak: Prof. Dr. K.Serdar  DİKER, </a:t>
            </a:r>
          </a:p>
          <a:p>
            <a:pPr eaLnBrk="1" hangingPunct="1"/>
            <a:r>
              <a:rPr lang="tr-TR" altLang="tr-TR" sz="1200" dirty="0">
                <a:solidFill>
                  <a:srgbClr val="FFFF00"/>
                </a:solidFill>
              </a:rPr>
              <a:t>Veteriner Epidemiyoloji,</a:t>
            </a:r>
          </a:p>
          <a:p>
            <a:pPr eaLnBrk="1" hangingPunct="1"/>
            <a:r>
              <a:rPr lang="tr-TR" altLang="tr-TR" sz="1200" dirty="0">
                <a:solidFill>
                  <a:srgbClr val="FFFF00"/>
                </a:solidFill>
              </a:rPr>
              <a:t> Öğrenci Ders Notları, Ankara 1993</a:t>
            </a:r>
          </a:p>
          <a:p>
            <a:pPr eaLnBrk="1" hangingPunct="1"/>
            <a:endParaRPr lang="tr-TR" altLang="tr-TR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4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03388" y="228600"/>
            <a:ext cx="8856662" cy="463550"/>
          </a:xfrm>
        </p:spPr>
        <p:txBody>
          <a:bodyPr/>
          <a:lstStyle/>
          <a:p>
            <a:pPr eaLnBrk="1" hangingPunct="1"/>
            <a:r>
              <a:rPr lang="tr-TR" altLang="tr-TR" sz="2400" dirty="0" smtClean="0">
                <a:solidFill>
                  <a:srgbClr val="FFFF00"/>
                </a:solidFill>
              </a:rPr>
              <a:t>Epidemiology</a:t>
            </a:r>
            <a:r>
              <a:rPr lang="tr-TR" altLang="tr-TR" sz="2400" dirty="0">
                <a:solidFill>
                  <a:srgbClr val="FFFF00"/>
                </a:solidFill>
              </a:rPr>
              <a:t>. Meaning of the </a:t>
            </a:r>
            <a:r>
              <a:rPr lang="tr-TR" altLang="tr-TR" sz="2400" dirty="0" smtClean="0">
                <a:solidFill>
                  <a:srgbClr val="FFFF00"/>
                </a:solidFill>
              </a:rPr>
              <a:t>word</a:t>
            </a:r>
            <a:endParaRPr lang="tr-TR" altLang="tr-TR" sz="2400" dirty="0">
              <a:solidFill>
                <a:srgbClr val="FFFF00"/>
              </a:solidFill>
            </a:endParaRPr>
          </a:p>
        </p:txBody>
      </p:sp>
      <p:sp>
        <p:nvSpPr>
          <p:cNvPr id="143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tr-TR" sz="2400" dirty="0">
                <a:solidFill>
                  <a:srgbClr val="FFFF00"/>
                </a:solidFill>
              </a:rPr>
              <a:t>The epidemic, which affects a large number of </a:t>
            </a:r>
            <a:r>
              <a:rPr lang="en-US" altLang="tr-TR" sz="2400" dirty="0" smtClean="0">
                <a:solidFill>
                  <a:srgbClr val="FFFF00"/>
                </a:solidFill>
              </a:rPr>
              <a:t>individuals,</a:t>
            </a:r>
            <a:r>
              <a:rPr lang="tr-TR" altLang="tr-TR" sz="2400" dirty="0" smtClean="0">
                <a:solidFill>
                  <a:srgbClr val="FFFF00"/>
                </a:solidFill>
              </a:rPr>
              <a:t> </a:t>
            </a:r>
            <a:r>
              <a:rPr lang="en-US" altLang="tr-TR" sz="2400" dirty="0" smtClean="0">
                <a:solidFill>
                  <a:srgbClr val="FFFF00"/>
                </a:solidFill>
              </a:rPr>
              <a:t>Epidemic</a:t>
            </a:r>
            <a:endParaRPr lang="tr-TR" altLang="tr-TR" sz="2400" dirty="0" smtClean="0">
              <a:solidFill>
                <a:srgbClr val="FFFF00"/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 dirty="0" smtClean="0">
                <a:solidFill>
                  <a:srgbClr val="FFFF00"/>
                </a:solidFill>
              </a:rPr>
              <a:t>Epidemiology </a:t>
            </a:r>
            <a:r>
              <a:rPr lang="tr-TR" altLang="tr-TR" sz="2400" dirty="0">
                <a:solidFill>
                  <a:srgbClr val="FFFF00"/>
                </a:solidFill>
              </a:rPr>
              <a:t>= Epidemia (epidemic) + logy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400" dirty="0">
              <a:solidFill>
                <a:srgbClr val="FFFF00"/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 dirty="0">
                <a:solidFill>
                  <a:srgbClr val="FFFF00"/>
                </a:solidFill>
              </a:rPr>
              <a:t>Epidemic </a:t>
            </a:r>
            <a:r>
              <a:rPr lang="tr-TR" altLang="tr-TR" sz="2400" dirty="0">
                <a:solidFill>
                  <a:srgbClr val="FFFF00"/>
                </a:solidFill>
              </a:rPr>
              <a:t>(adjective)</a:t>
            </a:r>
            <a:endParaRPr lang="tr-TR" altLang="tr-TR" sz="2400" dirty="0">
              <a:solidFill>
                <a:srgbClr val="FFFF00"/>
              </a:solidFill>
            </a:endParaRP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tr-TR" sz="2000" dirty="0">
                <a:solidFill>
                  <a:srgbClr val="FFFF00"/>
                </a:solidFill>
              </a:rPr>
              <a:t>It is a rapid and diffuse distribution through infections that affects many individuals at the same time in a region or population.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tr-TR" sz="2000" dirty="0">
                <a:solidFill>
                  <a:srgbClr val="FFFF00"/>
                </a:solidFill>
              </a:rPr>
              <a:t>Common</a:t>
            </a:r>
            <a:endParaRPr lang="tr-TR" altLang="tr-TR" sz="2400" dirty="0">
              <a:solidFill>
                <a:srgbClr val="FFFF00"/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 dirty="0">
                <a:solidFill>
                  <a:srgbClr val="FFFF00"/>
                </a:solidFill>
              </a:rPr>
              <a:t>Epidemic </a:t>
            </a:r>
            <a:r>
              <a:rPr lang="tr-TR" altLang="tr-TR" sz="2400" dirty="0">
                <a:solidFill>
                  <a:srgbClr val="FFFF00"/>
                </a:solidFill>
              </a:rPr>
              <a:t>(name)</a:t>
            </a:r>
            <a:endParaRPr lang="tr-TR" altLang="tr-TR" sz="2400" dirty="0">
              <a:solidFill>
                <a:srgbClr val="FFFF00"/>
              </a:solidFill>
            </a:endParaRP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tr-TR" sz="2000" dirty="0">
                <a:solidFill>
                  <a:srgbClr val="FFFF00"/>
                </a:solidFill>
              </a:rPr>
              <a:t>Rapid and widespread epidemic of infectious disease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US" altLang="tr-TR" sz="2000" dirty="0">
                <a:solidFill>
                  <a:srgbClr val="FFFF00"/>
                </a:solidFill>
              </a:rPr>
              <a:t>Rapid spread, reproduction, growth or development</a:t>
            </a:r>
            <a:endParaRPr lang="tr-TR" altLang="tr-TR" sz="2000" dirty="0">
              <a:solidFill>
                <a:srgbClr val="FFFF00"/>
              </a:solidFill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1847850" y="620713"/>
            <a:ext cx="3887788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69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03388" y="228600"/>
            <a:ext cx="8856662" cy="463550"/>
          </a:xfrm>
        </p:spPr>
        <p:txBody>
          <a:bodyPr/>
          <a:lstStyle/>
          <a:p>
            <a:pPr eaLnBrk="1" hangingPunct="1"/>
            <a:r>
              <a:rPr lang="tr-TR" altLang="tr-TR" sz="2400" dirty="0">
                <a:solidFill>
                  <a:srgbClr val="FFFF00"/>
                </a:solidFill>
              </a:rPr>
              <a:t>Epidemiology. Meaning of the </a:t>
            </a:r>
            <a:r>
              <a:rPr lang="tr-TR" altLang="tr-TR" sz="2400" dirty="0" smtClean="0">
                <a:solidFill>
                  <a:srgbClr val="FFFF00"/>
                </a:solidFill>
              </a:rPr>
              <a:t>word</a:t>
            </a:r>
            <a:endParaRPr lang="tr-TR" altLang="tr-TR" sz="2400" dirty="0">
              <a:solidFill>
                <a:srgbClr val="FFFF00"/>
              </a:solidFill>
            </a:endParaRPr>
          </a:p>
        </p:txBody>
      </p:sp>
      <p:sp>
        <p:nvSpPr>
          <p:cNvPr id="634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tr-TR" altLang="tr-TR" sz="2400" dirty="0" smtClean="0">
                <a:solidFill>
                  <a:srgbClr val="FFFF00"/>
                </a:solidFill>
              </a:rPr>
              <a:t>Etymologically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tr-TR" altLang="tr-TR" sz="2400" dirty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 dirty="0">
                <a:solidFill>
                  <a:srgbClr val="FFFF00"/>
                </a:solidFill>
              </a:rPr>
              <a:t>		Epi-demio-logy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400" dirty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 dirty="0">
                <a:solidFill>
                  <a:srgbClr val="FFFF00"/>
                </a:solidFill>
              </a:rPr>
              <a:t>		Epi = </a:t>
            </a:r>
            <a:r>
              <a:rPr lang="tr-TR" altLang="tr-TR" sz="2400" dirty="0">
                <a:solidFill>
                  <a:srgbClr val="FFFF00"/>
                </a:solidFill>
              </a:rPr>
              <a:t>on, inside</a:t>
            </a:r>
            <a:endParaRPr lang="tr-TR" altLang="tr-TR" sz="2400" dirty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400" dirty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 dirty="0">
                <a:solidFill>
                  <a:srgbClr val="FFFF00"/>
                </a:solidFill>
              </a:rPr>
              <a:t>		Demos = </a:t>
            </a:r>
            <a:r>
              <a:rPr lang="tr-TR" altLang="tr-TR" sz="2400" dirty="0">
                <a:solidFill>
                  <a:srgbClr val="FFFF00"/>
                </a:solidFill>
              </a:rPr>
              <a:t>community, population</a:t>
            </a:r>
            <a:endParaRPr lang="tr-TR" altLang="tr-TR" sz="2400" dirty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400" dirty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 dirty="0">
                <a:solidFill>
                  <a:srgbClr val="FFFF00"/>
                </a:solidFill>
              </a:rPr>
              <a:t>		Logos = </a:t>
            </a:r>
            <a:r>
              <a:rPr lang="tr-TR" altLang="tr-TR" sz="2400" dirty="0">
                <a:solidFill>
                  <a:srgbClr val="FFFF00"/>
                </a:solidFill>
              </a:rPr>
              <a:t>process a </a:t>
            </a:r>
            <a:r>
              <a:rPr lang="tr-TR" altLang="tr-TR" sz="2400" dirty="0" smtClean="0">
                <a:solidFill>
                  <a:srgbClr val="FFFF00"/>
                </a:solidFill>
              </a:rPr>
              <a:t>tile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400" dirty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tr-TR" altLang="tr-TR" sz="2400" dirty="0">
                <a:solidFill>
                  <a:srgbClr val="FFFF00"/>
                </a:solidFill>
              </a:rPr>
              <a:t>Epidemiyoloji </a:t>
            </a:r>
            <a:r>
              <a:rPr lang="tr-TR" altLang="tr-TR" sz="2400" dirty="0">
                <a:solidFill>
                  <a:srgbClr val="FFFF00"/>
                </a:solidFill>
              </a:rPr>
              <a:t>(human)</a:t>
            </a:r>
            <a:endParaRPr lang="tr-TR" altLang="tr-TR" sz="2400" dirty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US" altLang="tr-TR" sz="2400" dirty="0">
                <a:solidFill>
                  <a:srgbClr val="FFFF00"/>
                </a:solidFill>
              </a:rPr>
              <a:t>Veterinary epidemiology (</a:t>
            </a:r>
            <a:r>
              <a:rPr lang="en-US" altLang="tr-TR" sz="2400" dirty="0" err="1">
                <a:solidFill>
                  <a:srgbClr val="FFFF00"/>
                </a:solidFill>
              </a:rPr>
              <a:t>epizootiyology</a:t>
            </a:r>
            <a:r>
              <a:rPr lang="en-US" altLang="tr-TR" sz="2400" dirty="0">
                <a:solidFill>
                  <a:srgbClr val="FFFF00"/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US" altLang="tr-TR" sz="2400" dirty="0">
                <a:solidFill>
                  <a:srgbClr val="FFFF00"/>
                </a:solidFill>
              </a:rPr>
              <a:t>Today both are used synonymously</a:t>
            </a:r>
            <a:endParaRPr lang="tr-TR" altLang="tr-TR" sz="2400" dirty="0">
              <a:solidFill>
                <a:srgbClr val="FFFF00"/>
              </a:solidFill>
            </a:endParaRP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1847850" y="620713"/>
            <a:ext cx="3887788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2013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34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34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  <p:bldP spid="6349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4"/>
            <a:ext cx="7477125" cy="568325"/>
          </a:xfrm>
        </p:spPr>
        <p:txBody>
          <a:bodyPr/>
          <a:lstStyle/>
          <a:p>
            <a:pPr algn="ctr" eaLnBrk="1" hangingPunct="1"/>
            <a:r>
              <a:rPr lang="tr-TR" altLang="tr-TR" sz="2400" dirty="0">
                <a:solidFill>
                  <a:srgbClr val="FFFF00"/>
                </a:solidFill>
              </a:rPr>
              <a:t>DEFINITION OF EPIDEMIOLOGY</a:t>
            </a:r>
            <a:endParaRPr lang="tr-TR" altLang="tr-TR" sz="2400" dirty="0">
              <a:solidFill>
                <a:srgbClr val="FFFF00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96976"/>
            <a:ext cx="8229600" cy="56610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tr-TR" altLang="tr-TR" sz="2800" dirty="0" smtClean="0">
                <a:solidFill>
                  <a:srgbClr val="FFFF00"/>
                </a:solidFill>
              </a:rPr>
              <a:t>I</a:t>
            </a:r>
            <a:r>
              <a:rPr lang="en-US" altLang="tr-TR" sz="2800" dirty="0" smtClean="0">
                <a:solidFill>
                  <a:srgbClr val="FFFF00"/>
                </a:solidFill>
              </a:rPr>
              <a:t>n </a:t>
            </a:r>
            <a:r>
              <a:rPr lang="en-US" altLang="tr-TR" sz="2800" dirty="0">
                <a:solidFill>
                  <a:srgbClr val="FFFF00"/>
                </a:solidFill>
              </a:rPr>
              <a:t>the </a:t>
            </a:r>
            <a:r>
              <a:rPr lang="en-US" altLang="tr-TR" sz="2800" dirty="0" smtClean="0">
                <a:solidFill>
                  <a:srgbClr val="FFFF00"/>
                </a:solidFill>
              </a:rPr>
              <a:t>population</a:t>
            </a:r>
            <a:endParaRPr lang="tr-TR" altLang="tr-TR" sz="2800" dirty="0" smtClean="0">
              <a:solidFill>
                <a:srgbClr val="FFFF00"/>
              </a:solidFill>
            </a:endParaRPr>
          </a:p>
          <a:p>
            <a:pPr marL="0" indent="0" eaLnBrk="1" hangingPunct="1">
              <a:buNone/>
            </a:pPr>
            <a:endParaRPr lang="en-US" altLang="tr-TR" sz="2800" dirty="0">
              <a:solidFill>
                <a:srgbClr val="FFFF00"/>
              </a:solidFill>
            </a:endParaRPr>
          </a:p>
          <a:p>
            <a:pPr eaLnBrk="1" hangingPunct="1"/>
            <a:r>
              <a:rPr lang="en-US" altLang="tr-TR" sz="2800" dirty="0">
                <a:solidFill>
                  <a:srgbClr val="FFFF00"/>
                </a:solidFill>
              </a:rPr>
              <a:t>The frequency of diseases,</a:t>
            </a:r>
          </a:p>
          <a:p>
            <a:pPr eaLnBrk="1" hangingPunct="1"/>
            <a:r>
              <a:rPr lang="en-US" altLang="tr-TR" sz="2800" dirty="0">
                <a:solidFill>
                  <a:srgbClr val="FFFF00"/>
                </a:solidFill>
              </a:rPr>
              <a:t>Distribution of diseases</a:t>
            </a:r>
          </a:p>
          <a:p>
            <a:pPr eaLnBrk="1" hangingPunct="1"/>
            <a:r>
              <a:rPr lang="en-US" altLang="tr-TR" sz="2800" dirty="0">
                <a:solidFill>
                  <a:srgbClr val="FFFF00"/>
                </a:solidFill>
              </a:rPr>
              <a:t>The factors affecting the disease formation,</a:t>
            </a:r>
          </a:p>
          <a:p>
            <a:pPr eaLnBrk="1" hangingPunct="1"/>
            <a:r>
              <a:rPr lang="en-US" altLang="tr-TR" sz="2800" dirty="0">
                <a:solidFill>
                  <a:srgbClr val="FFFF00"/>
                </a:solidFill>
              </a:rPr>
              <a:t>The science that determines goals and methods for the control and protection of these diseases</a:t>
            </a:r>
            <a:r>
              <a:rPr lang="tr-TR" altLang="tr-TR" sz="2400" dirty="0" smtClean="0">
                <a:solidFill>
                  <a:srgbClr val="FFFF00"/>
                </a:solidFill>
              </a:rPr>
              <a:t> </a:t>
            </a:r>
            <a:endParaRPr lang="tr-TR" altLang="tr-TR" sz="2400" dirty="0">
              <a:solidFill>
                <a:srgbClr val="FFFF00"/>
              </a:solidFill>
            </a:endParaRPr>
          </a:p>
          <a:p>
            <a:pPr lvl="1" eaLnBrk="1" hangingPunct="1">
              <a:buFontTx/>
              <a:buNone/>
            </a:pPr>
            <a:endParaRPr lang="tr-TR" altLang="tr-TR" dirty="0" smtClean="0">
              <a:solidFill>
                <a:srgbClr val="FFFF00"/>
              </a:solidFill>
            </a:endParaRPr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>
            <a:off x="2063750" y="908050"/>
            <a:ext cx="80645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98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31950" y="228600"/>
            <a:ext cx="8928100" cy="463550"/>
          </a:xfrm>
        </p:spPr>
        <p:txBody>
          <a:bodyPr/>
          <a:lstStyle/>
          <a:p>
            <a:pPr eaLnBrk="1" hangingPunct="1"/>
            <a:r>
              <a:rPr lang="en-US" altLang="tr-TR" sz="2400" dirty="0">
                <a:solidFill>
                  <a:srgbClr val="FFFF00"/>
                </a:solidFill>
              </a:rPr>
              <a:t>What does an epidemiologist do?</a:t>
            </a:r>
            <a:endParaRPr lang="tr-TR" altLang="tr-TR" sz="2400" dirty="0">
              <a:solidFill>
                <a:srgbClr val="FFFF00"/>
              </a:solidFill>
            </a:endParaRPr>
          </a:p>
        </p:txBody>
      </p:sp>
      <p:sp>
        <p:nvSpPr>
          <p:cNvPr id="1741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631950" y="908050"/>
            <a:ext cx="8928100" cy="576103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tr-TR" sz="2400" dirty="0">
                <a:solidFill>
                  <a:srgbClr val="FFFF00"/>
                </a:solidFill>
              </a:rPr>
              <a:t>Field research,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tr-TR" sz="2400" dirty="0">
                <a:solidFill>
                  <a:srgbClr val="FFFF00"/>
                </a:solidFill>
              </a:rPr>
              <a:t>Complex laboratory techniques, and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tr-TR" sz="2400" dirty="0">
                <a:solidFill>
                  <a:srgbClr val="FFFF00"/>
                </a:solidFill>
              </a:rPr>
              <a:t>Using advanced statistical methods,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endParaRPr lang="en-US" altLang="tr-TR" sz="2400" dirty="0">
              <a:solidFill>
                <a:srgbClr val="FFFF00"/>
              </a:solidFill>
            </a:endParaRP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tr-TR" sz="2400" dirty="0">
                <a:solidFill>
                  <a:srgbClr val="FFFF00"/>
                </a:solidFill>
              </a:rPr>
              <a:t>The etiology of the disease,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tr-TR" sz="2400" dirty="0">
                <a:solidFill>
                  <a:srgbClr val="FFFF00"/>
                </a:solidFill>
              </a:rPr>
              <a:t>The spread of the disease (geographical, ecological, etc.)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tr-TR" sz="2400" dirty="0">
                <a:solidFill>
                  <a:srgbClr val="FFFF00"/>
                </a:solidFill>
              </a:rPr>
              <a:t>The pathways of the disease, and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tr-TR" sz="2400" dirty="0">
                <a:solidFill>
                  <a:srgbClr val="FFFF00"/>
                </a:solidFill>
              </a:rPr>
              <a:t>Defines the methods of prevention and control of the disease.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endParaRPr lang="en-US" altLang="tr-TR" sz="2400" dirty="0">
              <a:solidFill>
                <a:srgbClr val="FFFF00"/>
              </a:solidFill>
            </a:endParaRP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tr-TR" sz="2400" dirty="0">
                <a:solidFill>
                  <a:srgbClr val="FFFF00"/>
                </a:solidFill>
              </a:rPr>
              <a:t>Before; tuberculosis, influenza (influenza) and cholera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tr-TR" sz="2400" dirty="0">
                <a:solidFill>
                  <a:srgbClr val="FFFF00"/>
                </a:solidFill>
              </a:rPr>
              <a:t>Today; cancer, heart disease, other affecting mass</a:t>
            </a:r>
          </a:p>
          <a:p>
            <a:pPr marL="0" indent="0" eaLnBrk="1" hangingPunct="1">
              <a:buNone/>
            </a:pPr>
            <a:r>
              <a:rPr lang="tr-TR" altLang="tr-TR" sz="2400" dirty="0" smtClean="0">
                <a:solidFill>
                  <a:srgbClr val="FFFF00"/>
                </a:solidFill>
              </a:rPr>
              <a:t>     </a:t>
            </a:r>
            <a:r>
              <a:rPr lang="en-US" altLang="tr-TR" sz="2400" dirty="0" smtClean="0">
                <a:solidFill>
                  <a:srgbClr val="FFFF00"/>
                </a:solidFill>
              </a:rPr>
              <a:t>diseases</a:t>
            </a:r>
            <a:endParaRPr lang="tr-TR" altLang="tr-TR" sz="2400" dirty="0">
              <a:solidFill>
                <a:srgbClr val="FFFF00"/>
              </a:solidFill>
            </a:endParaRPr>
          </a:p>
        </p:txBody>
      </p:sp>
      <p:sp>
        <p:nvSpPr>
          <p:cNvPr id="17412" name="Line 6"/>
          <p:cNvSpPr>
            <a:spLocks noChangeShapeType="1"/>
          </p:cNvSpPr>
          <p:nvPr/>
        </p:nvSpPr>
        <p:spPr bwMode="auto">
          <a:xfrm>
            <a:off x="1774826" y="620713"/>
            <a:ext cx="4105275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23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230</Words>
  <Application>Microsoft Office PowerPoint</Application>
  <PresentationFormat>Widescreen</PresentationFormat>
  <Paragraphs>54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Wingdings</vt:lpstr>
      <vt:lpstr>Kimono</vt:lpstr>
      <vt:lpstr>EPIDEMIOLOGY</vt:lpstr>
      <vt:lpstr>Epidemiology. Meaning of the word</vt:lpstr>
      <vt:lpstr>Epidemiology. Meaning of the word</vt:lpstr>
      <vt:lpstr>DEFINITION OF EPIDEMIOLOGY</vt:lpstr>
      <vt:lpstr>What does an epidemiologist do?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EPİDEMİYOLOJİ</dc:title>
  <dc:creator>Windows Kullanıcısı</dc:creator>
  <cp:lastModifiedBy>Windows Kullanıcısı</cp:lastModifiedBy>
  <cp:revision>2</cp:revision>
  <dcterms:created xsi:type="dcterms:W3CDTF">2018-02-14T08:00:17Z</dcterms:created>
  <dcterms:modified xsi:type="dcterms:W3CDTF">2018-02-15T08:30:04Z</dcterms:modified>
</cp:coreProperties>
</file>