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613" r:id="rId2"/>
    <p:sldId id="614" r:id="rId3"/>
    <p:sldId id="615" r:id="rId4"/>
    <p:sldId id="628" r:id="rId5"/>
    <p:sldId id="616" r:id="rId6"/>
    <p:sldId id="618" r:id="rId7"/>
  </p:sldIdLst>
  <p:sldSz cx="9144000" cy="6858000" type="screen4x3"/>
  <p:notesSz cx="6858000" cy="9144000"/>
  <p:defaultTextStyle>
    <a:defPPr>
      <a:defRPr lang="tr-T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FF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34" autoAdjust="0"/>
    <p:restoredTop sz="97949" autoAdjust="0"/>
  </p:normalViewPr>
  <p:slideViewPr>
    <p:cSldViewPr>
      <p:cViewPr varScale="1">
        <p:scale>
          <a:sx n="78" d="100"/>
          <a:sy n="78" d="100"/>
        </p:scale>
        <p:origin x="1579" y="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51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78B09EA-1660-4E5C-B90B-AE3BCC2AE616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tr-TR" noProof="0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DA1E5BF-A6EF-4433-A0BD-26C863B8BB4E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33652886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DC2D4-37EF-49E5-A33C-6711D75D0ED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46D3D3-6C91-43BE-BC2A-FCF5CF5E985C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10996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64D3A7-106E-48B3-B22E-B736A041D1FE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8E6022-77BC-4F89-A45C-0F5E74CC83FB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384557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84D56C-3196-4485-9540-073A1ED83B3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026F8D-7C5C-477B-B5F9-8AD636AD992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85819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A0B8DA-E134-4B0E-94D8-CCD943142794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6C94B9-66C4-4184-BE7A-2CBB66E0D80F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42548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0FC218-A0DD-486C-987E-02B74679130D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1C9DE-6377-40D7-BFB2-D1CF9504D34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1869043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1DCCCA-6D30-4FAE-AD3A-0D011270383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86302-E9E2-4FD4-B53A-D7661FB54E19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13817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556FE-D3BF-4EC1-BA12-E39B0E8A8C5B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8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9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714300-06BB-446E-B069-0017B57BCAF6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380013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B2BEC8-E145-4F7F-8AC4-B5FA5C5688A3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4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D4B9A3-5DDC-4642-8DEE-AD11A6C7EA30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188816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EEE562-BA5B-41B5-BD37-7AD0172E6DA2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3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F8E873-0D4A-45DE-8ED9-8ED03F3C998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2709316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7445A8-2E37-4B01-A18D-218080D16897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CC9B76-B749-4EA6-B9FB-45A9339945A3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981143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E3967-1168-43AD-9C06-08F18E76424A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6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968223-49D3-4E68-BE64-1BF49D3A0D7A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17597318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>
            <a:alpha val="18823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Başlık Yer Tutucusu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başlık stili için tıklatın</a:t>
            </a:r>
          </a:p>
        </p:txBody>
      </p:sp>
      <p:sp>
        <p:nvSpPr>
          <p:cNvPr id="1027" name="2 Metin Yer Tutucusu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/>
              <a:t>Asıl metin stillerini düzenlemek için tıklatın</a:t>
            </a:r>
          </a:p>
          <a:p>
            <a:pPr lvl="1"/>
            <a:r>
              <a:rPr lang="tr-TR" altLang="tr-TR"/>
              <a:t>İkinci düzey</a:t>
            </a:r>
          </a:p>
          <a:p>
            <a:pPr lvl="2"/>
            <a:r>
              <a:rPr lang="tr-TR" altLang="tr-TR"/>
              <a:t>Üçüncü düzey</a:t>
            </a:r>
          </a:p>
          <a:p>
            <a:pPr lvl="3"/>
            <a:r>
              <a:rPr lang="tr-TR" altLang="tr-TR"/>
              <a:t>Dördüncü düzey</a:t>
            </a:r>
          </a:p>
          <a:p>
            <a:pPr lvl="4"/>
            <a:r>
              <a:rPr lang="tr-TR" altLang="tr-TR"/>
              <a:t>Beşinci düzey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F4634DC-B43B-4DDD-8400-0432DFFCA070}" type="datetimeFigureOut">
              <a:rPr lang="tr-TR"/>
              <a:pPr>
                <a:defRPr/>
              </a:pPr>
              <a:t>16.09.2021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75955C07-89FB-478D-B1CC-CE37FE2DF8CD}" type="slidenum">
              <a:rPr lang="tr-TR" altLang="tr-TR"/>
              <a:pPr>
                <a:defRPr/>
              </a:pPr>
              <a:t>‹#›</a:t>
            </a:fld>
            <a:endParaRPr lang="tr-TR" alt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369813"/>
            <a:ext cx="8856984" cy="61555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2600" b="1" dirty="0">
                <a:solidFill>
                  <a:srgbClr val="FF0000"/>
                </a:solidFill>
              </a:rPr>
              <a:t>DAMIZLIK ÖRDEKLERİN BESLENMESİ</a:t>
            </a:r>
          </a:p>
          <a:p>
            <a:endParaRPr lang="tr-TR" sz="22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Ördekler göl ve bataklık çevresinde yaşamayı severler.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Islah edilmemiş ördekler iklim koşullarına göre, Şubat ve Mart ayında yumurtlamaya başlamakta ve 15-20 adet yumurta yapan dişi kuluçkaya yatmaktadır.</a:t>
            </a:r>
          </a:p>
          <a:p>
            <a:pPr marL="171450" indent="-171450" algn="just">
              <a:buFont typeface="Wingdings" panose="05000000000000000000" pitchFamily="2" charset="2"/>
              <a:buChar char="v"/>
            </a:pPr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Bu süreçte dişinin yaptığı yumurta 50-60 adede kadar çıkmaktadır. Ördek yavruları kısa sürede olgunlaştığı için, yumurtlama dönemi de kısadır.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Yumurtadan çıkan yavrular 1-2 saat içinde yüzebilir, koşar ve kendileri beslenmeye başlar.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Dişi ördek sağlığı yerinde olursa, 7-8 yıl yumurta yapabilir. 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Kuluçka süresi de yaklaşık 28-29 gün kadardır.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endParaRPr lang="tr-TR" sz="1000" b="1" dirty="0"/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tr-TR" sz="2200" b="1" dirty="0"/>
              <a:t>Evcil ırklarda yaşam süresi 15 yıl, yabani ırklarda ise 20-30 yıl kadardır. </a:t>
            </a:r>
          </a:p>
        </p:txBody>
      </p:sp>
    </p:spTree>
    <p:extLst>
      <p:ext uri="{BB962C8B-B14F-4D97-AF65-F5344CB8AC3E}">
        <p14:creationId xmlns:p14="http://schemas.microsoft.com/office/powerpoint/2010/main" val="1613973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51520" y="591218"/>
            <a:ext cx="8712968" cy="58621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Yumurta yönünde ıslah edilmiş ördek ırkları yılda yaklaşık 200-300 adet yumurta yapabilir.</a:t>
            </a:r>
            <a:endParaRPr lang="tr-TR" sz="500" b="1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Kümeste folluklar bulunmalı, her ördeğe yaklaşık 10 cm kadar yemlik, 4 cm suluk alanı sağlanmalıdır.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Ördekler kursağın yerine silindirik ön mideyi kullandıklarından, yemlerin sindirim kanalına geçişi hızlıdır. Bu nedenle yetiştiriciler ördeklere yoğun yem vermelidir. Çünkü oldukça hızlı bir sindirim gerçekleşmektedir.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Bunun yanında küçük balıklar, kurbağa larvaları, sümüklü böcek gibi canlılarla da beslenebilirler.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326390" algn="l"/>
              </a:tabLs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Tavuklara göre yeşil yemi daha fazla yerler.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  <a:tabLst>
                <a:tab pos="326390" algn="l"/>
              </a:tabLst>
            </a:pP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Pelet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yem tercih edilir ancak ıslak yemi de severek tüketirler. Yemlerin birlikte tutulması ve yapışması için yemliklerin içinde bol su ilave edilmesi gerekmektedir.</a:t>
            </a:r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963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07504" y="188640"/>
            <a:ext cx="8784976" cy="47474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Etlik özelliklere sahip ördeklerin damızlık olarak yetiştirilmesinde yine damızlık etlik piliç yetiştiriciliğine benzer uygulamalar yapılmaktadır.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Bu sürüler canlı ağırlıklarına göre yemlenmeli ve çoğunlukla kısıntılı yemleme programları uygulanmalıdır.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Eğer yem kısıtlaması yapılmazsa yağlanma, fazla canlı ağırlık artışı ve erken cinsi olgunluğa gelme nedenleri ile dişilerde yumurta veriminde düşme, erkeklerde 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döllülükte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düşme görülmektedir.</a:t>
            </a:r>
          </a:p>
          <a:p>
            <a:pPr marL="342900" indent="-342900" algn="just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Genç damızlıkları 3-20 haftalık yaşlar arasında kısıntılı yemlenmesi, kuluçkalık yumurta sayısında artışa ve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döllülük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oranında % 10 kadar iyileşmeye neden olmaktadır.</a:t>
            </a:r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1101" y="4897076"/>
            <a:ext cx="3737781" cy="1952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8702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404664"/>
            <a:ext cx="8753986" cy="816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solidFill>
                  <a:srgbClr val="C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Büyütme dönemindeki kısıntılı yemlemenin damızlık ördeklerin yumurta dönemi performansına etkisi</a:t>
            </a:r>
            <a:endParaRPr lang="tr-TR" sz="2200" b="1" dirty="0">
              <a:solidFill>
                <a:srgbClr val="C00000"/>
              </a:solidFill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3430916"/>
              </p:ext>
            </p:extLst>
          </p:nvPr>
        </p:nvGraphicFramePr>
        <p:xfrm>
          <a:off x="179512" y="1268760"/>
          <a:ext cx="8753985" cy="4282602"/>
        </p:xfrm>
        <a:graphic>
          <a:graphicData uri="http://schemas.openxmlformats.org/drawingml/2006/table">
            <a:tbl>
              <a:tblPr firstRow="1" firstCol="1" bandRow="1"/>
              <a:tblGrid>
                <a:gridCol w="2689420">
                  <a:extLst>
                    <a:ext uri="{9D8B030D-6E8A-4147-A177-3AD203B41FA5}">
                      <a16:colId xmlns:a16="http://schemas.microsoft.com/office/drawing/2014/main" val="1955008086"/>
                    </a:ext>
                  </a:extLst>
                </a:gridCol>
                <a:gridCol w="1516438">
                  <a:extLst>
                    <a:ext uri="{9D8B030D-6E8A-4147-A177-3AD203B41FA5}">
                      <a16:colId xmlns:a16="http://schemas.microsoft.com/office/drawing/2014/main" val="2419047320"/>
                    </a:ext>
                  </a:extLst>
                </a:gridCol>
                <a:gridCol w="1516438">
                  <a:extLst>
                    <a:ext uri="{9D8B030D-6E8A-4147-A177-3AD203B41FA5}">
                      <a16:colId xmlns:a16="http://schemas.microsoft.com/office/drawing/2014/main" val="4086608692"/>
                    </a:ext>
                  </a:extLst>
                </a:gridCol>
                <a:gridCol w="1516438">
                  <a:extLst>
                    <a:ext uri="{9D8B030D-6E8A-4147-A177-3AD203B41FA5}">
                      <a16:colId xmlns:a16="http://schemas.microsoft.com/office/drawing/2014/main" val="3392859099"/>
                    </a:ext>
                  </a:extLst>
                </a:gridCol>
                <a:gridCol w="1515251">
                  <a:extLst>
                    <a:ext uri="{9D8B030D-6E8A-4147-A177-3AD203B41FA5}">
                      <a16:colId xmlns:a16="http://schemas.microsoft.com/office/drawing/2014/main" val="1479374669"/>
                    </a:ext>
                  </a:extLst>
                </a:gridCol>
              </a:tblGrid>
              <a:tr h="36804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Yaş (hafta)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 haftalık yaşa kadar yemleme sistemi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16532942"/>
                  </a:ext>
                </a:extLst>
              </a:tr>
              <a:tr h="3680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Ad-</a:t>
                      </a:r>
                      <a:r>
                        <a:rPr lang="tr-TR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libitum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75 ad-</a:t>
                      </a:r>
                      <a:r>
                        <a:rPr lang="tr-TR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lib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% 50 ad-</a:t>
                      </a:r>
                      <a:r>
                        <a:rPr lang="tr-TR" sz="2200" b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lib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01541789"/>
                  </a:ext>
                </a:extLst>
              </a:tr>
              <a:tr h="368041">
                <a:tc row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Yem tüketimi (kg)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3-8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7.4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5.6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3.7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232663"/>
                  </a:ext>
                </a:extLst>
              </a:tr>
              <a:tr h="3680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8-20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17.3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13.0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8.7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0261754"/>
                  </a:ext>
                </a:extLst>
              </a:tr>
              <a:tr h="368041">
                <a:tc row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Canlı ağırlık (kg)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3.1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2.8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2.1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2249066"/>
                  </a:ext>
                </a:extLst>
              </a:tr>
              <a:tr h="3680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4.0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3.4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2.5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047557"/>
                  </a:ext>
                </a:extLst>
              </a:tr>
              <a:tr h="36804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60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4.3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4.1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3.8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24714"/>
                  </a:ext>
                </a:extLst>
              </a:tr>
              <a:tr h="368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Yumurta verimi (adet)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20-60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163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180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187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620549"/>
                  </a:ext>
                </a:extLst>
              </a:tr>
              <a:tr h="36804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Döllülük (%)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20-60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83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tr-TR" sz="22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200" b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92</a:t>
                      </a:r>
                      <a:endParaRPr lang="tr-TR" sz="22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482974"/>
                  </a:ext>
                </a:extLst>
              </a:tr>
            </a:tbl>
          </a:graphicData>
        </a:graphic>
      </p:graphicFrame>
      <p:sp>
        <p:nvSpPr>
          <p:cNvPr id="8" name="Dikdörtgen 7"/>
          <p:cNvSpPr/>
          <p:nvPr/>
        </p:nvSpPr>
        <p:spPr>
          <a:xfrm>
            <a:off x="5724128" y="5661248"/>
            <a:ext cx="33137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Leeson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and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Summers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2008)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3093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79512" y="332656"/>
            <a:ext cx="8784976" cy="31693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Damızlık ördeklerde tavuklarda olduğu gibi tüy dökümü programları başarılı bir şekilde uygulanabilir.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Diğer kanatlı türlerinde olduğu gibi % 25-30 oranında canlı ağırlık kaybı ilk gerekliliktir ve bu, yem miktarı ile gün (ışık alımı) uzunluğunun azaltılmasıyla sağlanabilir.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Damızlık ördeklerin vücut depoları ve dişilerin yumurtalık ve yumurta kanalları, yumurta </a:t>
            </a:r>
            <a:r>
              <a:rPr lang="tr-TR" sz="2200" b="1" dirty="0" err="1">
                <a:ea typeface="Calibri" panose="020F0502020204030204" pitchFamily="34" charset="0"/>
                <a:cs typeface="Arial" panose="020B0604020202020204" pitchFamily="34" charset="0"/>
              </a:rPr>
              <a:t>rasyonunun</a:t>
            </a:r>
            <a:r>
              <a:rPr lang="tr-TR" sz="2200" b="1" dirty="0">
                <a:ea typeface="Calibri" panose="020F0502020204030204" pitchFamily="34" charset="0"/>
                <a:cs typeface="Arial" panose="020B0604020202020204" pitchFamily="34" charset="0"/>
              </a:rPr>
              <a:t> 5-6 hafta boyunca serbest olarak tüketilmesiyle yeniden yapılanmaktadır.</a:t>
            </a:r>
            <a:endParaRPr lang="tr-TR" sz="2200" b="1" dirty="0">
              <a:effectLst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3684088"/>
            <a:ext cx="3096344" cy="252596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3690813"/>
            <a:ext cx="3665926" cy="251923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827584" y="6258573"/>
            <a:ext cx="27366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>
                <a:cs typeface="Arial" panose="020B0604020202020204" pitchFamily="34" charset="0"/>
              </a:rPr>
              <a:t>Pekin ördeği yumurtası</a:t>
            </a:r>
            <a:endParaRPr lang="tr-TR" dirty="0"/>
          </a:p>
        </p:txBody>
      </p:sp>
      <p:sp>
        <p:nvSpPr>
          <p:cNvPr id="8" name="Dikdörtgen 7"/>
          <p:cNvSpPr/>
          <p:nvPr/>
        </p:nvSpPr>
        <p:spPr>
          <a:xfrm>
            <a:off x="5364088" y="6309320"/>
            <a:ext cx="194155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cs typeface="Arial" panose="020B0604020202020204" pitchFamily="34" charset="0"/>
              </a:rPr>
              <a:t>Muscovy</a:t>
            </a:r>
            <a:r>
              <a:rPr lang="tr-TR" b="1" dirty="0">
                <a:cs typeface="Arial" panose="020B0604020202020204" pitchFamily="34" charset="0"/>
              </a:rPr>
              <a:t> ördeği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873437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2915079"/>
            <a:ext cx="3354430" cy="310391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7984" y="44624"/>
            <a:ext cx="4391025" cy="4352925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4787699" y="4397549"/>
            <a:ext cx="18004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Indian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Runner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b="1" dirty="0">
              <a:cs typeface="Arial" panose="020B0604020202020204" pitchFamily="34" charset="0"/>
            </a:endParaRPr>
          </a:p>
        </p:txBody>
      </p:sp>
      <p:sp>
        <p:nvSpPr>
          <p:cNvPr id="7" name="Dikdörtgen 6"/>
          <p:cNvSpPr/>
          <p:nvPr/>
        </p:nvSpPr>
        <p:spPr>
          <a:xfrm>
            <a:off x="827584" y="6165304"/>
            <a:ext cx="198002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Khaki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>
                <a:ea typeface="Calibri" panose="020F0502020204030204" pitchFamily="34" charset="0"/>
                <a:cs typeface="Arial" panose="020B0604020202020204" pitchFamily="34" charset="0"/>
              </a:rPr>
              <a:t>Campbell</a:t>
            </a:r>
            <a:r>
              <a:rPr lang="tr-TR" b="1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tr-TR" dirty="0"/>
          </a:p>
        </p:txBody>
      </p:sp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29" y="87792"/>
            <a:ext cx="3249907" cy="2799019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9501" y="4467034"/>
            <a:ext cx="2013967" cy="217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14974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B050"/>
        </a:solidFill>
      </a:spPr>
      <a:bodyPr anchor="ctr"/>
      <a:lstStyle>
        <a:defPPr algn="ctr">
          <a:defRPr dirty="0">
            <a:solidFill>
              <a:srgbClr val="FF0000"/>
            </a:solidFill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440</Words>
  <Application>Microsoft Office PowerPoint</Application>
  <PresentationFormat>Ekran Gösterisi (4:3)</PresentationFormat>
  <Paragraphs>72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10" baseType="lpstr">
      <vt:lpstr>Arial</vt:lpstr>
      <vt:lpstr>Calibri</vt:lpstr>
      <vt:lpstr>Wingdings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TUBITAK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fipek</dc:creator>
  <cp:lastModifiedBy>USER</cp:lastModifiedBy>
  <cp:revision>963</cp:revision>
  <dcterms:created xsi:type="dcterms:W3CDTF">2009-03-16T08:38:31Z</dcterms:created>
  <dcterms:modified xsi:type="dcterms:W3CDTF">2021-09-16T05:40:25Z</dcterms:modified>
</cp:coreProperties>
</file>