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13" r:id="rId2"/>
    <p:sldId id="614" r:id="rId3"/>
    <p:sldId id="615" r:id="rId4"/>
    <p:sldId id="628" r:id="rId5"/>
    <p:sldId id="616" r:id="rId6"/>
    <p:sldId id="618" r:id="rId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7949" autoAdjust="0"/>
  </p:normalViewPr>
  <p:slideViewPr>
    <p:cSldViewPr>
      <p:cViewPr varScale="1">
        <p:scale>
          <a:sx n="78" d="100"/>
          <a:sy n="78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09EA-1660-4E5C-B90B-AE3BCC2AE616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A1E5BF-A6EF-4433-A0BD-26C863B8BB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65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C2D4-37EF-49E5-A33C-6711D75D0ED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D3D3-6C91-43BE-BC2A-FCF5CF5E98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099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D3A7-106E-48B3-B22E-B736A041D1FE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6022-77BC-4F89-A45C-0F5E74CC83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55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D56C-3196-4485-9540-073A1ED83B3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6F8D-7C5C-477B-B5F9-8AD636AD992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81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8DA-E134-4B0E-94D8-CCD943142794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4B9-66C4-4184-BE7A-2CBB66E0D8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25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218-A0DD-486C-987E-02B74679130D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C9DE-6377-40D7-BFB2-D1CF9504D3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69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CCCA-6D30-4FAE-AD3A-0D011270383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302-E9E2-4FD4-B53A-D7661FB54E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38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56FE-D3BF-4EC1-BA12-E39B0E8A8C5B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4300-06BB-446E-B069-0017B57BCA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001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BEC8-E145-4F7F-8AC4-B5FA5C5688A3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B9A3-5DDC-4642-8DEE-AD11A6C7EA3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881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E562-BA5B-41B5-BD37-7AD0172E6DA2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E873-0D4A-45DE-8ED9-8ED03F3C99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93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45A8-2E37-4B01-A18D-218080D16897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B76-B749-4EA6-B9FB-45A9339945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114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3967-1168-43AD-9C06-08F18E76424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223-49D3-4E68-BE64-1BF49D3A0D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97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34DC-B43B-4DDD-8400-0432DFFCA07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955C07-89FB-478D-B1CC-CE37FE2DF8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69813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solidFill>
                  <a:srgbClr val="FF0000"/>
                </a:solidFill>
              </a:rPr>
              <a:t>DAMIZLIK ÖRDEKLERİN BESLENMESİ</a:t>
            </a:r>
          </a:p>
          <a:p>
            <a:endParaRPr lang="tr-TR" sz="22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Ördekler göl ve bataklık çevresinde yaşamayı severler.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Islah edilmemiş ördekler iklim koşullarına göre, Şubat ve Mart ayında yumurtlamaya başlamakta ve 15-20 adet yumurta yapan dişi kuluçkaya yatmaktadır.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Bu süreçte dişinin yaptığı yumurta 50-60 adede kadar çıkmaktadır. Ördek yavruları kısa sürede olgunlaştığı için, yumurtlama dönemi de kısadır.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Yumurtadan çıkan yavrular 1-2 saat içinde yüzebilir, koşar ve kendileri beslenmeye başlar.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Dişi ördek sağlığı yerinde olursa, 7-8 yıl yumurta yapabilir.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Kuluçka süresi de yaklaşık 28-29 gün kadardır.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200" b="1" dirty="0"/>
              <a:t>Evcil ırklarda yaşam süresi 15 yıl, yabani ırklarda ise 20-30 yıl kadardır. </a:t>
            </a:r>
          </a:p>
        </p:txBody>
      </p:sp>
    </p:spTree>
    <p:extLst>
      <p:ext uri="{BB962C8B-B14F-4D97-AF65-F5344CB8AC3E}">
        <p14:creationId xmlns:p14="http://schemas.microsoft.com/office/powerpoint/2010/main" val="161397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591218"/>
            <a:ext cx="8712968" cy="586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Yumurta yönünde ıslah edilmiş ördek ırkları yılda yaklaşık 200-300 adet yumurta yapabilir.</a:t>
            </a:r>
            <a:endParaRPr lang="tr-TR" sz="5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Kümeste folluklar bulunmalı, her ördeğe yaklaşık 10 cm kadar yemlik, 4 cm suluk alanı sağlanmalıdır.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Ördekler kursağın yerine silindirik ön mideyi kullandıklarından, yemlerin sindirim kanalına geçişi hızlıdır. Bu nedenle yetiştiriciler ördeklere yoğun yem vermelidir. Çünkü oldukça hızlı bir sindirim gerçekleşmektedir.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Bunun yanında küçük balıklar, kurbağa larvaları, sümüklü böcek gibi canlılarla da beslenebilirler.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Tavuklara göre yeşil yemi daha fazla yerler.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326390" algn="l"/>
              </a:tabLst>
            </a:pPr>
            <a:r>
              <a:rPr lang="tr-TR" sz="2200" b="1" dirty="0" err="1">
                <a:ea typeface="Calibri" panose="020F0502020204030204" pitchFamily="34" charset="0"/>
                <a:cs typeface="Arial" panose="020B0604020202020204" pitchFamily="34" charset="0"/>
              </a:rPr>
              <a:t>Pelet</a:t>
            </a: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 yem tercih edilir ancak ıslak yemi de severek tüketirler. Yemlerin birlikte tutulması ve yapışması için yemliklerin içinde bol su ilave edilmesi gerekmektedir.</a:t>
            </a:r>
            <a:endParaRPr lang="tr-TR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88640"/>
            <a:ext cx="8784976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Etlik özelliklere sahip ördeklerin damızlık olarak yetiştirilmesinde yine damızlık etlik piliç yetiştiriciliğine benzer uygulamalar yapılmaktadır.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Bu sürüler canlı ağırlıklarına göre yemlenmeli ve çoğunlukla kısıntılı yemleme programları uygulanmalıdır.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Eğer yem kısıtlaması yapılmazsa yağlanma, fazla canlı ağırlık artışı ve erken cinsi olgunluğa gelme nedenleri ile dişilerde yumurta veriminde düşme, erkeklerde  </a:t>
            </a:r>
            <a:r>
              <a:rPr lang="tr-TR" sz="2200" b="1" dirty="0" err="1">
                <a:ea typeface="Calibri" panose="020F0502020204030204" pitchFamily="34" charset="0"/>
                <a:cs typeface="Arial" panose="020B0604020202020204" pitchFamily="34" charset="0"/>
              </a:rPr>
              <a:t>döllülükte</a:t>
            </a: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 düşme görülmektedir.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Genç damızlıkları 3-20 haftalık yaşlar arasında kısıntılı yemlenmesi, kuluçkalık yumurta sayısında artışa ve </a:t>
            </a:r>
            <a:r>
              <a:rPr lang="tr-TR" sz="2200" b="1" dirty="0" err="1">
                <a:ea typeface="Calibri" panose="020F0502020204030204" pitchFamily="34" charset="0"/>
                <a:cs typeface="Arial" panose="020B0604020202020204" pitchFamily="34" charset="0"/>
              </a:rPr>
              <a:t>döllülük</a:t>
            </a: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 oranında % 10 kadar iyileşmeye neden olmaktadır.</a:t>
            </a:r>
            <a:endParaRPr lang="tr-TR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101" y="4897076"/>
            <a:ext cx="3737781" cy="19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404664"/>
            <a:ext cx="875398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Büyütme dönemindeki kısıntılı yemlemenin damızlık ördeklerin yumurta dönemi performansına etkisi</a:t>
            </a:r>
            <a:endParaRPr lang="tr-TR" sz="2200" b="1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30916"/>
              </p:ext>
            </p:extLst>
          </p:nvPr>
        </p:nvGraphicFramePr>
        <p:xfrm>
          <a:off x="179512" y="1268760"/>
          <a:ext cx="8753985" cy="4282602"/>
        </p:xfrm>
        <a:graphic>
          <a:graphicData uri="http://schemas.openxmlformats.org/drawingml/2006/table">
            <a:tbl>
              <a:tblPr firstRow="1" firstCol="1" bandRow="1"/>
              <a:tblGrid>
                <a:gridCol w="2689420">
                  <a:extLst>
                    <a:ext uri="{9D8B030D-6E8A-4147-A177-3AD203B41FA5}">
                      <a16:colId xmlns:a16="http://schemas.microsoft.com/office/drawing/2014/main" val="1955008086"/>
                    </a:ext>
                  </a:extLst>
                </a:gridCol>
                <a:gridCol w="1516438">
                  <a:extLst>
                    <a:ext uri="{9D8B030D-6E8A-4147-A177-3AD203B41FA5}">
                      <a16:colId xmlns:a16="http://schemas.microsoft.com/office/drawing/2014/main" val="2419047320"/>
                    </a:ext>
                  </a:extLst>
                </a:gridCol>
                <a:gridCol w="1516438">
                  <a:extLst>
                    <a:ext uri="{9D8B030D-6E8A-4147-A177-3AD203B41FA5}">
                      <a16:colId xmlns:a16="http://schemas.microsoft.com/office/drawing/2014/main" val="4086608692"/>
                    </a:ext>
                  </a:extLst>
                </a:gridCol>
                <a:gridCol w="1516438">
                  <a:extLst>
                    <a:ext uri="{9D8B030D-6E8A-4147-A177-3AD203B41FA5}">
                      <a16:colId xmlns:a16="http://schemas.microsoft.com/office/drawing/2014/main" val="3392859099"/>
                    </a:ext>
                  </a:extLst>
                </a:gridCol>
                <a:gridCol w="1515251">
                  <a:extLst>
                    <a:ext uri="{9D8B030D-6E8A-4147-A177-3AD203B41FA5}">
                      <a16:colId xmlns:a16="http://schemas.microsoft.com/office/drawing/2014/main" val="1479374669"/>
                    </a:ext>
                  </a:extLst>
                </a:gridCol>
              </a:tblGrid>
              <a:tr h="3680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Yaş (hafta)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haftalık yaşa kadar yemleme sistemi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32942"/>
                  </a:ext>
                </a:extLst>
              </a:tr>
              <a:tr h="3680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Ad-</a:t>
                      </a:r>
                      <a:r>
                        <a:rPr lang="tr-TR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libitum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75 ad-</a:t>
                      </a:r>
                      <a:r>
                        <a:rPr lang="tr-TR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50 ad-</a:t>
                      </a:r>
                      <a:r>
                        <a:rPr lang="tr-TR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541789"/>
                  </a:ext>
                </a:extLst>
              </a:tr>
              <a:tr h="3680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Yem tüketimi (kg)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3-8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32663"/>
                  </a:ext>
                </a:extLst>
              </a:tr>
              <a:tr h="3680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8-20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17.3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61754"/>
                  </a:ext>
                </a:extLst>
              </a:tr>
              <a:tr h="36804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Canlı ağırlık (kg)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49066"/>
                  </a:ext>
                </a:extLst>
              </a:tr>
              <a:tr h="3680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557"/>
                  </a:ext>
                </a:extLst>
              </a:tr>
              <a:tr h="3680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714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Yumurta verimi (adet)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20-60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20549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Döllülük (%)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20-60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tr-T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tr-T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82974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5724128" y="566124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Leeson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Summers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2008)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0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332656"/>
            <a:ext cx="8784976" cy="316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Damızlık ördeklerde tavuklarda olduğu gibi tüy dökümü programları başarılı bir şekilde uygulanabilir.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Diğer kanatlı türlerinde olduğu gibi % 25-30 oranında canlı ağırlık kaybı ilk gerekliliktir ve bu, yem miktarı ile gün (ışık alımı) uzunluğunun azaltılmasıyla sağlanabilir.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Damızlık ördeklerin vücut depoları ve dişilerin yumurtalık ve yumurta kanalları, yumurta </a:t>
            </a:r>
            <a:r>
              <a:rPr lang="tr-TR" sz="2200" b="1" dirty="0" err="1">
                <a:ea typeface="Calibri" panose="020F0502020204030204" pitchFamily="34" charset="0"/>
                <a:cs typeface="Arial" panose="020B0604020202020204" pitchFamily="34" charset="0"/>
              </a:rPr>
              <a:t>rasyonunun</a:t>
            </a: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 5-6 hafta boyunca serbest olarak tüketilmesiyle yeniden yapılanmaktadır.</a:t>
            </a:r>
            <a:endParaRPr lang="tr-TR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84088"/>
            <a:ext cx="3096344" cy="25259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90813"/>
            <a:ext cx="3665926" cy="251923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27584" y="6258573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Pekin ördeği yumurtası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5364088" y="630932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cs typeface="Arial" panose="020B0604020202020204" pitchFamily="34" charset="0"/>
              </a:rPr>
              <a:t>Muscovy</a:t>
            </a:r>
            <a:r>
              <a:rPr lang="tr-TR" b="1" dirty="0">
                <a:cs typeface="Arial" panose="020B0604020202020204" pitchFamily="34" charset="0"/>
              </a:rPr>
              <a:t> ördeği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3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15079"/>
            <a:ext cx="3354430" cy="31039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624"/>
            <a:ext cx="4391025" cy="43529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787699" y="439754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Indian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Runner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b="1" dirty="0"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27584" y="616530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Khaki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Arial" panose="020B0604020202020204" pitchFamily="34" charset="0"/>
              </a:rPr>
              <a:t>Campbell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9" y="87792"/>
            <a:ext cx="3249907" cy="27990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501" y="4467034"/>
            <a:ext cx="2013967" cy="21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4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</a:spPr>
      <a:bodyPr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Ekran Gösterisi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TUBITAK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fipek</dc:creator>
  <cp:lastModifiedBy>USER</cp:lastModifiedBy>
  <cp:revision>963</cp:revision>
  <dcterms:created xsi:type="dcterms:W3CDTF">2009-03-16T08:38:31Z</dcterms:created>
  <dcterms:modified xsi:type="dcterms:W3CDTF">2021-09-16T05:40:25Z</dcterms:modified>
</cp:coreProperties>
</file>