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0" r:id="rId3"/>
    <p:sldId id="264" r:id="rId4"/>
    <p:sldId id="259" r:id="rId5"/>
    <p:sldId id="260" r:id="rId6"/>
    <p:sldId id="286" r:id="rId7"/>
    <p:sldId id="285" r:id="rId8"/>
    <p:sldId id="261" r:id="rId9"/>
    <p:sldId id="262" r:id="rId10"/>
    <p:sldId id="263" r:id="rId11"/>
    <p:sldId id="287" r:id="rId12"/>
    <p:sldId id="288"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47AA7D36-3561-4FF5-AE87-600FE15D03AC}" type="datetimeFigureOut">
              <a:rPr lang="tr-TR" smtClean="0"/>
              <a:t>19.05.2018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2B256A4-2BC9-42E5-848D-5F78798D6CAD}"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47AA7D36-3561-4FF5-AE87-600FE15D03AC}" type="datetimeFigureOut">
              <a:rPr lang="tr-TR" smtClean="0"/>
              <a:t>19.05.2018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2B256A4-2BC9-42E5-848D-5F78798D6CA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47AA7D36-3561-4FF5-AE87-600FE15D03AC}" type="datetimeFigureOut">
              <a:rPr lang="tr-TR" smtClean="0"/>
              <a:t>19.05.2018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2B256A4-2BC9-42E5-848D-5F78798D6CAD}"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47AA7D36-3561-4FF5-AE87-600FE15D03AC}" type="datetimeFigureOut">
              <a:rPr lang="tr-TR" smtClean="0"/>
              <a:t>19.05.2018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2B256A4-2BC9-42E5-848D-5F78798D6CAD}"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47AA7D36-3561-4FF5-AE87-600FE15D03AC}" type="datetimeFigureOut">
              <a:rPr lang="tr-TR" smtClean="0"/>
              <a:t>19.05.2018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2B256A4-2BC9-42E5-848D-5F78798D6CAD}"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47AA7D36-3561-4FF5-AE87-600FE15D03AC}" type="datetimeFigureOut">
              <a:rPr lang="tr-TR" smtClean="0"/>
              <a:t>19.05.2018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2B256A4-2BC9-42E5-848D-5F78798D6CAD}"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47AA7D36-3561-4FF5-AE87-600FE15D03AC}" type="datetimeFigureOut">
              <a:rPr lang="tr-TR" smtClean="0"/>
              <a:t>19.05.2018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2B256A4-2BC9-42E5-848D-5F78798D6CAD}"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47AA7D36-3561-4FF5-AE87-600FE15D03AC}" type="datetimeFigureOut">
              <a:rPr lang="tr-TR" smtClean="0"/>
              <a:t>19.05.2018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2B256A4-2BC9-42E5-848D-5F78798D6CAD}"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7AA7D36-3561-4FF5-AE87-600FE15D03AC}" type="datetimeFigureOut">
              <a:rPr lang="tr-TR" smtClean="0"/>
              <a:t>19.05.2018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2B256A4-2BC9-42E5-848D-5F78798D6CA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47AA7D36-3561-4FF5-AE87-600FE15D03AC}" type="datetimeFigureOut">
              <a:rPr lang="tr-TR" smtClean="0"/>
              <a:t>19.05.2018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2B256A4-2BC9-42E5-848D-5F78798D6CAD}"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47AA7D36-3561-4FF5-AE87-600FE15D03AC}" type="datetimeFigureOut">
              <a:rPr lang="tr-TR" smtClean="0"/>
              <a:t>19.05.2018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2B256A4-2BC9-42E5-848D-5F78798D6CAD}"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A7D36-3561-4FF5-AE87-600FE15D03AC}" type="datetimeFigureOut">
              <a:rPr lang="tr-TR" smtClean="0"/>
              <a:t>19.05.2018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256A4-2BC9-42E5-848D-5F78798D6CA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797568"/>
          </a:xfrm>
        </p:spPr>
        <p:txBody>
          <a:bodyPr>
            <a:normAutofit/>
          </a:bodyPr>
          <a:lstStyle/>
          <a:p>
            <a:r>
              <a:rPr lang="tr-TR" b="1" dirty="0" err="1">
                <a:latin typeface="Arial Narrow" panose="020B0606020202030204" pitchFamily="34" charset="0"/>
              </a:rPr>
              <a:t>Miyofasiyal</a:t>
            </a:r>
            <a:r>
              <a:rPr lang="tr-TR" b="1" dirty="0">
                <a:latin typeface="Arial Narrow" panose="020B0606020202030204" pitchFamily="34" charset="0"/>
              </a:rPr>
              <a:t> ağrı sendromu (MAS)</a:t>
            </a:r>
            <a:r>
              <a:rPr lang="tr-TR" dirty="0">
                <a:latin typeface="Arial Narrow" panose="020B0606020202030204" pitchFamily="34" charset="0"/>
              </a:rPr>
              <a:t>, </a:t>
            </a:r>
            <a:r>
              <a:rPr lang="tr-TR" sz="3200" dirty="0">
                <a:latin typeface="Arial Narrow" panose="020B0606020202030204" pitchFamily="34" charset="0"/>
              </a:rPr>
              <a:t>bölgesel bir ya da birden fazla kas grubunu etkileyen tetik noktalar ve bu noktaların dokunma ile meydana çıkan yansıyan ağrı tablosu ile karakterize yumuşak doku (eklem dışı) romatizması ya da bölgesel ağrı sendromu olarak tanımlanır.</a:t>
            </a:r>
          </a:p>
        </p:txBody>
      </p:sp>
      <p:sp>
        <p:nvSpPr>
          <p:cNvPr id="3" name="2 İçerik Yer Tutucusu"/>
          <p:cNvSpPr>
            <a:spLocks noGrp="1"/>
          </p:cNvSpPr>
          <p:nvPr>
            <p:ph idx="1"/>
          </p:nvPr>
        </p:nvSpPr>
        <p:spPr>
          <a:xfrm flipV="1">
            <a:off x="457200" y="5786455"/>
            <a:ext cx="8229600" cy="285752"/>
          </a:xfrm>
        </p:spPr>
        <p:txBody>
          <a:bodyPr>
            <a:normAutofit fontScale="47500" lnSpcReduction="20000"/>
          </a:bodyPr>
          <a:lstStyle/>
          <a:p>
            <a:r>
              <a:rPr lang="tr-TR" dirty="0">
                <a:solidFill>
                  <a:schemeClr val="bg1"/>
                </a:solidFill>
              </a:rPr>
              <a:t>.</a:t>
            </a:r>
          </a:p>
          <a:p>
            <a:endParaRPr lang="tr-TR"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chemeClr val="bg1"/>
                </a:solidFill>
              </a:rPr>
              <a:t>.</a:t>
            </a:r>
          </a:p>
        </p:txBody>
      </p:sp>
      <p:pic>
        <p:nvPicPr>
          <p:cNvPr id="4098" name="Picture 2"/>
          <p:cNvPicPr>
            <a:picLocks noGrp="1" noChangeAspect="1" noChangeArrowheads="1"/>
          </p:cNvPicPr>
          <p:nvPr>
            <p:ph idx="1"/>
          </p:nvPr>
        </p:nvPicPr>
        <p:blipFill>
          <a:blip r:embed="rId2"/>
          <a:srcRect/>
          <a:stretch>
            <a:fillRect/>
          </a:stretch>
        </p:blipFill>
        <p:spPr bwMode="auto">
          <a:xfrm>
            <a:off x="714348" y="1071546"/>
            <a:ext cx="7572427" cy="4071966"/>
          </a:xfrm>
          <a:prstGeom prst="rect">
            <a:avLst/>
          </a:prstGeom>
          <a:noFill/>
          <a:ln w="9525">
            <a:noFill/>
            <a:miter lim="800000"/>
            <a:headEnd/>
            <a:tailEnd/>
          </a:ln>
          <a:effectLst/>
        </p:spPr>
      </p:pic>
      <p:sp>
        <p:nvSpPr>
          <p:cNvPr id="5" name="4 Dikdörtgen"/>
          <p:cNvSpPr/>
          <p:nvPr/>
        </p:nvSpPr>
        <p:spPr>
          <a:xfrm>
            <a:off x="571472" y="5429264"/>
            <a:ext cx="7715304" cy="1077218"/>
          </a:xfrm>
          <a:prstGeom prst="rect">
            <a:avLst/>
          </a:prstGeom>
        </p:spPr>
        <p:txBody>
          <a:bodyPr wrap="square">
            <a:spAutoFit/>
          </a:bodyPr>
          <a:lstStyle/>
          <a:p>
            <a:r>
              <a:rPr lang="tr-TR" sz="3200" b="1" dirty="0" err="1">
                <a:solidFill>
                  <a:srgbClr val="00B050"/>
                </a:solidFill>
              </a:rPr>
              <a:t>Miyofasiyal</a:t>
            </a:r>
            <a:r>
              <a:rPr lang="tr-TR" sz="3200" b="1" dirty="0">
                <a:solidFill>
                  <a:srgbClr val="00B050"/>
                </a:solidFill>
              </a:rPr>
              <a:t> ağrı sendromu orta yaş erişkinlik döneminde</a:t>
            </a:r>
            <a:r>
              <a:rPr lang="tr-TR" sz="3200" dirty="0">
                <a:solidFill>
                  <a:srgbClr val="00B050"/>
                </a:solidFill>
              </a:rPr>
              <a:t> ve kadınlarda daha sık görülür.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208657" y="548680"/>
            <a:ext cx="6891736" cy="864096"/>
          </a:xfrm>
          <a:prstGeom prst="rect">
            <a:avLst/>
          </a:prstGeom>
        </p:spPr>
      </p:pic>
      <p:pic>
        <p:nvPicPr>
          <p:cNvPr id="3" name="Resim 2"/>
          <p:cNvPicPr>
            <a:picLocks noChangeAspect="1"/>
          </p:cNvPicPr>
          <p:nvPr/>
        </p:nvPicPr>
        <p:blipFill>
          <a:blip r:embed="rId3"/>
          <a:stretch>
            <a:fillRect/>
          </a:stretch>
        </p:blipFill>
        <p:spPr>
          <a:xfrm>
            <a:off x="1" y="1359938"/>
            <a:ext cx="8820472" cy="4583880"/>
          </a:xfrm>
          <a:prstGeom prst="rect">
            <a:avLst/>
          </a:prstGeom>
        </p:spPr>
      </p:pic>
    </p:spTree>
    <p:extLst>
      <p:ext uri="{BB962C8B-B14F-4D97-AF65-F5344CB8AC3E}">
        <p14:creationId xmlns:p14="http://schemas.microsoft.com/office/powerpoint/2010/main" val="3959669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80337" y="1556792"/>
            <a:ext cx="8584151" cy="4387026"/>
          </a:xfrm>
          <a:prstGeom prst="rect">
            <a:avLst/>
          </a:prstGeom>
        </p:spPr>
      </p:pic>
    </p:spTree>
    <p:extLst>
      <p:ext uri="{BB962C8B-B14F-4D97-AF65-F5344CB8AC3E}">
        <p14:creationId xmlns:p14="http://schemas.microsoft.com/office/powerpoint/2010/main" val="371356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solidFill>
                  <a:schemeClr val="bg1"/>
                </a:solidFill>
              </a:rPr>
              <a:t>.</a:t>
            </a:r>
            <a:br>
              <a:rPr lang="tr-TR" dirty="0">
                <a:solidFill>
                  <a:schemeClr val="bg1"/>
                </a:solidFill>
              </a:rPr>
            </a:br>
            <a:endParaRPr lang="tr-TR" dirty="0">
              <a:solidFill>
                <a:schemeClr val="bg1"/>
              </a:solidFill>
            </a:endParaRPr>
          </a:p>
        </p:txBody>
      </p:sp>
      <p:pic>
        <p:nvPicPr>
          <p:cNvPr id="11266" name="Picture 2"/>
          <p:cNvPicPr>
            <a:picLocks noGrp="1" noChangeAspect="1" noChangeArrowheads="1"/>
          </p:cNvPicPr>
          <p:nvPr>
            <p:ph idx="1"/>
          </p:nvPr>
        </p:nvPicPr>
        <p:blipFill>
          <a:blip r:embed="rId2"/>
          <a:srcRect/>
          <a:stretch>
            <a:fillRect/>
          </a:stretch>
        </p:blipFill>
        <p:spPr bwMode="auto">
          <a:xfrm>
            <a:off x="1000100" y="571481"/>
            <a:ext cx="7286676" cy="578647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chemeClr val="bg1"/>
                </a:solidFill>
              </a:rPr>
              <a:t>.</a:t>
            </a:r>
          </a:p>
        </p:txBody>
      </p:sp>
      <p:pic>
        <p:nvPicPr>
          <p:cNvPr id="5122" name="Picture 2"/>
          <p:cNvPicPr>
            <a:picLocks noGrp="1" noChangeAspect="1" noChangeArrowheads="1"/>
          </p:cNvPicPr>
          <p:nvPr>
            <p:ph idx="1"/>
          </p:nvPr>
        </p:nvPicPr>
        <p:blipFill>
          <a:blip r:embed="rId2"/>
          <a:srcRect/>
          <a:stretch>
            <a:fillRect/>
          </a:stretch>
        </p:blipFill>
        <p:spPr bwMode="auto">
          <a:xfrm>
            <a:off x="571472" y="428604"/>
            <a:ext cx="8072494" cy="600079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868478"/>
          </a:xfrm>
        </p:spPr>
        <p:txBody>
          <a:bodyPr>
            <a:normAutofit fontScale="90000"/>
          </a:bodyPr>
          <a:lstStyle/>
          <a:p>
            <a:br>
              <a:rPr lang="tr-TR" sz="5400" dirty="0">
                <a:solidFill>
                  <a:srgbClr val="FF0000"/>
                </a:solidFill>
              </a:rPr>
            </a:br>
            <a:r>
              <a:rPr lang="tr-TR" sz="5400" dirty="0">
                <a:solidFill>
                  <a:schemeClr val="bg1"/>
                </a:solidFill>
              </a:rPr>
              <a:t>.</a:t>
            </a:r>
            <a:br>
              <a:rPr lang="tr-TR" sz="5400" dirty="0">
                <a:solidFill>
                  <a:schemeClr val="bg1"/>
                </a:solidFill>
              </a:rPr>
            </a:br>
            <a:endParaRPr lang="tr-TR" sz="5400" dirty="0">
              <a:solidFill>
                <a:srgbClr val="FF0000"/>
              </a:solidFill>
            </a:endParaRPr>
          </a:p>
        </p:txBody>
      </p:sp>
      <p:sp>
        <p:nvSpPr>
          <p:cNvPr id="3" name="2 İçerik Yer Tutucusu"/>
          <p:cNvSpPr>
            <a:spLocks noGrp="1"/>
          </p:cNvSpPr>
          <p:nvPr>
            <p:ph idx="1"/>
          </p:nvPr>
        </p:nvSpPr>
        <p:spPr>
          <a:xfrm>
            <a:off x="457200" y="1428736"/>
            <a:ext cx="8229600" cy="4697427"/>
          </a:xfrm>
        </p:spPr>
        <p:txBody>
          <a:bodyPr/>
          <a:lstStyle/>
          <a:p>
            <a:r>
              <a:rPr lang="tr-TR" dirty="0">
                <a:latin typeface="Arial Narrow" panose="020B0606020202030204" pitchFamily="34" charset="0"/>
              </a:rPr>
              <a:t>Hastalar genellikle derinden hissedilen ve kasılma tarzında ağrılardan şikayet ederler. </a:t>
            </a:r>
          </a:p>
          <a:p>
            <a:r>
              <a:rPr lang="tr-TR" dirty="0" err="1">
                <a:latin typeface="Arial Narrow" panose="020B0606020202030204" pitchFamily="34" charset="0"/>
              </a:rPr>
              <a:t>Miyofasiyal</a:t>
            </a:r>
            <a:r>
              <a:rPr lang="tr-TR" dirty="0">
                <a:latin typeface="Arial Narrow" panose="020B0606020202030204" pitchFamily="34" charset="0"/>
              </a:rPr>
              <a:t> ağrı sendromu </a:t>
            </a:r>
            <a:r>
              <a:rPr lang="tr-TR" b="1" dirty="0">
                <a:latin typeface="Arial Narrow" panose="020B0606020202030204" pitchFamily="34" charset="0"/>
              </a:rPr>
              <a:t>kas- iskelet sistemi ağrılarının</a:t>
            </a:r>
            <a:r>
              <a:rPr lang="tr-TR" dirty="0">
                <a:latin typeface="Arial Narrow" panose="020B0606020202030204" pitchFamily="34" charset="0"/>
              </a:rPr>
              <a:t> en sık karşılaşılan nedenlerinden biridir ve bu hastalığın görülme sıklığı % 12 ile % 50 arasında değişmektedir.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071570"/>
          </a:xfrm>
        </p:spPr>
        <p:txBody>
          <a:bodyPr>
            <a:normAutofit fontScale="90000"/>
          </a:bodyPr>
          <a:lstStyle/>
          <a:p>
            <a:br>
              <a:rPr lang="tr-TR" b="1" cap="all" dirty="0"/>
            </a:br>
            <a:r>
              <a:rPr lang="tr-TR" b="1" cap="all" dirty="0" err="1">
                <a:solidFill>
                  <a:srgbClr val="FF0000"/>
                </a:solidFill>
              </a:rPr>
              <a:t>myofasyal</a:t>
            </a:r>
            <a:r>
              <a:rPr lang="tr-TR" b="1" cap="all" dirty="0">
                <a:solidFill>
                  <a:srgbClr val="FF0000"/>
                </a:solidFill>
              </a:rPr>
              <a:t> ağrı neden olur?</a:t>
            </a:r>
            <a:endParaRPr lang="tr-TR" dirty="0">
              <a:solidFill>
                <a:srgbClr val="FF0000"/>
              </a:solidFill>
            </a:endParaRPr>
          </a:p>
        </p:txBody>
      </p:sp>
      <p:sp>
        <p:nvSpPr>
          <p:cNvPr id="3" name="2 İçerik Yer Tutucusu"/>
          <p:cNvSpPr>
            <a:spLocks noGrp="1"/>
          </p:cNvSpPr>
          <p:nvPr>
            <p:ph idx="1"/>
          </p:nvPr>
        </p:nvSpPr>
        <p:spPr>
          <a:xfrm>
            <a:off x="457200" y="1428736"/>
            <a:ext cx="8229600" cy="4857784"/>
          </a:xfrm>
        </p:spPr>
        <p:txBody>
          <a:bodyPr>
            <a:noAutofit/>
          </a:bodyPr>
          <a:lstStyle/>
          <a:p>
            <a:pPr marL="0" indent="0" algn="just">
              <a:buNone/>
            </a:pPr>
            <a:r>
              <a:rPr lang="tr-TR" b="1" dirty="0" err="1">
                <a:latin typeface="Arial Narrow" panose="020B0606020202030204" pitchFamily="34" charset="0"/>
              </a:rPr>
              <a:t>Miyofasiyal</a:t>
            </a:r>
            <a:r>
              <a:rPr lang="tr-TR" b="1" dirty="0">
                <a:latin typeface="Arial Narrow" panose="020B0606020202030204" pitchFamily="34" charset="0"/>
              </a:rPr>
              <a:t> ağrı sendromunun</a:t>
            </a:r>
            <a:r>
              <a:rPr lang="tr-TR" dirty="0">
                <a:latin typeface="Arial Narrow" panose="020B0606020202030204" pitchFamily="34" charset="0"/>
              </a:rPr>
              <a:t> nedeni tam olarak bilinmemektedir.</a:t>
            </a:r>
          </a:p>
          <a:p>
            <a:pPr algn="just"/>
            <a:r>
              <a:rPr lang="tr-TR" dirty="0">
                <a:latin typeface="Arial Narrow" panose="020B0606020202030204" pitchFamily="34" charset="0"/>
              </a:rPr>
              <a:t> iş kazaları ve </a:t>
            </a:r>
            <a:r>
              <a:rPr lang="tr-TR" b="1" dirty="0">
                <a:latin typeface="Arial Narrow" panose="020B0606020202030204" pitchFamily="34" charset="0"/>
              </a:rPr>
              <a:t>kas yaralanmaları,</a:t>
            </a:r>
            <a:r>
              <a:rPr lang="tr-TR" dirty="0">
                <a:latin typeface="Arial Narrow" panose="020B0606020202030204" pitchFamily="34" charset="0"/>
              </a:rPr>
              <a:t> </a:t>
            </a:r>
          </a:p>
          <a:p>
            <a:pPr algn="just"/>
            <a:r>
              <a:rPr lang="tr-TR" dirty="0">
                <a:latin typeface="Arial Narrow" panose="020B0606020202030204" pitchFamily="34" charset="0"/>
              </a:rPr>
              <a:t>kasların çok fazla kullanılması,</a:t>
            </a:r>
          </a:p>
          <a:p>
            <a:pPr algn="just"/>
            <a:r>
              <a:rPr lang="tr-TR" dirty="0">
                <a:latin typeface="Arial Narrow" panose="020B0606020202030204" pitchFamily="34" charset="0"/>
              </a:rPr>
              <a:t> stres, klimaya maruz kalma, yağmurda ıslanma, mesleki faktörler, </a:t>
            </a:r>
          </a:p>
          <a:p>
            <a:pPr algn="just"/>
            <a:r>
              <a:rPr lang="tr-TR" dirty="0">
                <a:latin typeface="Arial Narrow" panose="020B0606020202030204" pitchFamily="34" charset="0"/>
              </a:rPr>
              <a:t>hareketsizlik, tekrarlayan hareketler, kötü çalışma koşulları,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71600" y="1052736"/>
            <a:ext cx="7632848" cy="3243965"/>
          </a:xfrm>
          <a:prstGeom prst="rect">
            <a:avLst/>
          </a:prstGeom>
        </p:spPr>
        <p:txBody>
          <a:bodyPr wrap="square">
            <a:spAutoFit/>
          </a:bodyPr>
          <a:lstStyle/>
          <a:p>
            <a:pPr marL="342900" lvl="0" indent="-342900" algn="just">
              <a:spcBef>
                <a:spcPct val="20000"/>
              </a:spcBef>
              <a:buFont typeface="Arial" pitchFamily="34" charset="0"/>
              <a:buChar char="•"/>
            </a:pPr>
            <a:r>
              <a:rPr lang="tr-TR" sz="3200" dirty="0">
                <a:solidFill>
                  <a:prstClr val="black"/>
                </a:solidFill>
                <a:latin typeface="Arial Narrow" panose="020B0606020202030204" pitchFamily="34" charset="0"/>
              </a:rPr>
              <a:t>cerrahi işlemler sonrası </a:t>
            </a:r>
          </a:p>
          <a:p>
            <a:pPr marL="342900" lvl="0" indent="-342900" algn="just">
              <a:spcBef>
                <a:spcPct val="20000"/>
              </a:spcBef>
              <a:buFont typeface="Arial" pitchFamily="34" charset="0"/>
              <a:buChar char="•"/>
            </a:pPr>
            <a:r>
              <a:rPr lang="tr-TR" sz="3200" dirty="0">
                <a:solidFill>
                  <a:prstClr val="black"/>
                </a:solidFill>
                <a:latin typeface="Arial Narrow" panose="020B0606020202030204" pitchFamily="34" charset="0"/>
              </a:rPr>
              <a:t>veya felç geçirme sonrası kasın kullanılmaması gibi nedenler,</a:t>
            </a:r>
          </a:p>
          <a:p>
            <a:pPr marL="342900" lvl="0" indent="-342900" algn="just">
              <a:spcBef>
                <a:spcPct val="20000"/>
              </a:spcBef>
              <a:buFont typeface="Arial" pitchFamily="34" charset="0"/>
              <a:buChar char="•"/>
            </a:pPr>
            <a:r>
              <a:rPr lang="tr-TR" sz="3200" dirty="0">
                <a:solidFill>
                  <a:prstClr val="black"/>
                </a:solidFill>
                <a:latin typeface="Arial Narrow" panose="020B0606020202030204" pitchFamily="34" charset="0"/>
              </a:rPr>
              <a:t> depresyon, korku bozukluğu gibi faktörler Genetik etkenler ağrı sendromuna neden olabilir.</a:t>
            </a:r>
          </a:p>
        </p:txBody>
      </p:sp>
    </p:spTree>
    <p:extLst>
      <p:ext uri="{BB962C8B-B14F-4D97-AF65-F5344CB8AC3E}">
        <p14:creationId xmlns:p14="http://schemas.microsoft.com/office/powerpoint/2010/main" val="1816600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285681" y="1714260"/>
            <a:ext cx="4572638" cy="3429479"/>
          </a:xfrm>
          <a:prstGeom prst="rect">
            <a:avLst/>
          </a:prstGeom>
        </p:spPr>
      </p:pic>
      <p:pic>
        <p:nvPicPr>
          <p:cNvPr id="3" name="Resim 2"/>
          <p:cNvPicPr>
            <a:picLocks noChangeAspect="1"/>
          </p:cNvPicPr>
          <p:nvPr/>
        </p:nvPicPr>
        <p:blipFill>
          <a:blip r:embed="rId3"/>
          <a:stretch>
            <a:fillRect/>
          </a:stretch>
        </p:blipFill>
        <p:spPr>
          <a:xfrm>
            <a:off x="469036" y="1539076"/>
            <a:ext cx="8205927" cy="3779848"/>
          </a:xfrm>
          <a:prstGeom prst="rect">
            <a:avLst/>
          </a:prstGeom>
        </p:spPr>
      </p:pic>
    </p:spTree>
    <p:extLst>
      <p:ext uri="{BB962C8B-B14F-4D97-AF65-F5344CB8AC3E}">
        <p14:creationId xmlns:p14="http://schemas.microsoft.com/office/powerpoint/2010/main" val="1767454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2500330"/>
          </a:xfrm>
        </p:spPr>
        <p:txBody>
          <a:bodyPr>
            <a:noAutofit/>
          </a:bodyPr>
          <a:lstStyle/>
          <a:p>
            <a:r>
              <a:rPr lang="tr-TR" sz="2800" dirty="0"/>
              <a:t>Ayrıca duruş bozuklukları, B vitamini eksikliği, mineral eksiklikleri, elektrolit bozukluklar, endokrin bozukluklar, kronik enfeksiyon, </a:t>
            </a:r>
            <a:r>
              <a:rPr lang="tr-TR" sz="2800" dirty="0" err="1"/>
              <a:t>viral</a:t>
            </a:r>
            <a:r>
              <a:rPr lang="tr-TR" sz="2800" dirty="0"/>
              <a:t> enfeksiyonlar, </a:t>
            </a:r>
            <a:r>
              <a:rPr lang="tr-TR" sz="2800" dirty="0" err="1"/>
              <a:t>inflamatuar</a:t>
            </a:r>
            <a:r>
              <a:rPr lang="tr-TR" sz="2800" dirty="0"/>
              <a:t> hastalıklar ve soğuk havaya maruz kalmak gibi faktörler de </a:t>
            </a:r>
            <a:r>
              <a:rPr lang="tr-TR" sz="2800" b="1" dirty="0" err="1"/>
              <a:t>miyofasiyal</a:t>
            </a:r>
            <a:r>
              <a:rPr lang="tr-TR" sz="2800" b="1" dirty="0"/>
              <a:t> ağrı sendromuna sebep</a:t>
            </a:r>
            <a:r>
              <a:rPr lang="tr-TR" sz="2800" dirty="0"/>
              <a:t> olabilir ya da tetikleyebilir</a:t>
            </a:r>
          </a:p>
        </p:txBody>
      </p:sp>
      <p:sp>
        <p:nvSpPr>
          <p:cNvPr id="3" name="2 İçerik Yer Tutucusu"/>
          <p:cNvSpPr>
            <a:spLocks noGrp="1"/>
          </p:cNvSpPr>
          <p:nvPr>
            <p:ph idx="1"/>
          </p:nvPr>
        </p:nvSpPr>
        <p:spPr>
          <a:xfrm>
            <a:off x="457200" y="2928934"/>
            <a:ext cx="8229600" cy="3429024"/>
          </a:xfrm>
        </p:spPr>
        <p:txBody>
          <a:bodyPr>
            <a:normAutofit/>
          </a:bodyPr>
          <a:lstStyle/>
          <a:p>
            <a:endParaRPr lang="tr-TR" dirty="0"/>
          </a:p>
        </p:txBody>
      </p:sp>
      <p:pic>
        <p:nvPicPr>
          <p:cNvPr id="2050" name="Picture 2"/>
          <p:cNvPicPr>
            <a:picLocks noChangeAspect="1" noChangeArrowheads="1"/>
          </p:cNvPicPr>
          <p:nvPr/>
        </p:nvPicPr>
        <p:blipFill>
          <a:blip r:embed="rId2"/>
          <a:srcRect/>
          <a:stretch>
            <a:fillRect/>
          </a:stretch>
        </p:blipFill>
        <p:spPr bwMode="auto">
          <a:xfrm>
            <a:off x="500034" y="2928934"/>
            <a:ext cx="8215370" cy="342902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725602"/>
          </a:xfrm>
        </p:spPr>
        <p:txBody>
          <a:bodyPr>
            <a:normAutofit fontScale="90000"/>
          </a:bodyPr>
          <a:lstStyle/>
          <a:p>
            <a:r>
              <a:rPr lang="tr-TR" sz="2800" dirty="0" err="1"/>
              <a:t>Miyofasiyal</a:t>
            </a:r>
            <a:r>
              <a:rPr lang="tr-TR" sz="2800" dirty="0"/>
              <a:t> ağrı sendromu vücudun her bölgesinde görülür ve çizgili kasları tutan bir hastalıktır. </a:t>
            </a:r>
            <a:r>
              <a:rPr lang="tr-TR" sz="2800" dirty="0">
                <a:solidFill>
                  <a:srgbClr val="7030A0"/>
                </a:solidFill>
              </a:rPr>
              <a:t>Örneğin sırtta, bacaklarda, kollarda, boyun bölgesinde, bazen kafada, yüzde, diz civarında, büyük eklemlerin civarında görülebilen bir hastalıktır</a:t>
            </a:r>
            <a:r>
              <a:rPr lang="tr-TR" sz="2800" dirty="0"/>
              <a:t>.</a:t>
            </a:r>
          </a:p>
        </p:txBody>
      </p:sp>
      <p:pic>
        <p:nvPicPr>
          <p:cNvPr id="3074" name="Picture 2"/>
          <p:cNvPicPr>
            <a:picLocks noGrp="1" noChangeAspect="1" noChangeArrowheads="1"/>
          </p:cNvPicPr>
          <p:nvPr>
            <p:ph idx="1"/>
          </p:nvPr>
        </p:nvPicPr>
        <p:blipFill>
          <a:blip r:embed="rId2"/>
          <a:srcRect/>
          <a:stretch>
            <a:fillRect/>
          </a:stretch>
        </p:blipFill>
        <p:spPr bwMode="auto">
          <a:xfrm>
            <a:off x="1785918" y="2643182"/>
            <a:ext cx="5929354" cy="314327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170</Words>
  <Application>Microsoft Office PowerPoint</Application>
  <PresentationFormat>Ekran Gösterisi (4:3)</PresentationFormat>
  <Paragraphs>20</Paragraphs>
  <Slides>12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vt:i4>
      </vt:variant>
    </vt:vector>
  </HeadingPairs>
  <TitlesOfParts>
    <vt:vector size="16" baseType="lpstr">
      <vt:lpstr>Arial</vt:lpstr>
      <vt:lpstr>Arial Narrow</vt:lpstr>
      <vt:lpstr>Calibri</vt:lpstr>
      <vt:lpstr>Ofis Teması</vt:lpstr>
      <vt:lpstr>Miyofasiyal ağrı sendromu (MAS), bölgesel bir ya da birden fazla kas grubunu etkileyen tetik noktalar ve bu noktaların dokunma ile meydana çıkan yansıyan ağrı tablosu ile karakterize yumuşak doku (eklem dışı) romatizması ya da bölgesel ağrı sendromu olarak tanımlanır.</vt:lpstr>
      <vt:lpstr>. </vt:lpstr>
      <vt:lpstr>.</vt:lpstr>
      <vt:lpstr> . </vt:lpstr>
      <vt:lpstr> myofasyal ağrı neden olur?</vt:lpstr>
      <vt:lpstr>PowerPoint Sunusu</vt:lpstr>
      <vt:lpstr>PowerPoint Sunusu</vt:lpstr>
      <vt:lpstr>Ayrıca duruş bozuklukları, B vitamini eksikliği, mineral eksiklikleri, elektrolit bozukluklar, endokrin bozukluklar, kronik enfeksiyon, viral enfeksiyonlar, inflamatuar hastalıklar ve soğuk havaya maruz kalmak gibi faktörler de miyofasiyal ağrı sendromuna sebep olabilir ya da tetikleyebilir</vt:lpstr>
      <vt:lpstr>Miyofasiyal ağrı sendromu vücudun her bölgesinde görülür ve çizgili kasları tutan bir hastalıktır. Örneğin sırtta, bacaklarda, kollarda, boyun bölgesinde, bazen kafada, yüzde, diz civarında, büyük eklemlerin civarında görülebilen bir hastalıktır.</vt:lpstr>
      <vt:lpstr>.</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KÜBRA  DENİZ  ÇAVDAR      17400012</dc:title>
  <dc:creator>hamit</dc:creator>
  <cp:lastModifiedBy>Ergun GOKTAS</cp:lastModifiedBy>
  <cp:revision>22</cp:revision>
  <dcterms:created xsi:type="dcterms:W3CDTF">2017-10-10T18:34:40Z</dcterms:created>
  <dcterms:modified xsi:type="dcterms:W3CDTF">2018-05-19T11:04:57Z</dcterms:modified>
</cp:coreProperties>
</file>