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6" r:id="rId2"/>
    <p:sldId id="292" r:id="rId3"/>
    <p:sldId id="293" r:id="rId4"/>
    <p:sldId id="295" r:id="rId5"/>
    <p:sldId id="297" r:id="rId6"/>
    <p:sldId id="298"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7" autoAdjust="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48" y="2909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8EF183-30B2-4D56-9087-1157ABD1D579}" type="datetimeFigureOut">
              <a:rPr lang="tr-TR" smtClean="0"/>
              <a:pPr/>
              <a:t>11.10.2021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EB1C9E-7F70-4EA8-AD18-7BDA257D533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F08897A-9B01-48B9-8E83-206C745380A7}"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88D7232-89E8-4767-AFCA-D5CBBA1C3F17}"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7E72D2A-E6E7-4123-8BD6-64BBEAB0D5C8}"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C9FF-D2B6-47F0-9E18-3681B0D9466B}"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F8885FE-9D4D-422C-B89B-6F6465E1BC2E}"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D452200-EC03-44DA-AC4A-089533E493BC}"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168FA3C-7339-4E32-A34C-CABD09119570}" type="datetime1">
              <a:rPr lang="tr-TR" smtClean="0"/>
              <a:pPr/>
              <a:t>11.10.2021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2F08146-70EA-455F-902C-F910EE5F4539}" type="datetime1">
              <a:rPr lang="tr-TR" smtClean="0"/>
              <a:pPr/>
              <a:t>11.10.2021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F3BA334-102A-463D-A81F-7D05EC13D3E3}" type="datetime1">
              <a:rPr lang="tr-TR" smtClean="0"/>
              <a:pPr/>
              <a:t>11.10.2021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0358DF4-5C5C-4850-8A65-FF02A54FD23D}"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DDC2FAB-34E9-4A99-8A94-9A3141A067FB}"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68F74-F7A1-4B61-AB48-13F93E75CB42}" type="datetime1">
              <a:rPr lang="tr-TR" smtClean="0"/>
              <a:pPr/>
              <a:t>11.10.2021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ARZU\Desktop\Adsız.jpg"/>
          <p:cNvPicPr>
            <a:picLocks noChangeAspect="1" noChangeArrowheads="1"/>
          </p:cNvPicPr>
          <p:nvPr/>
        </p:nvPicPr>
        <p:blipFill>
          <a:blip r:embed="rId2" cstate="print"/>
          <a:srcRect/>
          <a:stretch>
            <a:fillRect/>
          </a:stretch>
        </p:blipFill>
        <p:spPr bwMode="auto">
          <a:xfrm>
            <a:off x="4644008" y="764704"/>
            <a:ext cx="4323047" cy="5309006"/>
          </a:xfrm>
          <a:prstGeom prst="rect">
            <a:avLst/>
          </a:prstGeom>
          <a:noFill/>
        </p:spPr>
      </p:pic>
      <p:sp>
        <p:nvSpPr>
          <p:cNvPr id="6" name="2 Alt Başlık"/>
          <p:cNvSpPr>
            <a:spLocks noGrp="1"/>
          </p:cNvSpPr>
          <p:nvPr>
            <p:ph type="subTitle" idx="1"/>
          </p:nvPr>
        </p:nvSpPr>
        <p:spPr>
          <a:xfrm>
            <a:off x="395536" y="4077072"/>
            <a:ext cx="3920480" cy="1752600"/>
          </a:xfrm>
        </p:spPr>
        <p:txBody>
          <a:bodyPr>
            <a:normAutofit fontScale="92500" lnSpcReduction="20000"/>
          </a:bodyPr>
          <a:lstStyle/>
          <a:p>
            <a:r>
              <a:rPr lang="tr-TR" b="1" dirty="0" smtClean="0">
                <a:solidFill>
                  <a:schemeClr val="tx1"/>
                </a:solidFill>
              </a:rPr>
              <a:t>Dr. Arzu GÜRSOY ERGEN</a:t>
            </a:r>
          </a:p>
          <a:p>
            <a:r>
              <a:rPr lang="tr-TR" b="1" dirty="0" smtClean="0">
                <a:solidFill>
                  <a:schemeClr val="tx1"/>
                </a:solidFill>
              </a:rPr>
              <a:t>Fen Fakültesi Biyoloji Bölümü</a:t>
            </a:r>
            <a:endParaRPr lang="tr-TR" b="1" dirty="0">
              <a:solidFill>
                <a:schemeClr val="tx1"/>
              </a:solidFill>
            </a:endParaRPr>
          </a:p>
        </p:txBody>
      </p:sp>
      <p:sp>
        <p:nvSpPr>
          <p:cNvPr id="8" name="1 Başlık"/>
          <p:cNvSpPr>
            <a:spLocks noGrp="1"/>
          </p:cNvSpPr>
          <p:nvPr>
            <p:ph type="ctrTitle"/>
          </p:nvPr>
        </p:nvSpPr>
        <p:spPr>
          <a:xfrm>
            <a:off x="251520" y="2204864"/>
            <a:ext cx="4174232" cy="1470025"/>
          </a:xfrm>
        </p:spPr>
        <p:txBody>
          <a:bodyPr>
            <a:normAutofit/>
          </a:bodyPr>
          <a:lstStyle/>
          <a:p>
            <a:r>
              <a:rPr lang="tr-TR" sz="3200" b="1" dirty="0" smtClean="0"/>
              <a:t>Life </a:t>
            </a:r>
            <a:r>
              <a:rPr lang="tr-TR" sz="3200" b="1" dirty="0" err="1" smtClean="0"/>
              <a:t>Principles</a:t>
            </a:r>
            <a:endParaRPr lang="tr-TR" sz="3200" b="1" dirty="0"/>
          </a:p>
        </p:txBody>
      </p:sp>
      <p:sp>
        <p:nvSpPr>
          <p:cNvPr id="9" name="8 Dikdörtgen"/>
          <p:cNvSpPr/>
          <p:nvPr/>
        </p:nvSpPr>
        <p:spPr>
          <a:xfrm>
            <a:off x="4788024" y="5085184"/>
            <a:ext cx="4067944" cy="923330"/>
          </a:xfrm>
          <a:prstGeom prst="rect">
            <a:avLst/>
          </a:prstGeom>
        </p:spPr>
        <p:txBody>
          <a:bodyPr wrap="square">
            <a:spAutoFit/>
          </a:bodyPr>
          <a:lstStyle/>
          <a:p>
            <a:r>
              <a:rPr lang="en-US" dirty="0" smtClean="0">
                <a:solidFill>
                  <a:schemeClr val="bg1"/>
                </a:solidFill>
              </a:rPr>
              <a:t>“I think the biggest innovations of the 21st century will be at the intersection of biology and technology.” ----Steve Jobs </a:t>
            </a:r>
            <a:endParaRPr lang="tr-TR"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2800" b="1" dirty="0" smtClean="0"/>
              <a:t>3. Nature fits form to function</a:t>
            </a:r>
            <a:r>
              <a:rPr lang="tr-TR" sz="2800" b="1" dirty="0" smtClean="0"/>
              <a:t/>
            </a:r>
            <a:br>
              <a:rPr lang="tr-TR" sz="2800" b="1" dirty="0" smtClean="0"/>
            </a:br>
            <a:r>
              <a:rPr lang="en-US" sz="2800" b="1" dirty="0" smtClean="0"/>
              <a:t>Nature uses shape to determine functionality</a:t>
            </a:r>
            <a:endParaRPr lang="tr-TR" sz="2800" b="1" dirty="0"/>
          </a:p>
        </p:txBody>
      </p:sp>
      <p:sp>
        <p:nvSpPr>
          <p:cNvPr id="3" name="2 İçerik Yer Tutucusu"/>
          <p:cNvSpPr>
            <a:spLocks noGrp="1"/>
          </p:cNvSpPr>
          <p:nvPr>
            <p:ph idx="1"/>
          </p:nvPr>
        </p:nvSpPr>
        <p:spPr/>
        <p:txBody>
          <a:bodyPr>
            <a:normAutofit fontScale="92500" lnSpcReduction="20000"/>
          </a:bodyPr>
          <a:lstStyle/>
          <a:p>
            <a:r>
              <a:rPr lang="en-US" dirty="0" smtClean="0"/>
              <a:t>Nature uses shape or form, rather than added material and energy, to meet functional requirements. </a:t>
            </a:r>
            <a:endParaRPr lang="tr-TR" dirty="0" smtClean="0"/>
          </a:p>
          <a:p>
            <a:r>
              <a:rPr lang="en-US" dirty="0" smtClean="0"/>
              <a:t>This allows the organism to accomplish what it needs to do using a minimum of resources. </a:t>
            </a:r>
            <a:endParaRPr lang="tr-TR" dirty="0" smtClean="0"/>
          </a:p>
          <a:p>
            <a:r>
              <a:rPr lang="en-US" dirty="0" smtClean="0"/>
              <a:t>Forms can be found in the shape of a beetle’s back and in the multi-layer structure of a tropical rainforest. </a:t>
            </a:r>
            <a:endParaRPr lang="tr-TR" dirty="0" smtClean="0"/>
          </a:p>
          <a:p>
            <a:r>
              <a:rPr lang="en-US" dirty="0" smtClean="0"/>
              <a:t>If we notice a form in nature, with very rare exceptions, there’s almost always a functional reason behind that form.</a:t>
            </a:r>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err="1" smtClean="0"/>
              <a:t>Biology</a:t>
            </a:r>
            <a:r>
              <a:rPr lang="tr-TR" sz="2800" b="1" dirty="0" smtClean="0"/>
              <a:t> </a:t>
            </a:r>
            <a:r>
              <a:rPr lang="tr-TR" sz="2800" b="1" dirty="0" err="1" smtClean="0"/>
              <a:t>Examples</a:t>
            </a:r>
            <a:r>
              <a:rPr lang="tr-TR" sz="2800" b="1" dirty="0" smtClean="0"/>
              <a:t> 1</a:t>
            </a:r>
            <a:br>
              <a:rPr lang="tr-TR" sz="2800" b="1" dirty="0" smtClean="0"/>
            </a:br>
            <a:r>
              <a:rPr lang="tr-TR" sz="2800" b="1" dirty="0" smtClean="0"/>
              <a:t> </a:t>
            </a:r>
            <a:r>
              <a:rPr lang="tr-TR" sz="2800" b="1" dirty="0" err="1" smtClean="0"/>
              <a:t>Cat’s</a:t>
            </a:r>
            <a:r>
              <a:rPr lang="tr-TR" sz="2800" b="1" dirty="0" smtClean="0"/>
              <a:t> </a:t>
            </a:r>
            <a:r>
              <a:rPr lang="tr-TR" sz="2800" b="1" dirty="0" err="1" smtClean="0"/>
              <a:t>tongue</a:t>
            </a:r>
            <a:endParaRPr lang="tr-TR" sz="2800" dirty="0"/>
          </a:p>
        </p:txBody>
      </p:sp>
      <p:sp>
        <p:nvSpPr>
          <p:cNvPr id="4" name="3 İçerik Yer Tutucusu"/>
          <p:cNvSpPr>
            <a:spLocks noGrp="1"/>
          </p:cNvSpPr>
          <p:nvPr>
            <p:ph sz="half" idx="2"/>
          </p:nvPr>
        </p:nvSpPr>
        <p:spPr/>
        <p:txBody>
          <a:bodyPr>
            <a:normAutofit fontScale="70000" lnSpcReduction="20000"/>
          </a:bodyPr>
          <a:lstStyle/>
          <a:p>
            <a:r>
              <a:rPr lang="en-US" dirty="0" smtClean="0"/>
              <a:t>A cat’s tongue has small barbs, called papillae, that make it easier for the feline to remove meat from the bones and tissues of the small prey they capture.</a:t>
            </a:r>
            <a:endParaRPr lang="tr-TR" dirty="0" smtClean="0"/>
          </a:p>
          <a:p>
            <a:r>
              <a:rPr lang="en-US" dirty="0" smtClean="0"/>
              <a:t>The tongue is also used for effective grooming, which is actually a survival skill. </a:t>
            </a:r>
            <a:endParaRPr lang="tr-TR" dirty="0" smtClean="0"/>
          </a:p>
          <a:p>
            <a:r>
              <a:rPr lang="en-US" dirty="0" smtClean="0"/>
              <a:t>After a cat devours its prey, it grooms itself in order to remove any lingering evidence of the kill, so as not to attract larger predators to the scent. </a:t>
            </a:r>
            <a:endParaRPr lang="tr-TR" dirty="0" smtClean="0"/>
          </a:p>
          <a:p>
            <a:r>
              <a:rPr lang="en-US" dirty="0" smtClean="0"/>
              <a:t>Whether a cat is cleaning prey or cleaning itself, the tongue is able to do most of the work due to its barbed form.</a:t>
            </a:r>
            <a:endParaRPr lang="tr-TR" dirty="0"/>
          </a:p>
        </p:txBody>
      </p:sp>
      <p:pic>
        <p:nvPicPr>
          <p:cNvPr id="3074" name="Picture 2" descr="C:\Users\ARZU\Desktop\Adsız3.jpg"/>
          <p:cNvPicPr>
            <a:picLocks noGrp="1" noChangeAspect="1" noChangeArrowheads="1"/>
          </p:cNvPicPr>
          <p:nvPr>
            <p:ph sz="half" idx="1"/>
          </p:nvPr>
        </p:nvPicPr>
        <p:blipFill>
          <a:blip r:embed="rId2" cstate="print"/>
          <a:srcRect/>
          <a:stretch>
            <a:fillRect/>
          </a:stretch>
        </p:blipFill>
        <p:spPr bwMode="auto">
          <a:xfrm>
            <a:off x="619125" y="1886744"/>
            <a:ext cx="3714750" cy="3952875"/>
          </a:xfrm>
          <a:prstGeom prst="rect">
            <a:avLst/>
          </a:prstGeom>
          <a:noFill/>
        </p:spPr>
      </p:pic>
      <p:sp>
        <p:nvSpPr>
          <p:cNvPr id="6" name="5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err="1" smtClean="0"/>
              <a:t>Design</a:t>
            </a:r>
            <a:r>
              <a:rPr lang="tr-TR" sz="2800" b="1" dirty="0" smtClean="0"/>
              <a:t> </a:t>
            </a:r>
            <a:r>
              <a:rPr lang="tr-TR" sz="2800" b="1" dirty="0" err="1" smtClean="0"/>
              <a:t>Applications</a:t>
            </a:r>
            <a:r>
              <a:rPr lang="tr-TR" sz="2800" b="1" dirty="0" smtClean="0"/>
              <a:t/>
            </a:r>
            <a:br>
              <a:rPr lang="tr-TR" sz="2800" b="1" dirty="0" smtClean="0"/>
            </a:br>
            <a:r>
              <a:rPr lang="tr-TR" sz="2800" b="1" dirty="0" smtClean="0"/>
              <a:t>Tre </a:t>
            </a:r>
            <a:r>
              <a:rPr lang="tr-TR" sz="2800" b="1" dirty="0" err="1" smtClean="0"/>
              <a:t>Table</a:t>
            </a:r>
            <a:endParaRPr lang="tr-TR" sz="2800" dirty="0"/>
          </a:p>
        </p:txBody>
      </p:sp>
      <p:sp>
        <p:nvSpPr>
          <p:cNvPr id="4" name="3 İçerik Yer Tutucusu"/>
          <p:cNvSpPr>
            <a:spLocks noGrp="1"/>
          </p:cNvSpPr>
          <p:nvPr>
            <p:ph sz="half" idx="2"/>
          </p:nvPr>
        </p:nvSpPr>
        <p:spPr>
          <a:xfrm>
            <a:off x="4648200" y="1600200"/>
            <a:ext cx="4244280" cy="4525963"/>
          </a:xfrm>
        </p:spPr>
        <p:txBody>
          <a:bodyPr>
            <a:noAutofit/>
          </a:bodyPr>
          <a:lstStyle/>
          <a:p>
            <a:pPr>
              <a:buFont typeface="Wingdings" pitchFamily="2" charset="2"/>
              <a:buChar char="v"/>
            </a:pPr>
            <a:r>
              <a:rPr lang="en-US" sz="2400" dirty="0" smtClean="0"/>
              <a:t>Created out of one continuous sheet of wood, the </a:t>
            </a:r>
            <a:r>
              <a:rPr lang="en-US" sz="2400" dirty="0" err="1" smtClean="0"/>
              <a:t>Tre</a:t>
            </a:r>
            <a:r>
              <a:rPr lang="en-US" sz="2400" dirty="0" smtClean="0"/>
              <a:t> Table takes the notion of multifunctional furniture to a whole new level.</a:t>
            </a:r>
            <a:endParaRPr lang="tr-TR" sz="2400" dirty="0" smtClean="0"/>
          </a:p>
          <a:p>
            <a:pPr>
              <a:buFont typeface="Wingdings" pitchFamily="2" charset="2"/>
              <a:buChar char="v"/>
            </a:pPr>
            <a:r>
              <a:rPr lang="en-US" sz="2400" dirty="0" smtClean="0"/>
              <a:t> The unique contoured shape of the design allows the table to be used as a coffee table, an end table, a computer desk, a dinner tray, or even a laptop stand and a magazine rack.</a:t>
            </a:r>
            <a:endParaRPr lang="tr-TR" sz="2400" dirty="0"/>
          </a:p>
        </p:txBody>
      </p:sp>
      <p:pic>
        <p:nvPicPr>
          <p:cNvPr id="1026" name="Picture 2" descr="C:\Users\ARZU\Desktop\Adsız1.jpg"/>
          <p:cNvPicPr>
            <a:picLocks noGrp="1" noChangeAspect="1" noChangeArrowheads="1"/>
          </p:cNvPicPr>
          <p:nvPr>
            <p:ph sz="half" idx="1"/>
          </p:nvPr>
        </p:nvPicPr>
        <p:blipFill>
          <a:blip r:embed="rId2" cstate="print"/>
          <a:srcRect/>
          <a:stretch>
            <a:fillRect/>
          </a:stretch>
        </p:blipFill>
        <p:spPr bwMode="auto">
          <a:xfrm>
            <a:off x="395536" y="2018808"/>
            <a:ext cx="4320480" cy="2887782"/>
          </a:xfrm>
          <a:prstGeom prst="rect">
            <a:avLst/>
          </a:prstGeom>
          <a:noFill/>
        </p:spPr>
      </p:pic>
      <p:sp>
        <p:nvSpPr>
          <p:cNvPr id="6" name="5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t>4. </a:t>
            </a:r>
            <a:r>
              <a:rPr lang="tr-TR" sz="2800" b="1" dirty="0" err="1" smtClean="0"/>
              <a:t>Nature</a:t>
            </a:r>
            <a:r>
              <a:rPr lang="tr-TR" sz="2800" b="1" dirty="0" smtClean="0"/>
              <a:t> </a:t>
            </a:r>
            <a:r>
              <a:rPr lang="tr-TR" sz="2800" b="1" dirty="0" err="1" smtClean="0"/>
              <a:t>recycles</a:t>
            </a:r>
            <a:r>
              <a:rPr lang="tr-TR" sz="2800" b="1" dirty="0" smtClean="0"/>
              <a:t> </a:t>
            </a:r>
            <a:r>
              <a:rPr lang="tr-TR" sz="2800" b="1" dirty="0" err="1" smtClean="0"/>
              <a:t>everything</a:t>
            </a:r>
            <a:endParaRPr lang="tr-TR" sz="2800" b="1" dirty="0"/>
          </a:p>
        </p:txBody>
      </p:sp>
      <p:sp>
        <p:nvSpPr>
          <p:cNvPr id="3" name="2 İçerik Yer Tutucusu"/>
          <p:cNvSpPr>
            <a:spLocks noGrp="1"/>
          </p:cNvSpPr>
          <p:nvPr>
            <p:ph idx="1"/>
          </p:nvPr>
        </p:nvSpPr>
        <p:spPr/>
        <p:txBody>
          <a:bodyPr>
            <a:normAutofit/>
          </a:bodyPr>
          <a:lstStyle/>
          <a:p>
            <a:r>
              <a:rPr lang="en-US" sz="2000" dirty="0" smtClean="0"/>
              <a:t>In nature, one organism’s waste or decomposing body becomes a source of food and materials for other organisms. </a:t>
            </a:r>
            <a:endParaRPr lang="tr-TR" sz="2000" dirty="0" smtClean="0"/>
          </a:p>
          <a:p>
            <a:r>
              <a:rPr lang="en-US" sz="2000" dirty="0" smtClean="0"/>
              <a:t>While we talk about “recycling,” “</a:t>
            </a:r>
            <a:r>
              <a:rPr lang="en-US" sz="2000" dirty="0" err="1" smtClean="0"/>
              <a:t>upcycling</a:t>
            </a:r>
            <a:r>
              <a:rPr lang="en-US" sz="2000" dirty="0" smtClean="0"/>
              <a:t>” is a more accurate description of what happens in nature. </a:t>
            </a:r>
            <a:endParaRPr lang="tr-TR" sz="2000" dirty="0" smtClean="0"/>
          </a:p>
          <a:p>
            <a:r>
              <a:rPr lang="en-US" sz="2000" dirty="0" smtClean="0"/>
              <a:t>There are usually many organisms, or more accurately, ecosystems of organisms, that break down complex organic materials and molecules into smaller molecules that can then be taken up and reassembled into completely new materials. </a:t>
            </a:r>
            <a:endParaRPr lang="tr-TR" sz="2000" dirty="0" smtClean="0"/>
          </a:p>
          <a:p>
            <a:r>
              <a:rPr lang="en-US" sz="2000" dirty="0" smtClean="0"/>
              <a:t>Just as there is a hydrological cycle, there are many other cycles involving organic matter (carbon cycle, nitrogen cycle, etc.) that function as local, regional, and whole-earth systems.</a:t>
            </a:r>
            <a:endParaRPr lang="tr-TR" sz="2000"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err="1" smtClean="0"/>
              <a:t>Biology</a:t>
            </a:r>
            <a:r>
              <a:rPr lang="tr-TR" sz="2800" b="1" dirty="0" smtClean="0"/>
              <a:t> </a:t>
            </a:r>
            <a:r>
              <a:rPr lang="tr-TR" sz="2800" b="1" dirty="0" err="1" smtClean="0"/>
              <a:t>Examples</a:t>
            </a:r>
            <a:r>
              <a:rPr lang="tr-TR" sz="2800" b="1" dirty="0" smtClean="0"/>
              <a:t/>
            </a:r>
            <a:br>
              <a:rPr lang="tr-TR" sz="2800" b="1" dirty="0" smtClean="0"/>
            </a:br>
            <a:r>
              <a:rPr lang="tr-TR" sz="2800" b="1" dirty="0" err="1" smtClean="0"/>
              <a:t>Trees</a:t>
            </a:r>
            <a:endParaRPr lang="tr-TR" sz="2800" dirty="0"/>
          </a:p>
        </p:txBody>
      </p:sp>
      <p:sp>
        <p:nvSpPr>
          <p:cNvPr id="4" name="3 İçerik Yer Tutucusu"/>
          <p:cNvSpPr>
            <a:spLocks noGrp="1"/>
          </p:cNvSpPr>
          <p:nvPr>
            <p:ph sz="half" idx="2"/>
          </p:nvPr>
        </p:nvSpPr>
        <p:spPr>
          <a:xfrm>
            <a:off x="4355976" y="1196752"/>
            <a:ext cx="4604320" cy="4525963"/>
          </a:xfrm>
        </p:spPr>
        <p:txBody>
          <a:bodyPr>
            <a:noAutofit/>
          </a:bodyPr>
          <a:lstStyle/>
          <a:p>
            <a:pPr>
              <a:buFont typeface="Wingdings" pitchFamily="2" charset="2"/>
              <a:buChar char="v"/>
            </a:pPr>
            <a:r>
              <a:rPr lang="en-US" sz="1500" dirty="0" smtClean="0"/>
              <a:t>In nature, the recycling loop isn’t direct. Wood doesn’t directly become wood again.</a:t>
            </a:r>
            <a:endParaRPr lang="tr-TR" sz="1500" dirty="0" smtClean="0"/>
          </a:p>
          <a:p>
            <a:pPr>
              <a:buFont typeface="Wingdings" pitchFamily="2" charset="2"/>
              <a:buChar char="v"/>
            </a:pPr>
            <a:r>
              <a:rPr lang="en-US" sz="1500" dirty="0" smtClean="0"/>
              <a:t>Instead, wood gets broken down into its various chemical components by a host of organisms, and then those components can be utilized by even more organisms. </a:t>
            </a:r>
            <a:endParaRPr lang="tr-TR" sz="1500" dirty="0" smtClean="0"/>
          </a:p>
          <a:p>
            <a:pPr>
              <a:buFont typeface="Wingdings" pitchFamily="2" charset="2"/>
              <a:buChar char="v"/>
            </a:pPr>
            <a:r>
              <a:rPr lang="en-US" sz="1500" dirty="0" smtClean="0"/>
              <a:t>At every stage of a log’s decay, some organism finds a use for the log. </a:t>
            </a:r>
            <a:endParaRPr lang="tr-TR" sz="1500" dirty="0" smtClean="0"/>
          </a:p>
          <a:p>
            <a:pPr>
              <a:buFont typeface="Wingdings" pitchFamily="2" charset="2"/>
              <a:buChar char="v"/>
            </a:pPr>
            <a:r>
              <a:rPr lang="en-US" sz="1500" dirty="0" smtClean="0"/>
              <a:t>It becomes a shelter for some, a place to perform a mating dance for others, and a place to store seeds or acorns.</a:t>
            </a:r>
            <a:endParaRPr lang="tr-TR" sz="1500" dirty="0" smtClean="0"/>
          </a:p>
          <a:p>
            <a:pPr>
              <a:buFont typeface="Wingdings" pitchFamily="2" charset="2"/>
              <a:buChar char="v"/>
            </a:pPr>
            <a:r>
              <a:rPr lang="en-US" sz="1500" dirty="0" smtClean="0"/>
              <a:t>Even before a dead tree falls, other organisms start breaking down the carbohydrates and proteins in the trunk and branches, drawing energy from them and creating by-products or waste that other organisms can use. </a:t>
            </a:r>
            <a:endParaRPr lang="tr-TR" sz="1500" dirty="0" smtClean="0"/>
          </a:p>
          <a:p>
            <a:pPr>
              <a:buFont typeface="Wingdings" pitchFamily="2" charset="2"/>
              <a:buChar char="v"/>
            </a:pPr>
            <a:r>
              <a:rPr lang="en-US" sz="1500" dirty="0" smtClean="0"/>
              <a:t>Some fungi are able to break down a complex chemical compound called lignin, which few other organisms can handle. </a:t>
            </a:r>
            <a:endParaRPr lang="tr-TR" sz="1500" dirty="0" smtClean="0"/>
          </a:p>
          <a:p>
            <a:pPr>
              <a:buFont typeface="Wingdings" pitchFamily="2" charset="2"/>
              <a:buChar char="v"/>
            </a:pPr>
            <a:r>
              <a:rPr lang="en-US" sz="1500" dirty="0" smtClean="0"/>
              <a:t>The fungus makes the components in lignin available to other organisms to use as building blocks for new chemicals.</a:t>
            </a:r>
            <a:endParaRPr lang="tr-TR" sz="1500" dirty="0"/>
          </a:p>
        </p:txBody>
      </p:sp>
      <p:pic>
        <p:nvPicPr>
          <p:cNvPr id="4098" name="Picture 2" descr="C:\Users\ARZU\Desktop\4.jpg"/>
          <p:cNvPicPr>
            <a:picLocks noGrp="1" noChangeAspect="1" noChangeArrowheads="1"/>
          </p:cNvPicPr>
          <p:nvPr>
            <p:ph sz="half" idx="1"/>
          </p:nvPr>
        </p:nvPicPr>
        <p:blipFill>
          <a:blip r:embed="rId2" cstate="print"/>
          <a:srcRect/>
          <a:stretch>
            <a:fillRect/>
          </a:stretch>
        </p:blipFill>
        <p:spPr bwMode="auto">
          <a:xfrm>
            <a:off x="323528" y="2132856"/>
            <a:ext cx="3695700" cy="2809875"/>
          </a:xfrm>
          <a:prstGeom prst="rect">
            <a:avLst/>
          </a:prstGeom>
          <a:noFill/>
        </p:spPr>
      </p:pic>
      <p:sp>
        <p:nvSpPr>
          <p:cNvPr id="6" name="5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1080</TotalTime>
  <Words>605</Words>
  <Application>Microsoft Office PowerPoint</Application>
  <PresentationFormat>Ekran Gösterisi (4:3)</PresentationFormat>
  <Paragraphs>35</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Wingdings</vt:lpstr>
      <vt:lpstr>Ofis Teması</vt:lpstr>
      <vt:lpstr>Life Principles</vt:lpstr>
      <vt:lpstr>3. Nature fits form to function Nature uses shape to determine functionality</vt:lpstr>
      <vt:lpstr>Biology Examples 1  Cat’s tongue</vt:lpstr>
      <vt:lpstr>Design Applications Tre Table</vt:lpstr>
      <vt:lpstr>4. Nature recycles everything</vt:lpstr>
      <vt:lpstr>Biology Examples Trees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Principles</dc:title>
  <dc:creator>ARZU</dc:creator>
  <cp:lastModifiedBy>ARZU</cp:lastModifiedBy>
  <cp:revision>124</cp:revision>
  <dcterms:created xsi:type="dcterms:W3CDTF">2020-11-12T18:06:44Z</dcterms:created>
  <dcterms:modified xsi:type="dcterms:W3CDTF">2021-10-11T13:42:26Z</dcterms:modified>
</cp:coreProperties>
</file>