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50C625-EA41-4378-908F-2A1CEE1393B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dirty="0">
                <a:latin typeface="Verdana" pitchFamily="34" charset="0"/>
              </a:rPr>
              <a:t> CGM312 DİL VE KONUŞMA BOZUKLUKLARI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Çocuk Gelişimi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Grafik" r:id="rId5" imgW="4038777" imgH="2190495" progId="MSGraph.Chart.8">
                  <p:embed followColorScheme="full"/>
                </p:oleObj>
              </mc:Choice>
              <mc:Fallback>
                <p:oleObj name="Grafik" r:id="rId5" imgW="4038777" imgH="2190495" progId="MSGraph.Chart.8">
                  <p:embed followColorScheme="full"/>
                  <p:pic>
                    <p:nvPicPr>
                      <p:cNvPr id="10245" name="Object 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933825"/>
                        <a:ext cx="4035425" cy="218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tr-TR" altLang="en-US">
                <a:latin typeface="Comic Sans MS" pitchFamily="66" charset="0"/>
              </a:rPr>
              <a:t>İŞİTME KAYBININ </a:t>
            </a:r>
          </a:p>
          <a:p>
            <a:pPr algn="ctr" eaLnBrk="1" hangingPunct="1">
              <a:buFontTx/>
              <a:buNone/>
            </a:pPr>
            <a:r>
              <a:rPr lang="tr-TR" altLang="en-US">
                <a:latin typeface="Comic Sans MS" pitchFamily="66" charset="0"/>
              </a:rPr>
              <a:t>ÇOCUK </a:t>
            </a:r>
          </a:p>
          <a:p>
            <a:pPr algn="ctr" eaLnBrk="1" hangingPunct="1">
              <a:buFontTx/>
              <a:buNone/>
            </a:pPr>
            <a:r>
              <a:rPr lang="tr-TR" altLang="en-US">
                <a:latin typeface="Comic Sans MS" pitchFamily="66" charset="0"/>
              </a:rPr>
              <a:t>ÜZERİNDEKİ ETKİLERİ </a:t>
            </a:r>
          </a:p>
          <a:p>
            <a:pPr algn="ctr" eaLnBrk="1" hangingPunct="1">
              <a:buFontTx/>
              <a:buNone/>
            </a:pPr>
            <a:endParaRPr lang="tr-T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07950" y="1341438"/>
            <a:ext cx="8856663" cy="540067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Herhangi bir işitme testi yapılmadıkça zor fark edilir.</a:t>
            </a:r>
          </a:p>
          <a:p>
            <a:pPr eaLnBrk="1" hangingPunct="1"/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Mesafeli ve fısıltılı</a:t>
            </a:r>
            <a:r>
              <a:rPr lang="tr-TR" altLang="en-US" sz="2800" b="1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konuşmayı anlamada sorun vardır.</a:t>
            </a:r>
          </a:p>
          <a:p>
            <a:pPr eaLnBrk="1" hangingPunct="1"/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İşitme kaybı, çocuğun grup içinde yetersiz görünmesine ve kendine olan güvenini kaybetmesine neden olur. </a:t>
            </a:r>
          </a:p>
          <a:p>
            <a:r>
              <a:rPr lang="tr-TR" altLang="en-US" sz="2800">
                <a:latin typeface="Comic Sans MS" pitchFamily="66" charset="0"/>
              </a:rPr>
              <a:t>Takı, ek ve gramatik yapıları algılayamama,</a:t>
            </a:r>
          </a:p>
          <a:p>
            <a:r>
              <a:rPr lang="tr-TR" altLang="en-US" sz="2800">
                <a:latin typeface="Comic Sans MS" pitchFamily="66" charset="0"/>
              </a:rPr>
              <a:t>Hızlı iletişim kuramama,</a:t>
            </a:r>
          </a:p>
          <a:p>
            <a:r>
              <a:rPr lang="tr-TR" altLang="en-US" sz="2800">
                <a:latin typeface="Comic Sans MS" pitchFamily="66" charset="0"/>
              </a:rPr>
              <a:t>Çabuk yorulma ve dikkat dağınıklığı görülebilir.</a:t>
            </a:r>
            <a:endParaRPr lang="en-US" altLang="en-US" sz="2800">
              <a:latin typeface="Comic Sans MS" pitchFamily="66" charset="0"/>
            </a:endParaRPr>
          </a:p>
          <a:p>
            <a:pPr eaLnBrk="1" hangingPunct="1"/>
            <a:endParaRPr lang="tr-TR" altLang="en-US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en-US" sz="18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65539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64613" cy="1143000"/>
          </a:xfrm>
        </p:spPr>
        <p:txBody>
          <a:bodyPr>
            <a:normAutofit fontScale="90000"/>
          </a:bodyPr>
          <a:lstStyle/>
          <a:p>
            <a:br>
              <a:rPr lang="tr-TR" altLang="en-US" sz="3200" b="1" u="sng">
                <a:solidFill>
                  <a:srgbClr val="000000"/>
                </a:solidFill>
                <a:latin typeface="Comic Sans MS" pitchFamily="66" charset="0"/>
              </a:rPr>
            </a:br>
            <a:r>
              <a:rPr lang="tr-TR" altLang="en-US" sz="3200" b="1" u="sng">
                <a:solidFill>
                  <a:srgbClr val="000000"/>
                </a:solidFill>
                <a:latin typeface="Comic Sans MS" pitchFamily="66" charset="0"/>
              </a:rPr>
              <a:t>16-25 dB Çok Hafif Derecede İşitme Kaybının Etkileri </a:t>
            </a:r>
            <a:br>
              <a:rPr lang="tr-TR" altLang="en-US" sz="3200" b="1">
                <a:solidFill>
                  <a:srgbClr val="000000"/>
                </a:solidFill>
              </a:rPr>
            </a:b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333375"/>
            <a:ext cx="7308850" cy="100806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tr-TR" altLang="en-US" b="1" u="sng">
                <a:solidFill>
                  <a:srgbClr val="000000"/>
                </a:solidFill>
                <a:latin typeface="Comic Sans MS" pitchFamily="66" charset="0"/>
              </a:rPr>
              <a:t>26-40 dB Hafif Derecede İşitme Kaybının Etkileri </a:t>
            </a:r>
          </a:p>
        </p:txBody>
      </p:sp>
      <p:sp>
        <p:nvSpPr>
          <p:cNvPr id="66563" name="Text Box 4"/>
          <p:cNvSpPr txBox="1">
            <a:spLocks noChangeArrowheads="1"/>
          </p:cNvSpPr>
          <p:nvPr/>
        </p:nvSpPr>
        <p:spPr bwMode="auto">
          <a:xfrm>
            <a:off x="179388" y="1700213"/>
            <a:ext cx="8964612" cy="51577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buFont typeface="Symbol" pitchFamily="18" charset="2"/>
              <a:buChar char="·"/>
            </a:pPr>
            <a:r>
              <a:rPr lang="tr-TR" altLang="en-US" sz="2000" b="1">
                <a:solidFill>
                  <a:srgbClr val="000000"/>
                </a:solidFill>
                <a:latin typeface="Comic Sans MS" pitchFamily="66" charset="0"/>
              </a:rPr>
              <a:t>30 dB’lik işitme kaybı olan bir çocuk konuşma seslerinin %25-40’ını anlayamaz.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solidFill>
                  <a:srgbClr val="000000"/>
                </a:solidFill>
                <a:latin typeface="Comic Sans MS" pitchFamily="66" charset="0"/>
              </a:rPr>
              <a:t>Okulda yaşanan işitme sorunu; sınıftaki gürültü düzeyi, öğretmen ile aradaki mesafe ve hangi frekansları tuttuğuna göre değişir.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solidFill>
                  <a:srgbClr val="000000"/>
                </a:solidFill>
                <a:latin typeface="Comic Sans MS" pitchFamily="66" charset="0"/>
              </a:rPr>
              <a:t>35-40 dB’lik işitme kaybı olan çocuk, seslerin zayıf ya da konuşan kişi görüş hizasında olmadığı durumlarda, konuşmaların en az yarısını kaçırır.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solidFill>
                  <a:srgbClr val="000000"/>
                </a:solidFill>
                <a:latin typeface="Comic Sans MS" pitchFamily="66" charset="0"/>
              </a:rPr>
              <a:t>İşitme kaybı olan çocuklar, sınıf içinde “dikkatsiz”, “istediği zaman duyan” çocuklar olarak tanımlanırlar.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solidFill>
                  <a:srgbClr val="000000"/>
                </a:solidFill>
                <a:latin typeface="Comic Sans MS" pitchFamily="66" charset="0"/>
              </a:rPr>
              <a:t>Bu çocuklar, dinleme gerektiren durumlarda daha çok efor harcamakta ve daha çabuk yorulmaktadırlar.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latin typeface="Comic Sans MS" pitchFamily="66" charset="0"/>
              </a:rPr>
              <a:t>Pasif öğrenmede başarısızlık vardır.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latin typeface="Comic Sans MS" pitchFamily="66" charset="0"/>
              </a:rPr>
              <a:t>Bu çocukların sesleri yumuşak ve alçak tondadır.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latin typeface="Comic Sans MS" pitchFamily="66" charset="0"/>
              </a:rPr>
              <a:t>Hayalperest, dağınık, dikkatsiz, canı istediği zaman yapan çocuk tanımlamaları sıklıkla kullanılır.</a:t>
            </a:r>
          </a:p>
          <a:p>
            <a:pPr eaLnBrk="0" hangingPunct="0"/>
            <a:endParaRPr lang="tr-TR" altLang="en-US" sz="2000">
              <a:solidFill>
                <a:srgbClr val="000000"/>
              </a:solidFill>
              <a:latin typeface="Comic Sans MS" pitchFamily="66" charset="0"/>
            </a:endParaRPr>
          </a:p>
          <a:p>
            <a:pPr eaLnBrk="0" hangingPunct="0">
              <a:buFont typeface="Symbol" pitchFamily="18" charset="2"/>
              <a:buChar char="·"/>
            </a:pPr>
            <a:endParaRPr lang="tr-TR" altLang="en-US" sz="2000">
              <a:solidFill>
                <a:srgbClr val="000000"/>
              </a:solidFill>
              <a:latin typeface="Comic Sans MS" pitchFamily="66" charset="0"/>
            </a:endParaRPr>
          </a:p>
          <a:p>
            <a:pPr eaLnBrk="0" hangingPunct="0">
              <a:buFont typeface="Symbol" pitchFamily="18" charset="2"/>
              <a:buChar char="·"/>
            </a:pPr>
            <a:endParaRPr lang="tr-TR" altLang="en-US" sz="2000">
              <a:solidFill>
                <a:srgbClr val="000000"/>
              </a:solidFill>
              <a:latin typeface="Comic Sans MS" pitchFamily="66" charset="0"/>
            </a:endParaRPr>
          </a:p>
          <a:p>
            <a:pPr eaLnBrk="0" hangingPunct="0">
              <a:buFont typeface="Symbol" pitchFamily="18" charset="2"/>
              <a:buChar char="·"/>
            </a:pPr>
            <a:endParaRPr lang="tr-TR" altLang="en-US" sz="2000">
              <a:solidFill>
                <a:srgbClr val="0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11430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tr-TR" sz="4000" dirty="0">
                <a:solidFill>
                  <a:srgbClr val="000000"/>
                </a:solidFill>
              </a:rPr>
            </a:br>
            <a:r>
              <a:rPr lang="tr-TR" sz="36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41-55 dB  Orta Derecede İşitme Kaybının Etkileri </a:t>
            </a:r>
            <a:br>
              <a:rPr lang="tr-TR" sz="2800" b="1" dirty="0">
                <a:solidFill>
                  <a:srgbClr val="000000"/>
                </a:solidFill>
              </a:rPr>
            </a:br>
            <a:br>
              <a:rPr lang="tr-TR" sz="2800" b="1" dirty="0">
                <a:solidFill>
                  <a:srgbClr val="000000"/>
                </a:solidFill>
              </a:rPr>
            </a:br>
            <a:endParaRPr lang="tr-TR" sz="2800" b="1" dirty="0">
              <a:solidFill>
                <a:srgbClr val="000000"/>
              </a:solidFill>
            </a:endParaRPr>
          </a:p>
        </p:txBody>
      </p:sp>
      <p:sp>
        <p:nvSpPr>
          <p:cNvPr id="81923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tr-TR" sz="3000" dirty="0">
                <a:solidFill>
                  <a:srgbClr val="000000"/>
                </a:solidFill>
                <a:latin typeface="Comic Sans MS" panose="030F0702030302020204" pitchFamily="66" charset="0"/>
              </a:rPr>
              <a:t>50 </a:t>
            </a:r>
            <a:r>
              <a:rPr lang="tr-TR" sz="3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dB’lik</a:t>
            </a:r>
            <a:r>
              <a:rPr lang="tr-TR" sz="3000" dirty="0">
                <a:solidFill>
                  <a:srgbClr val="000000"/>
                </a:solidFill>
                <a:latin typeface="Comic Sans MS" panose="030F0702030302020204" pitchFamily="66" charset="0"/>
              </a:rPr>
              <a:t> işitme kaybı olan çocuk, işitme cihazı olmadan, konuşmaların %80-100’ünü anlamaz.</a:t>
            </a:r>
          </a:p>
          <a:p>
            <a:pPr eaLnBrk="1" hangingPunct="1">
              <a:defRPr/>
            </a:pPr>
            <a:r>
              <a:rPr lang="tr-TR" sz="3000" dirty="0">
                <a:solidFill>
                  <a:srgbClr val="000000"/>
                </a:solidFill>
                <a:latin typeface="Comic Sans MS" panose="030F0702030302020204" pitchFamily="66" charset="0"/>
              </a:rPr>
              <a:t>Çocuk kendi sesini duyarak kontrol edemediği için, sesin kalitesi ve konuşma bozulmuştur.</a:t>
            </a:r>
          </a:p>
          <a:p>
            <a:pPr>
              <a:defRPr/>
            </a:pPr>
            <a:r>
              <a:rPr lang="tr-TR" sz="3000" dirty="0">
                <a:latin typeface="Comic Sans MS" panose="030F0702030302020204" pitchFamily="66" charset="0"/>
              </a:rPr>
              <a:t>Kısıtlı kelime dağarcığı  vardır.</a:t>
            </a:r>
          </a:p>
          <a:p>
            <a:pPr>
              <a:defRPr/>
            </a:pPr>
            <a:r>
              <a:rPr lang="tr-TR" sz="3000" dirty="0">
                <a:latin typeface="Comic Sans MS" panose="030F0702030302020204" pitchFamily="66" charset="0"/>
              </a:rPr>
              <a:t>Sentaks ve konuşma bozukluğu vardır.</a:t>
            </a:r>
          </a:p>
          <a:p>
            <a:pPr>
              <a:defRPr/>
            </a:pPr>
            <a:r>
              <a:rPr lang="tr-TR" sz="3000" dirty="0">
                <a:latin typeface="Comic Sans MS" panose="030F0702030302020204" pitchFamily="66" charset="0"/>
              </a:rPr>
              <a:t>İletişim, sosyal yeterlilik problemleri vardır.</a:t>
            </a:r>
          </a:p>
          <a:p>
            <a:pPr>
              <a:defRPr/>
            </a:pPr>
            <a:r>
              <a:rPr lang="tr-TR" sz="3000" dirty="0">
                <a:latin typeface="Comic Sans MS" panose="030F0702030302020204" pitchFamily="66" charset="0"/>
              </a:rPr>
              <a:t>Yaşıtlarını 2 sınıf alttan takip edebilir.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11430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tr-TR" altLang="en-US" sz="3200" b="1" u="sng">
                <a:solidFill>
                  <a:srgbClr val="000000"/>
                </a:solidFill>
                <a:latin typeface="Comic Sans MS" pitchFamily="66" charset="0"/>
              </a:rPr>
              <a:t>56-70 dB Orta-İleri Derecede İşitme Kaybı</a:t>
            </a:r>
          </a:p>
        </p:txBody>
      </p:sp>
      <p:sp>
        <p:nvSpPr>
          <p:cNvPr id="73731" name="Text Box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tr-TR" altLang="en-US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55 dB’lik işitme kaybı olan çocuk, işitme cihazı olmadan konuşmaların %100’ünü anlamaz.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Okulda bireysel veya grup iletişimi gerektiren durumlarda belirgin zorluk çeker.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Dil gelişiminde ve anlamada gecikme, kısıtlı kelime dağarcığı vardır.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Konuşmanın anlaşılırlığında ve ses kalitesinde azalma görülür.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İşitme kaybı, çocukta kendine güvenin azalmasına ve dışlanma hissine neden olabilir.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tr-TR" sz="4000" b="1" dirty="0"/>
            </a:br>
            <a:r>
              <a:rPr lang="tr-TR" sz="36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71-90 dB İleri Derecede İşitme Kaybı </a:t>
            </a:r>
            <a:br>
              <a:rPr lang="tr-TR" sz="36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</a:br>
            <a:endParaRPr lang="tr-TR" sz="3600" b="1" u="sng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9635" name="Text Box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İşitme cihazı olmadan sadece şiddetli sesi duyabilir.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Uygun işitme cihazı ile çevresel sesleri ve konuşma seslerini fark edebilirler.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Eğer işitme kaybı bir yaşından önce olmuş ise, dil ve konuşma kendiliğinden gelişmez veya ileri derecede gecikir.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Eğer işitme kaybı dil öğreniminden sonra olmuşsa, konuşma önemli oranda bozulur.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Belirgin öğrenme güçlüğü, kısıtlı kelime dağarcığı  vardır.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Çocuk, kendisiyle aynı durumda olan çocuklarla arkadaşlık yapmayı tercih eder.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tr-TR" altLang="en-US" sz="1400">
              <a:solidFill>
                <a:srgbClr val="000000"/>
              </a:solidFill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>
            <a:spLocks noGrp="1" noChangeArrowheads="1"/>
          </p:cNvSpPr>
          <p:nvPr>
            <p:ph type="title"/>
          </p:nvPr>
        </p:nvSpPr>
        <p:spPr>
          <a:xfrm>
            <a:off x="107950" y="274638"/>
            <a:ext cx="8856663" cy="11430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br>
              <a:rPr lang="tr-TR" sz="4000" b="1" dirty="0">
                <a:solidFill>
                  <a:srgbClr val="000000"/>
                </a:solidFill>
              </a:rPr>
            </a:br>
            <a:r>
              <a:rPr lang="tr-TR" sz="36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91 dB/</a:t>
            </a:r>
            <a:r>
              <a:rPr lang="tr-TR" b="1" u="sng" dirty="0">
                <a:solidFill>
                  <a:srgbClr val="000000"/>
                </a:solidFill>
                <a:latin typeface="Times New Roman"/>
                <a:cs typeface="Times New Roman"/>
              </a:rPr>
              <a:t>↑</a:t>
            </a:r>
            <a:r>
              <a:rPr lang="tr-TR" sz="36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 Çok İleri Derecede İşitme Kaybı</a:t>
            </a:r>
            <a:br>
              <a:rPr lang="tr-TR" sz="36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</a:br>
            <a:endParaRPr lang="tr-TR" sz="3600" b="1" u="sng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0659" name="Text Box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Sesten çok titreşimleri fark ederler.</a:t>
            </a:r>
          </a:p>
          <a:p>
            <a:pPr eaLnBrk="1" hangingPunct="1"/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Amplifikasyon olmadan sesleri duyamaz. </a:t>
            </a:r>
          </a:p>
          <a:p>
            <a:pPr eaLnBrk="1" hangingPunct="1"/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İletişimde işitmeden çok görmeyi kullanırlar.</a:t>
            </a:r>
          </a:p>
          <a:p>
            <a:pPr eaLnBrk="1" hangingPunct="1"/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Sesleri fark etmeleri işitme kaybının şekline ve kullanılan işitme cihazına bağlıdır.</a:t>
            </a:r>
          </a:p>
          <a:p>
            <a:pPr eaLnBrk="1" hangingPunct="1"/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Dil ve konuşma kendiliğinden gelişmez.</a:t>
            </a:r>
          </a:p>
          <a:p>
            <a:pPr eaLnBrk="1" hangingPunct="1"/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Eğer işitme kaybı yakın bir zamanda olmuşsa, konuşma hızlı bozulur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>
                <a:latin typeface="Comic Sans MS" pitchFamily="66" charset="0"/>
              </a:rPr>
              <a:t>Asha. </a:t>
            </a:r>
            <a:r>
              <a:rPr lang="tr-TR" altLang="tr-TR" sz="160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>
                <a:latin typeface="Comic Sans MS" pitchFamily="66" charset="0"/>
              </a:rPr>
              <a:t>Cellular and Molecular Life Sciences, 64</a:t>
            </a:r>
            <a:r>
              <a:rPr lang="tr-TR" altLang="tr-TR" sz="1600">
                <a:latin typeface="Comic Sans MS" pitchFamily="66" charset="0"/>
              </a:rPr>
              <a:t>(5)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>
                <a:latin typeface="Comic Sans MS" pitchFamily="66" charset="0"/>
              </a:rPr>
              <a:t>Audiology Today, 19</a:t>
            </a:r>
            <a:r>
              <a:rPr lang="tr-TR" altLang="tr-TR" sz="1600">
                <a:latin typeface="Comic Sans MS" pitchFamily="66" charset="0"/>
              </a:rPr>
              <a:t>(4)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15-19.</a:t>
            </a:r>
          </a:p>
          <a:p>
            <a:r>
              <a:rPr lang="tr-TR" altLang="tr-TR" sz="160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>
                <a:latin typeface="Comic Sans MS" pitchFamily="66" charset="0"/>
              </a:rPr>
              <a:t> </a:t>
            </a:r>
            <a:r>
              <a:rPr lang="tr-TR" altLang="tr-TR" sz="160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>
              <a:latin typeface="Comic Sans MS" pitchFamily="66" charset="0"/>
            </a:endParaRPr>
          </a:p>
          <a:p>
            <a:endParaRPr lang="tr-TR" altLang="tr-TR" sz="16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757</Words>
  <Application>Microsoft Office PowerPoint</Application>
  <PresentationFormat>Ekran Gösterisi (4:3)</PresentationFormat>
  <Paragraphs>62</Paragraphs>
  <Slides>9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Arial</vt:lpstr>
      <vt:lpstr>Calibri</vt:lpstr>
      <vt:lpstr>Comic Sans MS</vt:lpstr>
      <vt:lpstr>Symbol</vt:lpstr>
      <vt:lpstr>Tahoma</vt:lpstr>
      <vt:lpstr>Times New Roman</vt:lpstr>
      <vt:lpstr>Verdana</vt:lpstr>
      <vt:lpstr>Ofis Teması</vt:lpstr>
      <vt:lpstr>Grafik</vt:lpstr>
      <vt:lpstr> CGM312 DİL VE KONUŞMA BOZUKLUKLARI Çocuk Gelişimi Yrd. Doç. Suna YILMAZ</vt:lpstr>
      <vt:lpstr>PowerPoint Sunusu</vt:lpstr>
      <vt:lpstr> 16-25 dB Çok Hafif Derecede İşitme Kaybının Etkileri  </vt:lpstr>
      <vt:lpstr>PowerPoint Sunusu</vt:lpstr>
      <vt:lpstr> 41-55 dB  Orta Derecede İşitme Kaybının Etkileri   </vt:lpstr>
      <vt:lpstr>56-70 dB Orta-İleri Derecede İşitme Kaybı</vt:lpstr>
      <vt:lpstr> 71-90 dB İleri Derecede İşitme Kaybı  </vt:lpstr>
      <vt:lpstr> 91 dB/↑ Çok İleri Derecede İşitme Kaybı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Selim TOSUN</cp:lastModifiedBy>
  <cp:revision>11</cp:revision>
  <dcterms:created xsi:type="dcterms:W3CDTF">2019-03-14T14:20:54Z</dcterms:created>
  <dcterms:modified xsi:type="dcterms:W3CDTF">2021-12-06T04:57:11Z</dcterms:modified>
</cp:coreProperties>
</file>