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1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935" autoAdjust="0"/>
  </p:normalViewPr>
  <p:slideViewPr>
    <p:cSldViewPr>
      <p:cViewPr varScale="1">
        <p:scale>
          <a:sx n="99" d="100"/>
          <a:sy n="99" d="100"/>
        </p:scale>
        <p:origin x="306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6A244-2731-4DF1-8919-BA2DBC05034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2557F1-74E6-4E7A-8034-3FC0F4A81B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3721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557F1-74E6-4E7A-8034-3FC0F4A81BDB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3406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2557F1-74E6-4E7A-8034-3FC0F4A81BDB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2555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153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61381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44713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4643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466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58196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9925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15194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4539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02953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80828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AE2A032F-D600-4056-BC2A-505C1C0D1B5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5092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ramazanakbuz.com/c-istatistiksel-sorgulamala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761366"/>
            <a:ext cx="9906000" cy="14716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	Basit Sorgulamalar </a:t>
            </a:r>
            <a:r>
              <a:rPr lang="tr-TR" sz="3600" dirty="0">
                <a:solidFill>
                  <a:schemeClr val="tx2">
                    <a:satMod val="130000"/>
                  </a:schemeClr>
                </a:solidFill>
              </a:rPr>
              <a:t>Yapmak </a:t>
            </a: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- </a:t>
            </a:r>
            <a:r>
              <a:rPr lang="tr-TR" sz="3600" dirty="0">
                <a:solidFill>
                  <a:schemeClr val="tx2">
                    <a:satMod val="130000"/>
                  </a:schemeClr>
                </a:solidFill>
              </a:rPr>
              <a:t>İstatistiksel </a:t>
            </a:r>
            <a:r>
              <a:rPr lang="tr-TR" sz="3600" dirty="0" smtClean="0">
                <a:solidFill>
                  <a:schemeClr val="tx2">
                    <a:satMod val="130000"/>
                  </a:schemeClr>
                </a:solidFill>
              </a:rPr>
              <a:t>Sorgulamalar Yapmak</a:t>
            </a:r>
            <a:endParaRPr lang="tr-TR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453550"/>
            <a:ext cx="9906000" cy="691356"/>
          </a:xfrm>
        </p:spPr>
        <p:txBody>
          <a:bodyPr>
            <a:normAutofit lnSpcReduction="10000"/>
          </a:bodyPr>
          <a:lstStyle/>
          <a:p>
            <a:pPr>
              <a:spcAft>
                <a:spcPts val="0"/>
              </a:spcAft>
              <a:defRPr/>
            </a:pPr>
            <a:r>
              <a:rPr lang="tr-TR" dirty="0"/>
              <a:t>Görsel Programlama II</a:t>
            </a:r>
          </a:p>
          <a:p>
            <a:pPr>
              <a:spcAft>
                <a:spcPts val="0"/>
              </a:spcAft>
              <a:defRPr/>
            </a:pPr>
            <a:r>
              <a:rPr lang="tr-TR" altLang="tr-TR" dirty="0" err="1"/>
              <a:t>Öğr.Gör</a:t>
            </a:r>
            <a:r>
              <a:rPr lang="tr-TR" altLang="tr-TR" dirty="0"/>
              <a:t>. Salih ERDURUCAN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Uygulama </a:t>
            </a:r>
            <a:r>
              <a:rPr lang="tr-TR"/>
              <a:t>özeti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973666"/>
          </a:xfrm>
        </p:spPr>
        <p:txBody>
          <a:bodyPr/>
          <a:lstStyle/>
          <a:p>
            <a:r>
              <a:rPr lang="tr-TR" dirty="0"/>
              <a:t>Samsundaki 2 Kişinin Maaşını Topladı -Toplam Maaş </a:t>
            </a:r>
            <a:r>
              <a:rPr lang="tr-TR" dirty="0" smtClean="0"/>
              <a:t>Sütunu </a:t>
            </a:r>
            <a:r>
              <a:rPr lang="tr-TR" dirty="0"/>
              <a:t>olarak </a:t>
            </a:r>
            <a:r>
              <a:rPr lang="tr-TR" dirty="0" smtClean="0"/>
              <a:t>gösterdi.</a:t>
            </a:r>
            <a:r>
              <a:rPr lang="tr-TR" dirty="0"/>
              <a:t> </a:t>
            </a:r>
            <a:endParaRPr lang="tr-TR" dirty="0" smtClean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1097280" y="2924026"/>
            <a:ext cx="10058400" cy="16002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24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Kodumuz tam olarak “S”  harfi ile başlayan şehirleri listeliyor. Birbiriyle aynı isimde olan şehirleri birlikte topluyor. Ve maaşın 2000 TL altı olmasına dikkat ediyor.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60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HAVING </a:t>
            </a:r>
            <a:r>
              <a:rPr lang="tr-TR"/>
              <a:t>Kullanma </a:t>
            </a:r>
            <a:r>
              <a:rPr lang="tr-TR"/>
              <a:t>Kuralları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631266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• </a:t>
            </a:r>
            <a:r>
              <a:rPr lang="tr-TR" dirty="0"/>
              <a:t>Select komutunda GROUP BY yoksa HAVING geçersiz olur.</a:t>
            </a:r>
            <a:br>
              <a:rPr lang="tr-TR" dirty="0"/>
            </a:br>
            <a:r>
              <a:rPr lang="tr-TR" dirty="0"/>
              <a:t>• HAVING sözcüğünü izleyen ifade içinde SUM, MIN, MAX, AVG, COUNT </a:t>
            </a:r>
            <a:r>
              <a:rPr lang="tr-TR" dirty="0" smtClean="0"/>
              <a:t>fonksiyonlarından en </a:t>
            </a:r>
            <a:r>
              <a:rPr lang="tr-TR" dirty="0"/>
              <a:t>az biri mutlaka olmalıdır.</a:t>
            </a:r>
            <a:br>
              <a:rPr lang="tr-TR" dirty="0"/>
            </a:br>
            <a:r>
              <a:rPr lang="tr-TR" dirty="0"/>
              <a:t>• HAVING sözcüğü sadece ve sadece gruplanmış verilerin işlemleri </a:t>
            </a:r>
            <a:r>
              <a:rPr lang="tr-TR" dirty="0" smtClean="0"/>
              <a:t>için </a:t>
            </a:r>
            <a:r>
              <a:rPr lang="tr-TR" dirty="0"/>
              <a:t>geçerlidir.</a:t>
            </a:r>
            <a:br>
              <a:rPr lang="tr-TR" dirty="0"/>
            </a:br>
            <a:r>
              <a:rPr lang="tr-TR" dirty="0"/>
              <a:t>• WHERE ile birlikte bir Select komutu içinde kullanılabilir .</a:t>
            </a:r>
          </a:p>
          <a:p>
            <a:r>
              <a:rPr lang="tr-TR" b="1" dirty="0"/>
              <a:t>WHERE ve HAVING arasındaki fark:</a:t>
            </a:r>
            <a:endParaRPr lang="tr-TR" dirty="0"/>
          </a:p>
          <a:p>
            <a:r>
              <a:rPr lang="tr-TR" b="1" dirty="0"/>
              <a:t>WHERE</a:t>
            </a:r>
            <a:r>
              <a:rPr lang="tr-TR" dirty="0"/>
              <a:t> bir tablonun tek satırları üzerinde işlem yapan koşullar içinde geçerlidir. </a:t>
            </a:r>
            <a:r>
              <a:rPr lang="tr-TR" b="1" dirty="0"/>
              <a:t>HAVING</a:t>
            </a:r>
            <a:r>
              <a:rPr lang="tr-TR" dirty="0"/>
              <a:t> gruplanmış verilerin işlemleri için geçerlidir.</a:t>
            </a:r>
          </a:p>
          <a:p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2801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>
                <a:hlinkClick r:id="rId2"/>
              </a:rPr>
              <a:t>http://ramazanakbuz.com/c-istatistiksel-sorgulamalar</a:t>
            </a:r>
            <a:r>
              <a:rPr lang="tr-TR" dirty="0" smtClean="0">
                <a:hlinkClick r:id="rId2"/>
              </a:rPr>
              <a:t>/</a:t>
            </a:r>
            <a:r>
              <a:rPr lang="tr-TR" dirty="0" smtClean="0"/>
              <a:t>  </a:t>
            </a:r>
            <a:br>
              <a:rPr lang="tr-TR" dirty="0" smtClean="0"/>
            </a:br>
            <a:r>
              <a:rPr lang="tr-TR" dirty="0" smtClean="0"/>
              <a:t>Erişim Tarihi : 08.12.2017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378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HAVING </a:t>
            </a:r>
            <a:r>
              <a:rPr lang="tr-TR" smtClean="0"/>
              <a:t>Kullanımı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2573866"/>
          </a:xfrm>
        </p:spPr>
        <p:txBody>
          <a:bodyPr>
            <a:noAutofit/>
          </a:bodyPr>
          <a:lstStyle/>
          <a:p>
            <a:r>
              <a:rPr lang="tr-TR" sz="2400" dirty="0"/>
              <a:t>HAVING yapısı temelde WHERE ile aynı görevi yapmaktadır . GROUP BY ile kullanılır. </a:t>
            </a:r>
            <a:r>
              <a:rPr lang="tr-TR" sz="2400" dirty="0" err="1"/>
              <a:t>Where</a:t>
            </a:r>
            <a:r>
              <a:rPr lang="tr-TR" sz="2400" dirty="0"/>
              <a:t> ifadesi ile belirtilen kriter Group By uygulanmadan önce geçerli olurken, Having ifadesi ile belirtilen kriter ise </a:t>
            </a:r>
            <a:r>
              <a:rPr lang="tr-TR" sz="2400" dirty="0" err="1"/>
              <a:t>group</a:t>
            </a:r>
            <a:r>
              <a:rPr lang="tr-TR" sz="2400" dirty="0"/>
              <a:t> </a:t>
            </a:r>
            <a:r>
              <a:rPr lang="tr-TR" sz="2400" dirty="0" err="1"/>
              <a:t>by</a:t>
            </a:r>
            <a:r>
              <a:rPr lang="tr-TR" sz="2400" dirty="0"/>
              <a:t> uygulandıktan sonra ortaya çıkan verileri filtrelemek için kullanılır.</a:t>
            </a:r>
          </a:p>
          <a:p>
            <a:r>
              <a:rPr lang="tr-TR" sz="2400" dirty="0"/>
              <a:t>Ayrıca </a:t>
            </a:r>
            <a:r>
              <a:rPr lang="tr-TR" sz="2400" dirty="0" err="1"/>
              <a:t>Where</a:t>
            </a:r>
            <a:r>
              <a:rPr lang="tr-TR" sz="2400" dirty="0"/>
              <a:t> ifadesinden sonra </a:t>
            </a:r>
            <a:r>
              <a:rPr lang="tr-TR" sz="2400" dirty="0" err="1"/>
              <a:t>sum</a:t>
            </a:r>
            <a:r>
              <a:rPr lang="tr-TR" sz="2400" dirty="0"/>
              <a:t>, </a:t>
            </a:r>
            <a:r>
              <a:rPr lang="tr-TR" sz="2400" dirty="0" err="1"/>
              <a:t>avg</a:t>
            </a:r>
            <a:r>
              <a:rPr lang="tr-TR" sz="2400" dirty="0"/>
              <a:t> gibi fonksiyonlar kullanılamazken, Having ile kullanılabilir</a:t>
            </a:r>
            <a:r>
              <a:rPr lang="tr-TR" sz="2400" dirty="0" smtClean="0"/>
              <a:t>. </a:t>
            </a:r>
            <a:endParaRPr lang="tr-TR" sz="2400" dirty="0"/>
          </a:p>
        </p:txBody>
      </p:sp>
      <p:sp>
        <p:nvSpPr>
          <p:cNvPr id="4" name="Dikdörtgen 3"/>
          <p:cNvSpPr/>
          <p:nvPr/>
        </p:nvSpPr>
        <p:spPr>
          <a:xfrm>
            <a:off x="1097280" y="4234934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HAVING Kullanım </a:t>
            </a:r>
            <a:r>
              <a:rPr lang="tr-TR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Örneği</a:t>
            </a:r>
            <a:endParaRPr lang="tr-TR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097280" y="4876800"/>
            <a:ext cx="10256520" cy="95410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 </a:t>
            </a:r>
            <a:r>
              <a:rPr lang="tr-TR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Alan_Adı From Tablo_Adı Group By Alan_Adi Having Alan_Adı Operatör Değer</a:t>
            </a:r>
            <a:endParaRPr lang="tr-TR" sz="2800" b="0" i="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838200" y="5943600"/>
            <a:ext cx="9677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Örnek operatörler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 ile belirtilen yere 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=, &lt;, &gt;, %</a:t>
            </a:r>
            <a:r>
              <a:rPr lang="tr-TR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gibi operatörler kullanılır.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Düz Ok Bağlayıcısı 7"/>
          <p:cNvCxnSpPr/>
          <p:nvPr/>
        </p:nvCxnSpPr>
        <p:spPr>
          <a:xfrm>
            <a:off x="3581400" y="5752961"/>
            <a:ext cx="2286000" cy="258147"/>
          </a:xfrm>
          <a:prstGeom prst="straightConnector1">
            <a:avLst/>
          </a:prstGeom>
          <a:ln w="381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3734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Örnek </a:t>
            </a:r>
            <a:r>
              <a:rPr lang="tr-TR"/>
              <a:t>Tablo [1]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3448"/>
          <a:stretch/>
        </p:blipFill>
        <p:spPr>
          <a:xfrm>
            <a:off x="1219200" y="2209800"/>
            <a:ext cx="751589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987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Örnek </a:t>
            </a:r>
            <a:r>
              <a:rPr lang="tr-TR"/>
              <a:t>Uygulama [1]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990600" y="2514600"/>
            <a:ext cx="731520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//access veritabanı bağlantımız için ekledik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tr-TR" smtClean="0">
                <a:solidFill>
                  <a:srgbClr val="2B91AF"/>
                </a:solidFill>
                <a:latin typeface="Consolas" panose="020B0609020204030204" pitchFamily="49" charset="0"/>
              </a:rPr>
              <a:t>OleDbConnection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Baglan = </a:t>
            </a:r>
            <a:r>
              <a:rPr lang="tr-TR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rgbClr val="2B91AF"/>
                </a:solidFill>
                <a:latin typeface="Consolas" panose="020B0609020204030204" pitchFamily="49" charset="0"/>
              </a:rPr>
              <a:t>OleDbConnection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tr-TR">
                <a:solidFill>
                  <a:srgbClr val="A31515"/>
                </a:solidFill>
                <a:latin typeface="Consolas" panose="020B0609020204030204" pitchFamily="49" charset="0"/>
              </a:rPr>
              <a:t>Provider=Microsoft.ACE.OLEDB.12.0</a:t>
            </a:r>
            <a:r>
              <a:rPr lang="tr-TR" smtClean="0">
                <a:solidFill>
                  <a:srgbClr val="A31515"/>
                </a:solidFill>
                <a:latin typeface="Consolas" panose="020B0609020204030204" pitchFamily="49" charset="0"/>
              </a:rPr>
              <a:t>;     Data </a:t>
            </a:r>
            <a:r>
              <a:rPr lang="tr-TR">
                <a:solidFill>
                  <a:srgbClr val="A31515"/>
                </a:solidFill>
                <a:latin typeface="Consolas" panose="020B0609020204030204" pitchFamily="49" charset="0"/>
              </a:rPr>
              <a:t>Source=veritabani.accdb"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>
              <a:spcBef>
                <a:spcPts val="600"/>
              </a:spcBef>
            </a:pPr>
            <a:r>
              <a:rPr lang="tr-TR" smtClean="0">
                <a:solidFill>
                  <a:srgbClr val="008000"/>
                </a:solidFill>
                <a:latin typeface="Consolas" panose="020B0609020204030204" pitchFamily="49" charset="0"/>
              </a:rPr>
              <a:t>//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bağlantı kodunu oluşturduk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spcBef>
                <a:spcPts val="600"/>
              </a:spcBef>
            </a:pPr>
            <a:r>
              <a:rPr lang="tr-TR" smtClean="0">
                <a:solidFill>
                  <a:srgbClr val="2B91AF"/>
                </a:solidFill>
                <a:latin typeface="Consolas" panose="020B0609020204030204" pitchFamily="49" charset="0"/>
              </a:rPr>
              <a:t>OleDbDataAdapter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adaptor;</a:t>
            </a:r>
          </a:p>
          <a:p>
            <a:pPr>
              <a:spcBef>
                <a:spcPts val="600"/>
              </a:spcBef>
            </a:pPr>
            <a:r>
              <a:rPr lang="tr-TR" smtClean="0">
                <a:solidFill>
                  <a:srgbClr val="008000"/>
                </a:solidFill>
                <a:latin typeface="Consolas" panose="020B0609020204030204" pitchFamily="49" charset="0"/>
              </a:rPr>
              <a:t>//gridwiew 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doldurmak </a:t>
            </a:r>
            <a:r>
              <a:rPr lang="tr-TR" smtClean="0">
                <a:solidFill>
                  <a:srgbClr val="008000"/>
                </a:solidFill>
                <a:latin typeface="Consolas" panose="020B0609020204030204" pitchFamily="49" charset="0"/>
              </a:rPr>
              <a:t>için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 bir 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adet </a:t>
            </a:r>
            <a:r>
              <a:rPr lang="tr-TR" smtClean="0">
                <a:solidFill>
                  <a:srgbClr val="008000"/>
                </a:solidFill>
                <a:latin typeface="Consolas" panose="020B0609020204030204" pitchFamily="49" charset="0"/>
              </a:rPr>
              <a:t>adaptör 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oluşturduk </a:t>
            </a:r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990600" y="2209800"/>
            <a:ext cx="46599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>
                <a:solidFill>
                  <a:srgbClr val="0000FF"/>
                </a:solidFill>
                <a:latin typeface="Consolas" panose="020B0609020204030204" pitchFamily="49" charset="0"/>
              </a:rPr>
              <a:t>using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System.Data.OleDb;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525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Örnek </a:t>
            </a:r>
            <a:r>
              <a:rPr lang="tr-TR"/>
              <a:t>Uygulama [1]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792480" y="2286000"/>
            <a:ext cx="10668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button1_Click(</a:t>
            </a:r>
            <a:r>
              <a:rPr lang="en-US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sender, </a:t>
            </a:r>
            <a:r>
              <a:rPr lang="en-US">
                <a:solidFill>
                  <a:srgbClr val="2B91AF"/>
                </a:solidFill>
                <a:latin typeface="Consolas" panose="020B0609020204030204" pitchFamily="49" charset="0"/>
              </a:rPr>
              <a:t>EventArgs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e)</a:t>
            </a: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Baglan.Open(); 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// bağlantıyı açtık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adaptor = </a:t>
            </a:r>
            <a:r>
              <a:rPr lang="tr-TR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rgbClr val="2B91AF"/>
                </a:solidFill>
                <a:latin typeface="Consolas" panose="020B0609020204030204" pitchFamily="49" charset="0"/>
              </a:rPr>
              <a:t>OleDbDataAdapter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>
                <a:solidFill>
                  <a:srgbClr val="A31515"/>
                </a:solidFill>
                <a:latin typeface="Consolas" panose="020B0609020204030204" pitchFamily="49" charset="0"/>
              </a:rPr>
              <a:t>"Select Sehir, Sum (Maas) as Toplam_Maas From Personel Where Maas&gt;2000 Group By Sehir"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, Baglan);</a:t>
            </a: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//örnek kodumuzu yapiştirdık peki bu kodda ne diyor sehirdeki maaş toplamlarını personel tablosundaki çek ama neye göre maaşı 2000 TL Üzeri olana göre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nn-NO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nn-NO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nn-NO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nn-NO">
                <a:solidFill>
                  <a:srgbClr val="2B91AF"/>
                </a:solidFill>
                <a:latin typeface="Consolas" panose="020B0609020204030204" pitchFamily="49" charset="0"/>
              </a:rPr>
              <a:t>DataTable</a:t>
            </a:r>
            <a:r>
              <a:rPr lang="nn-NO">
                <a:solidFill>
                  <a:srgbClr val="000000"/>
                </a:solidFill>
                <a:latin typeface="Consolas" panose="020B0609020204030204" pitchFamily="49" charset="0"/>
              </a:rPr>
              <a:t> tablo = </a:t>
            </a:r>
            <a:r>
              <a:rPr lang="nn-NO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nn-NO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nn-NO">
                <a:solidFill>
                  <a:srgbClr val="2B91AF"/>
                </a:solidFill>
                <a:latin typeface="Consolas" panose="020B0609020204030204" pitchFamily="49" charset="0"/>
              </a:rPr>
              <a:t>DataTable</a:t>
            </a:r>
            <a:r>
              <a:rPr lang="nn-NO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  <a:r>
              <a:rPr lang="nn-NO">
                <a:solidFill>
                  <a:srgbClr val="008000"/>
                </a:solidFill>
                <a:latin typeface="Consolas" panose="020B0609020204030204" pitchFamily="49" charset="0"/>
              </a:rPr>
              <a:t>//datatable oluşturduk</a:t>
            </a:r>
            <a:endParaRPr lang="nn-NO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adaptor.Fill(tablo);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//oluşturdumuz adapteri tabloya aktardık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dataGridView1.DataSource = tablo;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//oluşan tabloyuda gridwiewe aktardık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Baglan.Close();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// bağlantıyı kapattık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1197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Uygulama </a:t>
            </a:r>
            <a:r>
              <a:rPr lang="tr-TR"/>
              <a:t>Çıktısı [1]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3600" y="1981200"/>
            <a:ext cx="6645275" cy="3603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286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Uygulama </a:t>
            </a:r>
            <a:r>
              <a:rPr lang="tr-TR"/>
              <a:t>özeti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tr-TR" dirty="0"/>
              <a:t>Bu örnekte WHERE kullanılarak maaşı 2000 TL den fazla olan personeller seçilmiş ve </a:t>
            </a:r>
            <a:r>
              <a:rPr lang="tr-TR" dirty="0" smtClean="0"/>
              <a:t>bunlar gruplanarak </a:t>
            </a:r>
            <a:r>
              <a:rPr lang="tr-TR" dirty="0"/>
              <a:t>illere </a:t>
            </a:r>
            <a:r>
              <a:rPr lang="tr-TR" dirty="0" smtClean="0"/>
              <a:t>göre maaş </a:t>
            </a:r>
            <a:r>
              <a:rPr lang="tr-TR" dirty="0"/>
              <a:t>toplamları bulunmuştur.</a:t>
            </a:r>
            <a:br>
              <a:rPr lang="tr-TR" dirty="0"/>
            </a:br>
            <a:r>
              <a:rPr lang="tr-TR" dirty="0"/>
              <a:t>Burada görüleceği üzere WHERE ifadesi ile </a:t>
            </a:r>
            <a:r>
              <a:rPr lang="tr-TR" dirty="0" smtClean="0"/>
              <a:t>önceki </a:t>
            </a:r>
            <a:r>
              <a:rPr lang="tr-TR" dirty="0"/>
              <a:t>kriteri belirttik ve tablomuzdaki bazı </a:t>
            </a:r>
            <a:r>
              <a:rPr lang="tr-TR" dirty="0" smtClean="0"/>
              <a:t>kayıtları devre </a:t>
            </a:r>
            <a:r>
              <a:rPr lang="tr-TR" dirty="0"/>
              <a:t>dışı bıraktık. Sonrada kalan kayıtları grupladık.</a:t>
            </a:r>
          </a:p>
        </p:txBody>
      </p:sp>
    </p:spTree>
    <p:extLst>
      <p:ext uri="{BB962C8B-B14F-4D97-AF65-F5344CB8AC3E}">
        <p14:creationId xmlns:p14="http://schemas.microsoft.com/office/powerpoint/2010/main" val="277195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</a:t>
            </a:r>
            <a:r>
              <a:rPr lang="tr-TR" smtClean="0"/>
              <a:t>Uygulama </a:t>
            </a:r>
            <a:r>
              <a:rPr lang="tr-TR"/>
              <a:t>2 [1]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21266"/>
          </a:xfrm>
        </p:spPr>
        <p:txBody>
          <a:bodyPr>
            <a:normAutofit/>
          </a:bodyPr>
          <a:lstStyle/>
          <a:p>
            <a:r>
              <a:rPr lang="tr-TR" sz="2400" dirty="0" smtClean="0"/>
              <a:t>Birinci örneğe ilave olarak ili farklı yeni bir kayıt eklenir. Yine önceki örnekteki forma yeni bir buton eklenir. </a:t>
            </a:r>
            <a:endParaRPr lang="tr-TR" sz="2400" dirty="0"/>
          </a:p>
        </p:txBody>
      </p:sp>
      <p:sp>
        <p:nvSpPr>
          <p:cNvPr id="4" name="Dikdörtgen 3"/>
          <p:cNvSpPr/>
          <p:nvPr/>
        </p:nvSpPr>
        <p:spPr>
          <a:xfrm>
            <a:off x="868680" y="2590800"/>
            <a:ext cx="10515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button2_Click(</a:t>
            </a:r>
            <a:r>
              <a:rPr lang="en-US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sender, </a:t>
            </a:r>
            <a:r>
              <a:rPr lang="en-US">
                <a:solidFill>
                  <a:srgbClr val="2B91AF"/>
                </a:solidFill>
                <a:latin typeface="Consolas" panose="020B0609020204030204" pitchFamily="49" charset="0"/>
              </a:rPr>
              <a:t>EventArgs</a:t>
            </a:r>
            <a:r>
              <a:rPr lang="en-US">
                <a:solidFill>
                  <a:srgbClr val="000000"/>
                </a:solidFill>
                <a:latin typeface="Consolas" panose="020B0609020204030204" pitchFamily="49" charset="0"/>
              </a:rPr>
              <a:t> e)</a:t>
            </a: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Baglan.Open(); 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// bağlantıyı açtık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adaptor = </a:t>
            </a:r>
            <a:r>
              <a:rPr lang="tr-TR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rgbClr val="2B91AF"/>
                </a:solidFill>
                <a:latin typeface="Consolas" panose="020B0609020204030204" pitchFamily="49" charset="0"/>
              </a:rPr>
              <a:t>OleDbDataAdapter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tr-TR">
                <a:solidFill>
                  <a:srgbClr val="A31515"/>
                </a:solidFill>
                <a:latin typeface="Consolas" panose="020B0609020204030204" pitchFamily="49" charset="0"/>
              </a:rPr>
              <a:t>"Select Sehir,Sum (Maas) as Toplam_Maas From Personel where maas&lt;2000 Group By Sehir Having Sehir Like 'S%'"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, Baglan);</a:t>
            </a: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 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tr-TR" smtClean="0">
                <a:solidFill>
                  <a:srgbClr val="008000"/>
                </a:solidFill>
                <a:latin typeface="Consolas" panose="020B0609020204030204" pitchFamily="49" charset="0"/>
              </a:rPr>
              <a:t>//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örnek kodumuzu yapiştirdık peki bu kodda ne diyor sehirdeki maaş toplamlarını personel tablosundaki çek ama neye göre maaşı 2000 TL Altı olan ve  İsminin içerisinde S harfi başlayan şehir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nn-NO">
                <a:solidFill>
                  <a:srgbClr val="000000"/>
                </a:solidFill>
                <a:latin typeface="Consolas" panose="020B0609020204030204" pitchFamily="49" charset="0"/>
              </a:rPr>
              <a:t>   </a:t>
            </a:r>
            <a:r>
              <a:rPr lang="nn-NO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nn-NO" smtClean="0">
                <a:solidFill>
                  <a:srgbClr val="2B91AF"/>
                </a:solidFill>
                <a:latin typeface="Consolas" panose="020B0609020204030204" pitchFamily="49" charset="0"/>
              </a:rPr>
              <a:t>DataTable</a:t>
            </a:r>
            <a:r>
              <a:rPr lang="nn-NO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nn-NO">
                <a:solidFill>
                  <a:srgbClr val="000000"/>
                </a:solidFill>
                <a:latin typeface="Consolas" panose="020B0609020204030204" pitchFamily="49" charset="0"/>
              </a:rPr>
              <a:t>tablo = </a:t>
            </a:r>
            <a:r>
              <a:rPr lang="nn-NO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nn-NO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nn-NO">
                <a:solidFill>
                  <a:srgbClr val="2B91AF"/>
                </a:solidFill>
                <a:latin typeface="Consolas" panose="020B0609020204030204" pitchFamily="49" charset="0"/>
              </a:rPr>
              <a:t>DataTable</a:t>
            </a:r>
            <a:r>
              <a:rPr lang="nn-NO">
                <a:solidFill>
                  <a:srgbClr val="000000"/>
                </a:solidFill>
                <a:latin typeface="Consolas" panose="020B0609020204030204" pitchFamily="49" charset="0"/>
              </a:rPr>
              <a:t>(); </a:t>
            </a:r>
            <a:r>
              <a:rPr lang="nn-NO">
                <a:solidFill>
                  <a:srgbClr val="008000"/>
                </a:solidFill>
                <a:latin typeface="Consolas" panose="020B0609020204030204" pitchFamily="49" charset="0"/>
              </a:rPr>
              <a:t>//datatable oluşturduk</a:t>
            </a:r>
            <a:endParaRPr lang="nn-NO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adaptor.Fill(tablo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//oluşturdumuz adapteri tabloya aktardık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dataGridView1.DataSource 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= tablo; 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//oluşan tabloyuda gridwiewe aktardık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Baglan.Close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(); </a:t>
            </a:r>
            <a:r>
              <a:rPr lang="tr-TR">
                <a:solidFill>
                  <a:srgbClr val="008000"/>
                </a:solidFill>
                <a:latin typeface="Consolas" panose="020B0609020204030204" pitchFamily="49" charset="0"/>
              </a:rPr>
              <a:t>// bağlantıyı kapattık</a:t>
            </a:r>
            <a:endParaRPr lang="tr-TR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 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4040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Uygulama </a:t>
            </a:r>
            <a:r>
              <a:rPr lang="tr-TR"/>
              <a:t>çıktısı [1]</a:t>
            </a:r>
            <a:endParaRPr lang="tr-TR" dirty="0"/>
          </a:p>
        </p:txBody>
      </p:sp>
      <p:pic>
        <p:nvPicPr>
          <p:cNvPr id="2050" name="Picture 2" descr="https://i1.wp.com/i.hizliresim.com/5G638l.png?w=955&amp;ssl=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057400"/>
            <a:ext cx="7722004" cy="403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7100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karaÜniversitesiDersNotları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karaÜniversitesiDersNotları" id="{9E825308-4EB3-49EC-AD25-7462D971D255}" vid="{42FCA507-37DD-4061-A7BC-1184FE1F6E29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AnkaraÜniversitesiDersNotları</Template>
  <TotalTime>991</TotalTime>
  <Words>278</Words>
  <Application>Microsoft Office PowerPoint</Application>
  <PresentationFormat>Geniş ekran</PresentationFormat>
  <Paragraphs>56</Paragraphs>
  <Slides>12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Calibri</vt:lpstr>
      <vt:lpstr>Consolas</vt:lpstr>
      <vt:lpstr>Times New Roman</vt:lpstr>
      <vt:lpstr>AnkaraÜniversitesiDersNotları</vt:lpstr>
      <vt:lpstr> Basit Sorgulamalar Yapmak - İstatistiksel Sorgulamalar Yapmak</vt:lpstr>
      <vt:lpstr>HAVING Kullanımı [1]</vt:lpstr>
      <vt:lpstr>Örnek Tablo [1]</vt:lpstr>
      <vt:lpstr>Örnek Uygulama [1]</vt:lpstr>
      <vt:lpstr>Örnek Uygulama [1]</vt:lpstr>
      <vt:lpstr>Uygulama Çıktısı [1]</vt:lpstr>
      <vt:lpstr>Uygulama özeti [1]</vt:lpstr>
      <vt:lpstr>Örnek Uygulama 2 [1]</vt:lpstr>
      <vt:lpstr>Uygulama çıktısı [1]</vt:lpstr>
      <vt:lpstr>Uygulama özeti [1]</vt:lpstr>
      <vt:lpstr>HAVING Kullanma Kuralları [1]</vt:lpstr>
      <vt:lpstr>Kaynak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Salih</dc:creator>
  <cp:lastModifiedBy>Windows Kullanıcısı</cp:lastModifiedBy>
  <cp:revision>97</cp:revision>
  <cp:lastPrinted>1601-01-01T00:00:00Z</cp:lastPrinted>
  <dcterms:created xsi:type="dcterms:W3CDTF">2012-02-07T21:22:49Z</dcterms:created>
  <dcterms:modified xsi:type="dcterms:W3CDTF">2017-12-12T12:45:42Z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