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40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55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amazanakbuz.com/c-istatistiksel-sorgulamal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	Basit Sorgulamalar </a:t>
            </a: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Yapmak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- </a:t>
            </a:r>
            <a:r>
              <a:rPr lang="tr-TR" sz="3600" dirty="0">
                <a:solidFill>
                  <a:schemeClr val="tx2">
                    <a:satMod val="130000"/>
                  </a:schemeClr>
                </a:solidFill>
              </a:rPr>
              <a:t>İstatistiksel 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Sorgulamalar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tr-TR" dirty="0"/>
              <a:t>Görsel Programlama II</a:t>
            </a:r>
          </a:p>
          <a:p>
            <a:pPr>
              <a:spcAft>
                <a:spcPts val="0"/>
              </a:spcAft>
              <a:defRPr/>
            </a:pPr>
            <a:r>
              <a:rPr lang="tr-TR" altLang="tr-TR" dirty="0" err="1"/>
              <a:t>Öğr.Gör</a:t>
            </a:r>
            <a:r>
              <a:rPr lang="tr-TR" altLang="tr-TR" dirty="0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özeti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73666"/>
          </a:xfrm>
        </p:spPr>
        <p:txBody>
          <a:bodyPr/>
          <a:lstStyle/>
          <a:p>
            <a:r>
              <a:rPr lang="tr-TR" dirty="0"/>
              <a:t>Samsundaki 2 Kişinin Maaşını Topladı -Toplam Maaş </a:t>
            </a:r>
            <a:r>
              <a:rPr lang="tr-TR" dirty="0" smtClean="0"/>
              <a:t>Sütunu </a:t>
            </a:r>
            <a:r>
              <a:rPr lang="tr-TR" dirty="0"/>
              <a:t>olarak </a:t>
            </a:r>
            <a:r>
              <a:rPr lang="tr-TR" dirty="0" smtClean="0"/>
              <a:t>gösterdi.</a:t>
            </a:r>
            <a:r>
              <a:rPr lang="tr-TR" dirty="0"/>
              <a:t> </a:t>
            </a: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97280" y="2924026"/>
            <a:ext cx="10058400" cy="16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Kodumuz tam olarak “S”  harfi ile başlayan şehirleri listeliyor. Birbiriyle aynı isimde olan şehirleri birlikte topluyor. Ve maaşın 2000 TL altı olmasına dikkat ediyor.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0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HAVING </a:t>
            </a:r>
            <a:r>
              <a:rPr lang="tr-TR"/>
              <a:t>Kullanma </a:t>
            </a:r>
            <a:r>
              <a:rPr lang="tr-TR"/>
              <a:t>Kuralları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126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• </a:t>
            </a:r>
            <a:r>
              <a:rPr lang="tr-TR" dirty="0"/>
              <a:t>Select komutunda GROUP BY yoksa HAVING geçersiz olur.</a:t>
            </a:r>
            <a:br>
              <a:rPr lang="tr-TR" dirty="0"/>
            </a:br>
            <a:r>
              <a:rPr lang="tr-TR" dirty="0"/>
              <a:t>• HAVING sözcüğünü izleyen ifade içinde SUM, MIN, MAX, AVG, COUNT </a:t>
            </a:r>
            <a:r>
              <a:rPr lang="tr-TR" dirty="0" smtClean="0"/>
              <a:t>fonksiyonlarından en </a:t>
            </a:r>
            <a:r>
              <a:rPr lang="tr-TR" dirty="0"/>
              <a:t>az biri mutlaka olmalıdır.</a:t>
            </a:r>
            <a:br>
              <a:rPr lang="tr-TR" dirty="0"/>
            </a:br>
            <a:r>
              <a:rPr lang="tr-TR" dirty="0"/>
              <a:t>• HAVING sözcüğü sadece ve sadece gruplanmış verilerin işlemleri </a:t>
            </a:r>
            <a:r>
              <a:rPr lang="tr-TR" dirty="0" smtClean="0"/>
              <a:t>için </a:t>
            </a:r>
            <a:r>
              <a:rPr lang="tr-TR" dirty="0"/>
              <a:t>geçerlidir.</a:t>
            </a:r>
            <a:br>
              <a:rPr lang="tr-TR" dirty="0"/>
            </a:br>
            <a:r>
              <a:rPr lang="tr-TR" dirty="0"/>
              <a:t>• WHERE ile birlikte bir Select komutu içinde kullanılabilir .</a:t>
            </a:r>
          </a:p>
          <a:p>
            <a:r>
              <a:rPr lang="tr-TR" b="1" dirty="0"/>
              <a:t>WHERE ve HAVING arasındaki fark:</a:t>
            </a:r>
            <a:endParaRPr lang="tr-TR" dirty="0"/>
          </a:p>
          <a:p>
            <a:r>
              <a:rPr lang="tr-TR" b="1" dirty="0"/>
              <a:t>WHERE</a:t>
            </a:r>
            <a:r>
              <a:rPr lang="tr-TR" dirty="0"/>
              <a:t> bir tablonun tek satırları üzerinde işlem yapan koşullar içinde geçerlidir. </a:t>
            </a:r>
            <a:r>
              <a:rPr lang="tr-TR" b="1" dirty="0"/>
              <a:t>HAVING</a:t>
            </a:r>
            <a:r>
              <a:rPr lang="tr-TR" dirty="0"/>
              <a:t> gruplanmış verilerin işlemleri için geçerlidir.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80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>
                <a:hlinkClick r:id="rId2"/>
              </a:rPr>
              <a:t>http://ramazanakbuz.com/c-istatistiksel-sorgulamalar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 </a:t>
            </a:r>
            <a:br>
              <a:rPr lang="tr-TR" dirty="0" smtClean="0"/>
            </a:br>
            <a:r>
              <a:rPr lang="tr-TR" dirty="0" smtClean="0"/>
              <a:t>Erişim Tarihi : 08.12.2017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HAVING </a:t>
            </a:r>
            <a:r>
              <a:rPr lang="tr-TR" smtClean="0"/>
              <a:t>Kullanımı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73866"/>
          </a:xfrm>
        </p:spPr>
        <p:txBody>
          <a:bodyPr>
            <a:noAutofit/>
          </a:bodyPr>
          <a:lstStyle/>
          <a:p>
            <a:r>
              <a:rPr lang="tr-TR" sz="2400" dirty="0"/>
              <a:t>HAVING yapısı temelde WHERE ile aynı görevi yapmaktadır . GROUP BY ile kullanılır. </a:t>
            </a:r>
            <a:r>
              <a:rPr lang="tr-TR" sz="2400" dirty="0" err="1"/>
              <a:t>Where</a:t>
            </a:r>
            <a:r>
              <a:rPr lang="tr-TR" sz="2400" dirty="0"/>
              <a:t> ifadesi ile belirtilen kriter Group By uygulanmadan önce geçerli olurken, Having ifadesi ile belirtilen kriter ise </a:t>
            </a:r>
            <a:r>
              <a:rPr lang="tr-TR" sz="2400" dirty="0" err="1"/>
              <a:t>group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uygulandıktan sonra ortaya çıkan verileri filtrelemek için kullanılır.</a:t>
            </a:r>
          </a:p>
          <a:p>
            <a:r>
              <a:rPr lang="tr-TR" sz="2400" dirty="0"/>
              <a:t>Ayrıca </a:t>
            </a:r>
            <a:r>
              <a:rPr lang="tr-TR" sz="2400" dirty="0" err="1"/>
              <a:t>Where</a:t>
            </a:r>
            <a:r>
              <a:rPr lang="tr-TR" sz="2400" dirty="0"/>
              <a:t> ifadesinden sonra </a:t>
            </a:r>
            <a:r>
              <a:rPr lang="tr-TR" sz="2400" dirty="0" err="1"/>
              <a:t>sum</a:t>
            </a:r>
            <a:r>
              <a:rPr lang="tr-TR" sz="2400" dirty="0"/>
              <a:t>, </a:t>
            </a:r>
            <a:r>
              <a:rPr lang="tr-TR" sz="2400" dirty="0" err="1"/>
              <a:t>avg</a:t>
            </a:r>
            <a:r>
              <a:rPr lang="tr-TR" sz="2400" dirty="0"/>
              <a:t> gibi fonksiyonlar kullanılamazken, Having ile kullanılabilir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097280" y="423493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Kullanım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</a:t>
            </a:r>
            <a:endParaRPr lang="tr-T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97280" y="4876800"/>
            <a:ext cx="1025652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tr-T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Alan_Adı From Tablo_Adı Group By Alan_Adi Having Alan_Adı Operatör Değer</a:t>
            </a:r>
            <a:endParaRPr lang="tr-TR" sz="28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38200" y="5943600"/>
            <a:ext cx="967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operatörler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 ile belirtilen yere 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=, &lt;, &gt;, %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gibi operatörler kullanılır.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581400" y="5752961"/>
            <a:ext cx="2286000" cy="258147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73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 </a:t>
            </a:r>
            <a:r>
              <a:rPr lang="tr-TR"/>
              <a:t>Tablo [1]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48"/>
          <a:stretch/>
        </p:blipFill>
        <p:spPr>
          <a:xfrm>
            <a:off x="1219200" y="2209800"/>
            <a:ext cx="751589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90600" y="2514600"/>
            <a:ext cx="7315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//access veritabanı bağlantımız için ekledik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OleDbConnection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OleDbConnection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Provider=Microsoft.ACE.OLEDB.12.0</a:t>
            </a:r>
            <a:r>
              <a:rPr lang="tr-TR" smtClean="0">
                <a:solidFill>
                  <a:srgbClr val="A31515"/>
                </a:solidFill>
                <a:latin typeface="Consolas" panose="020B0609020204030204" pitchFamily="49" charset="0"/>
              </a:rPr>
              <a:t>;     Data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Source=veritabani.accdb"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bağlantı kodunu oluşturduk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adaptor;</a:t>
            </a:r>
          </a:p>
          <a:p>
            <a:pPr>
              <a:spcBef>
                <a:spcPts val="600"/>
              </a:spcBef>
            </a:pP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//gridwiew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doldurmak 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için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 bir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adet 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adaptör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oluşturduk 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90600" y="2209800"/>
            <a:ext cx="4659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System.Data.OleDb;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52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92480" y="2286000"/>
            <a:ext cx="1066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button1_Click(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Baglan.Open();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açtık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adaptor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"Select Sehir, Sum (Maas) as Toplam_Maas From Personel Where Maas&gt;2000 Group By Sehir"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 Baglan);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//örnek kodumuzu yapiştirdık peki bu kodda ne diyor sehirdeki maaş toplamlarını personel tablosundaki çek ama neye göre maaşı 2000 TL Üzeri olana göre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tablo = </a:t>
            </a:r>
            <a:r>
              <a:rPr lang="nn-NO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nn-NO">
                <a:solidFill>
                  <a:srgbClr val="008000"/>
                </a:solidFill>
                <a:latin typeface="Consolas" panose="020B0609020204030204" pitchFamily="49" charset="0"/>
              </a:rPr>
              <a:t>//datatable oluşturduk</a:t>
            </a:r>
            <a:endParaRPr lang="nn-NO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adaptor.Fill(tablo);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//oluşturdumuz adapteri tabloya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dataGridView1.DataSource = tablo;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//oluşan tabloyuda gridwiewe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Baglan.Close();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kapattık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Çıktısı [1]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81200"/>
            <a:ext cx="6645275" cy="36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8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özeti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tr-TR" dirty="0"/>
              <a:t>Bu örnekte WHERE kullanılarak maaşı 2000 TL den fazla olan personeller seçilmiş ve </a:t>
            </a:r>
            <a:r>
              <a:rPr lang="tr-TR" dirty="0" smtClean="0"/>
              <a:t>bunlar gruplanarak </a:t>
            </a:r>
            <a:r>
              <a:rPr lang="tr-TR" dirty="0"/>
              <a:t>illere </a:t>
            </a:r>
            <a:r>
              <a:rPr lang="tr-TR" dirty="0" smtClean="0"/>
              <a:t>göre maaş </a:t>
            </a:r>
            <a:r>
              <a:rPr lang="tr-TR" dirty="0"/>
              <a:t>toplamları bulunmuştur.</a:t>
            </a:r>
            <a:br>
              <a:rPr lang="tr-TR" dirty="0"/>
            </a:br>
            <a:r>
              <a:rPr lang="tr-TR" dirty="0"/>
              <a:t>Burada görüleceği üzere WHERE ifadesi ile </a:t>
            </a:r>
            <a:r>
              <a:rPr lang="tr-TR" dirty="0" smtClean="0"/>
              <a:t>önceki </a:t>
            </a:r>
            <a:r>
              <a:rPr lang="tr-TR" dirty="0"/>
              <a:t>kriteri belirttik ve tablomuzdaki bazı </a:t>
            </a:r>
            <a:r>
              <a:rPr lang="tr-TR" dirty="0" smtClean="0"/>
              <a:t>kayıtları devre </a:t>
            </a:r>
            <a:r>
              <a:rPr lang="tr-TR" dirty="0"/>
              <a:t>dışı bıraktık. Sonrada kalan kayıtları grupladık.</a:t>
            </a:r>
          </a:p>
        </p:txBody>
      </p:sp>
    </p:spTree>
    <p:extLst>
      <p:ext uri="{BB962C8B-B14F-4D97-AF65-F5344CB8AC3E}">
        <p14:creationId xmlns:p14="http://schemas.microsoft.com/office/powerpoint/2010/main" val="27719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r>
              <a:rPr lang="tr-TR" smtClean="0"/>
              <a:t>Uygulama </a:t>
            </a:r>
            <a:r>
              <a:rPr lang="tr-TR"/>
              <a:t>2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Birinci örneğe ilave olarak ili farklı yeni bir kayıt eklenir. Yine önceki örnekteki forma yeni bir buton eklenir. 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868680" y="2590800"/>
            <a:ext cx="1051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button2_Click(</a:t>
            </a:r>
            <a:r>
              <a:rPr lang="en-US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Baglan.Open();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açtık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adaptor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OleDbDataAdapter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"Select Sehir,Sum (Maas) as Toplam_Maas From Personel where maas&lt;2000 Group By Sehir Having Sehir Like 'S%'"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 Baglan);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örnek kodumuzu yapiştirdık peki bu kodda ne diyor sehirdeki maaş toplamlarını personel tablosundaki çek ama neye göre maaşı 2000 TL Altı olan ve  İsminin içerisinde S harfi başlayan şehir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  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mtClean="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tablo = </a:t>
            </a:r>
            <a:r>
              <a:rPr lang="nn-NO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nn-NO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nn-NO">
                <a:solidFill>
                  <a:srgbClr val="008000"/>
                </a:solidFill>
                <a:latin typeface="Consolas" panose="020B0609020204030204" pitchFamily="49" charset="0"/>
              </a:rPr>
              <a:t>//datatable oluşturduk</a:t>
            </a:r>
            <a:endParaRPr lang="nn-NO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adaptor.Fill(tablo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//oluşturdumuz adapteri tabloya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dataGridView1.DataSource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= tablo;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//oluşan tabloyuda gridwiewe aktardık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Baglan.Close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tr-TR">
                <a:solidFill>
                  <a:srgbClr val="008000"/>
                </a:solidFill>
                <a:latin typeface="Consolas" panose="020B0609020204030204" pitchFamily="49" charset="0"/>
              </a:rPr>
              <a:t>// bağlantıyı kapattık</a:t>
            </a:r>
            <a:endParaRPr lang="tr-TR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04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Uygulama </a:t>
            </a:r>
            <a:r>
              <a:rPr lang="tr-TR"/>
              <a:t>çıktısı [1]</a:t>
            </a:r>
            <a:endParaRPr lang="tr-TR" dirty="0"/>
          </a:p>
        </p:txBody>
      </p:sp>
      <p:pic>
        <p:nvPicPr>
          <p:cNvPr id="2050" name="Picture 2" descr="https://i1.wp.com/i.hizliresim.com/5G638l.png?w=955&amp;ssl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722004" cy="403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991</TotalTime>
  <Words>278</Words>
  <Application>Microsoft Office PowerPoint</Application>
  <PresentationFormat>Geniş ekran</PresentationFormat>
  <Paragraphs>56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Consolas</vt:lpstr>
      <vt:lpstr>Times New Roman</vt:lpstr>
      <vt:lpstr>AnkaraÜniversitesiDersNotları</vt:lpstr>
      <vt:lpstr> Basit Sorgulamalar Yapmak - İstatistiksel Sorgulamalar Yapmak</vt:lpstr>
      <vt:lpstr>HAVING Kullanımı [1]</vt:lpstr>
      <vt:lpstr>Örnek Tablo [1]</vt:lpstr>
      <vt:lpstr>Örnek Uygulama [1]</vt:lpstr>
      <vt:lpstr>Örnek Uygulama [1]</vt:lpstr>
      <vt:lpstr>Uygulama Çıktısı [1]</vt:lpstr>
      <vt:lpstr>Uygulama özeti [1]</vt:lpstr>
      <vt:lpstr>Örnek Uygulama 2 [1]</vt:lpstr>
      <vt:lpstr>Uygulama çıktısı [1]</vt:lpstr>
      <vt:lpstr>Uygulama özeti [1]</vt:lpstr>
      <vt:lpstr>HAVING Kullanma Kuralları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97</cp:revision>
  <cp:lastPrinted>1601-01-01T00:00:00Z</cp:lastPrinted>
  <dcterms:created xsi:type="dcterms:W3CDTF">2012-02-07T21:22:49Z</dcterms:created>
  <dcterms:modified xsi:type="dcterms:W3CDTF">2017-12-12T12:45:42Z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