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notesMasterIdLst>
    <p:notesMasterId r:id="rId26"/>
  </p:notesMasterIdLst>
  <p:sldIdLst>
    <p:sldId id="256" r:id="rId2"/>
    <p:sldId id="258" r:id="rId3"/>
    <p:sldId id="260" r:id="rId4"/>
    <p:sldId id="268" r:id="rId5"/>
    <p:sldId id="279" r:id="rId6"/>
    <p:sldId id="277" r:id="rId7"/>
    <p:sldId id="278" r:id="rId8"/>
    <p:sldId id="286" r:id="rId9"/>
    <p:sldId id="284" r:id="rId10"/>
    <p:sldId id="285" r:id="rId11"/>
    <p:sldId id="281" r:id="rId12"/>
    <p:sldId id="280" r:id="rId13"/>
    <p:sldId id="267" r:id="rId14"/>
    <p:sldId id="273" r:id="rId15"/>
    <p:sldId id="274" r:id="rId16"/>
    <p:sldId id="276" r:id="rId17"/>
    <p:sldId id="275" r:id="rId18"/>
    <p:sldId id="272" r:id="rId19"/>
    <p:sldId id="270" r:id="rId20"/>
    <p:sldId id="271" r:id="rId21"/>
    <p:sldId id="266" r:id="rId22"/>
    <p:sldId id="265" r:id="rId23"/>
    <p:sldId id="282" r:id="rId24"/>
    <p:sldId id="283" r:id="rId25"/>
  </p:sldIdLst>
  <p:sldSz cx="9144000" cy="6858000" type="screen4x3"/>
  <p:notesSz cx="6797675" cy="987425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3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3713"/>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50443" y="0"/>
            <a:ext cx="2945659" cy="493713"/>
          </a:xfrm>
          <a:prstGeom prst="rect">
            <a:avLst/>
          </a:prstGeom>
        </p:spPr>
        <p:txBody>
          <a:bodyPr vert="horz" lIns="91440" tIns="45720" rIns="91440" bIns="45720" rtlCol="0"/>
          <a:lstStyle>
            <a:lvl1pPr algn="r">
              <a:defRPr sz="1200"/>
            </a:lvl1pPr>
          </a:lstStyle>
          <a:p>
            <a:fld id="{6BD1963D-6DDF-4938-B01F-4B6B09DAB975}" type="datetimeFigureOut">
              <a:rPr lang="tr-TR" smtClean="0"/>
              <a:pPr/>
              <a:t>7.2.2014</a:t>
            </a:fld>
            <a:endParaRPr lang="tr-TR"/>
          </a:p>
        </p:txBody>
      </p:sp>
      <p:sp>
        <p:nvSpPr>
          <p:cNvPr id="4" name="Slayt Görüntüsü Yer Tutucusu 3"/>
          <p:cNvSpPr>
            <a:spLocks noGrp="1" noRot="1" noChangeAspect="1"/>
          </p:cNvSpPr>
          <p:nvPr>
            <p:ph type="sldImg" idx="2"/>
          </p:nvPr>
        </p:nvSpPr>
        <p:spPr>
          <a:xfrm>
            <a:off x="931863" y="741363"/>
            <a:ext cx="4933950" cy="370205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79768" y="4690269"/>
            <a:ext cx="5438140" cy="4443413"/>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9378824"/>
            <a:ext cx="2945659" cy="493713"/>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50443" y="9378824"/>
            <a:ext cx="2945659" cy="493713"/>
          </a:xfrm>
          <a:prstGeom prst="rect">
            <a:avLst/>
          </a:prstGeom>
        </p:spPr>
        <p:txBody>
          <a:bodyPr vert="horz" lIns="91440" tIns="45720" rIns="91440" bIns="45720" rtlCol="0" anchor="b"/>
          <a:lstStyle>
            <a:lvl1pPr algn="r">
              <a:defRPr sz="1200"/>
            </a:lvl1pPr>
          </a:lstStyle>
          <a:p>
            <a:fld id="{555198B6-7D16-4979-935D-FC2846692084}" type="slidenum">
              <a:rPr lang="tr-TR" smtClean="0"/>
              <a:pPr/>
              <a:t>‹#›</a:t>
            </a:fld>
            <a:endParaRPr lang="tr-TR"/>
          </a:p>
        </p:txBody>
      </p:sp>
    </p:spTree>
    <p:extLst>
      <p:ext uri="{BB962C8B-B14F-4D97-AF65-F5344CB8AC3E}">
        <p14:creationId xmlns:p14="http://schemas.microsoft.com/office/powerpoint/2010/main" val="14159380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Date Placeholder 29"/>
          <p:cNvSpPr>
            <a:spLocks noGrp="1"/>
          </p:cNvSpPr>
          <p:nvPr>
            <p:ph type="dt" sz="half" idx="10"/>
          </p:nvPr>
        </p:nvSpPr>
        <p:spPr/>
        <p:txBody>
          <a:bodyPr/>
          <a:lstStyle/>
          <a:p>
            <a:fld id="{21194365-F24A-4C4E-807B-B6F28E5A0E2D}" type="datetime1">
              <a:rPr lang="tr-TR" smtClean="0"/>
              <a:pPr/>
              <a:t>7.2.2014</a:t>
            </a:fld>
            <a:endParaRPr lang="tr-TR"/>
          </a:p>
        </p:txBody>
      </p:sp>
      <p:sp>
        <p:nvSpPr>
          <p:cNvPr id="19" name="Footer Placeholder 18"/>
          <p:cNvSpPr>
            <a:spLocks noGrp="1"/>
          </p:cNvSpPr>
          <p:nvPr>
            <p:ph type="ftr" sz="quarter" idx="11"/>
          </p:nvPr>
        </p:nvSpPr>
        <p:spPr/>
        <p:txBody>
          <a:bodyPr/>
          <a:lstStyle/>
          <a:p>
            <a:endParaRPr lang="tr-TR"/>
          </a:p>
        </p:txBody>
      </p:sp>
      <p:sp>
        <p:nvSpPr>
          <p:cNvPr id="27" name="Slide Number Placeholder 26"/>
          <p:cNvSpPr>
            <a:spLocks noGrp="1"/>
          </p:cNvSpPr>
          <p:nvPr>
            <p:ph type="sldNum" sz="quarter" idx="12"/>
          </p:nvPr>
        </p:nvSpPr>
        <p:spPr/>
        <p:txBody>
          <a:bodyPr/>
          <a:lstStyle/>
          <a:p>
            <a:fld id="{BF0A0BDD-1920-4DB2-8B89-6D87F3AB204A}"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40DA5004-84B6-406B-BA8A-3E6FCDC326C8}" type="datetime1">
              <a:rPr lang="tr-TR" smtClean="0"/>
              <a:pPr/>
              <a:t>7.2.2014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F0A0BDD-1920-4DB2-8B89-6D87F3AB204A}"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533BD9D2-5E96-4628-89E3-A904EE1F549C}" type="datetime1">
              <a:rPr lang="tr-TR" smtClean="0"/>
              <a:pPr/>
              <a:t>7.2.2014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F0A0BDD-1920-4DB2-8B89-6D87F3AB204A}"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5B2C0E01-DE9F-40A4-A53B-611F1945D592}" type="datetime1">
              <a:rPr lang="tr-TR" smtClean="0"/>
              <a:pPr/>
              <a:t>7.2.2014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F0A0BDD-1920-4DB2-8B89-6D87F3AB204A}"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Date Placeholder 3"/>
          <p:cNvSpPr>
            <a:spLocks noGrp="1"/>
          </p:cNvSpPr>
          <p:nvPr>
            <p:ph type="dt" sz="half" idx="10"/>
          </p:nvPr>
        </p:nvSpPr>
        <p:spPr/>
        <p:txBody>
          <a:bodyPr/>
          <a:lstStyle/>
          <a:p>
            <a:fld id="{5738BF44-122A-4F6A-8BB7-0C839E23AAFE}" type="datetime1">
              <a:rPr lang="tr-TR" smtClean="0"/>
              <a:pPr/>
              <a:t>7.2.2014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F0A0BDD-1920-4DB2-8B89-6D87F3AB204A}"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02487EB7-9ADC-4ED0-A71A-189DE7241430}" type="datetime1">
              <a:rPr lang="tr-TR" smtClean="0"/>
              <a:pPr/>
              <a:t>7.2.2014</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F0A0BDD-1920-4DB2-8B89-6D87F3AB204A}"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Date Placeholder 6"/>
          <p:cNvSpPr>
            <a:spLocks noGrp="1"/>
          </p:cNvSpPr>
          <p:nvPr>
            <p:ph type="dt" sz="half" idx="10"/>
          </p:nvPr>
        </p:nvSpPr>
        <p:spPr/>
        <p:txBody>
          <a:bodyPr/>
          <a:lstStyle/>
          <a:p>
            <a:fld id="{7648998A-8EF0-4EE0-9DA5-2C9D13B5341F}" type="datetime1">
              <a:rPr lang="tr-TR" smtClean="0"/>
              <a:pPr/>
              <a:t>7.2.2014</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F0A0BDD-1920-4DB2-8B89-6D87F3AB204A}"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Date Placeholder 2"/>
          <p:cNvSpPr>
            <a:spLocks noGrp="1"/>
          </p:cNvSpPr>
          <p:nvPr>
            <p:ph type="dt" sz="half" idx="10"/>
          </p:nvPr>
        </p:nvSpPr>
        <p:spPr/>
        <p:txBody>
          <a:bodyPr/>
          <a:lstStyle/>
          <a:p>
            <a:fld id="{B70CB202-BE91-4721-A997-E5D9391132BE}" type="datetime1">
              <a:rPr lang="tr-TR" smtClean="0"/>
              <a:pPr/>
              <a:t>7.2.2014</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F0A0BDD-1920-4DB2-8B89-6D87F3AB204A}"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FF2E67-FD66-4954-896F-5DD845177863}" type="datetime1">
              <a:rPr lang="tr-TR" smtClean="0"/>
              <a:pPr/>
              <a:t>7.2.2014</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F0A0BDD-1920-4DB2-8B89-6D87F3AB204A}"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89E753BE-2A3E-4195-A28E-A05C2A62929C}" type="datetime1">
              <a:rPr lang="tr-TR" smtClean="0"/>
              <a:pPr/>
              <a:t>7.2.2014</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F0A0BDD-1920-4DB2-8B89-6D87F3AB204A}"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Date Placeholder 4"/>
          <p:cNvSpPr>
            <a:spLocks noGrp="1"/>
          </p:cNvSpPr>
          <p:nvPr>
            <p:ph type="dt" sz="half" idx="10"/>
          </p:nvPr>
        </p:nvSpPr>
        <p:spPr/>
        <p:txBody>
          <a:bodyPr/>
          <a:lstStyle/>
          <a:p>
            <a:fld id="{8EB99BD9-4FE0-4CA5-86BC-4A18D6F9227C}" type="datetime1">
              <a:rPr lang="tr-TR" smtClean="0"/>
              <a:pPr/>
              <a:t>7.2.2014</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8077200" y="6356350"/>
            <a:ext cx="609600" cy="365125"/>
          </a:xfrm>
        </p:spPr>
        <p:txBody>
          <a:bodyPr/>
          <a:lstStyle/>
          <a:p>
            <a:fld id="{BF0A0BDD-1920-4DB2-8B89-6D87F3AB204A}" type="slidenum">
              <a:rPr lang="tr-TR" smtClean="0"/>
              <a:pPr/>
              <a:t>‹#›</a:t>
            </a:fld>
            <a:endParaRPr lang="tr-T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36B1125-AD53-4868-90B6-7BF612FC4551}" type="datetime1">
              <a:rPr lang="tr-TR" smtClean="0"/>
              <a:pPr/>
              <a:t>7.2.2014</a:t>
            </a:fld>
            <a:endParaRPr lang="tr-T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F0A0BDD-1920-4DB2-8B89-6D87F3AB204A}" type="slidenum">
              <a:rPr lang="tr-TR" smtClean="0"/>
              <a:pPr/>
              <a:t>‹#›</a:t>
            </a:fld>
            <a:endParaRPr lang="tr-T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a:bodyPr>
          <a:lstStyle/>
          <a:p>
            <a:r>
              <a:rPr lang="tr-TR" dirty="0" smtClean="0"/>
              <a:t>Kamu Yönetiminde </a:t>
            </a:r>
            <a:br>
              <a:rPr lang="tr-TR" dirty="0" smtClean="0"/>
            </a:br>
            <a:r>
              <a:rPr lang="tr-TR" dirty="0" smtClean="0"/>
              <a:t>Halkla İlişkiler</a:t>
            </a:r>
            <a:endParaRPr lang="tr-TR" dirty="0"/>
          </a:p>
        </p:txBody>
      </p:sp>
      <p:sp>
        <p:nvSpPr>
          <p:cNvPr id="3" name="Alt Başlık 2"/>
          <p:cNvSpPr>
            <a:spLocks noGrp="1"/>
          </p:cNvSpPr>
          <p:nvPr>
            <p:ph type="subTitle" idx="1"/>
          </p:nvPr>
        </p:nvSpPr>
        <p:spPr/>
        <p:txBody>
          <a:bodyPr/>
          <a:lstStyle/>
          <a:p>
            <a:r>
              <a:rPr lang="tr-TR" dirty="0" smtClean="0"/>
              <a:t>Yrd. Doç. Dr. Aslı Yağmurlu</a:t>
            </a:r>
            <a:endParaRPr lang="tr-TR" dirty="0"/>
          </a:p>
        </p:txBody>
      </p:sp>
      <p:sp>
        <p:nvSpPr>
          <p:cNvPr id="4" name="Slayt Numarası Yer Tutucusu 3"/>
          <p:cNvSpPr>
            <a:spLocks noGrp="1"/>
          </p:cNvSpPr>
          <p:nvPr>
            <p:ph type="sldNum" sz="quarter" idx="12"/>
          </p:nvPr>
        </p:nvSpPr>
        <p:spPr/>
        <p:txBody>
          <a:bodyPr/>
          <a:lstStyle/>
          <a:p>
            <a:fld id="{BF0A0BDD-1920-4DB2-8B89-6D87F3AB204A}" type="slidenum">
              <a:rPr lang="tr-TR" smtClean="0"/>
              <a:pPr/>
              <a:t>1</a:t>
            </a:fld>
            <a:endParaRPr lang="tr-TR"/>
          </a:p>
        </p:txBody>
      </p:sp>
    </p:spTree>
    <p:extLst>
      <p:ext uri="{BB962C8B-B14F-4D97-AF65-F5344CB8AC3E}">
        <p14:creationId xmlns:p14="http://schemas.microsoft.com/office/powerpoint/2010/main" val="237665112"/>
      </p:ext>
    </p:extLst>
  </p:cSld>
  <p:clrMapOvr>
    <a:masterClrMapping/>
  </p:clrMapOvr>
  <mc:AlternateContent xmlns:mc="http://schemas.openxmlformats.org/markup-compatibility/2006" xmlns:p14="http://schemas.microsoft.com/office/powerpoint/2010/main">
    <mc:Choice Requires="p14">
      <p:transition spd="slow" p14:dur="2000"/>
    </mc:Choice>
    <mc:Fallback xmlns="" xmlns:mv="urn:schemas-microsoft-com:mac:vml">
      <mp:transition xmlns:mp="http://schemas.microsoft.com/office/mac/powerpoint/2008/mai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Bir sorunla ilgili kamular</a:t>
            </a:r>
            <a:endParaRPr lang="tr-TR" dirty="0"/>
          </a:p>
        </p:txBody>
      </p:sp>
      <p:sp>
        <p:nvSpPr>
          <p:cNvPr id="3" name="Content Placeholder 2"/>
          <p:cNvSpPr>
            <a:spLocks noGrp="1"/>
          </p:cNvSpPr>
          <p:nvPr>
            <p:ph idx="1"/>
          </p:nvPr>
        </p:nvSpPr>
        <p:spPr/>
        <p:txBody>
          <a:bodyPr>
            <a:normAutofit fontScale="92500"/>
          </a:bodyPr>
          <a:lstStyle/>
          <a:p>
            <a:r>
              <a:rPr lang="tr-TR" dirty="0" smtClean="0"/>
              <a:t>Kamu olmayanlar: sorun algılanmıyor</a:t>
            </a:r>
          </a:p>
          <a:p>
            <a:r>
              <a:rPr lang="tr-TR" dirty="0" smtClean="0"/>
              <a:t>Pasif kamular: sorun var ama kamu bunun farkında değil</a:t>
            </a:r>
          </a:p>
          <a:p>
            <a:r>
              <a:rPr lang="tr-TR" dirty="0" smtClean="0"/>
              <a:t>Farkında olan kamular: sorun grup tarafından farkedilmiş</a:t>
            </a:r>
          </a:p>
          <a:p>
            <a:r>
              <a:rPr lang="tr-TR" dirty="0" smtClean="0"/>
              <a:t>Aktif Kamular: grupta bireysel çözüm çabaları başlamış</a:t>
            </a:r>
          </a:p>
          <a:p>
            <a:r>
              <a:rPr lang="tr-TR" smtClean="0"/>
              <a:t>Eylemci kamular: örgütlü eylem başlamış</a:t>
            </a:r>
          </a:p>
          <a:p>
            <a:endParaRPr lang="tr-TR" dirty="0" smtClean="0"/>
          </a:p>
          <a:p>
            <a:r>
              <a:rPr lang="tr-TR" dirty="0" smtClean="0"/>
              <a:t>Grunig durumsallık kuramında, kamuları belirlemek için, sorun algısı, kısıt algısı ve ilgi düzeyi bağımsız değişkenleri ile aktif ve pasif iletişim davranışı arasında korelasyon kurmuştur.</a:t>
            </a:r>
            <a:endParaRPr lang="tr-TR" dirty="0"/>
          </a:p>
        </p:txBody>
      </p:sp>
      <p:sp>
        <p:nvSpPr>
          <p:cNvPr id="4" name="Slide Number Placeholder 3"/>
          <p:cNvSpPr>
            <a:spLocks noGrp="1"/>
          </p:cNvSpPr>
          <p:nvPr>
            <p:ph type="sldNum" sz="quarter" idx="12"/>
          </p:nvPr>
        </p:nvSpPr>
        <p:spPr/>
        <p:txBody>
          <a:bodyPr/>
          <a:lstStyle/>
          <a:p>
            <a:fld id="{BF0A0BDD-1920-4DB2-8B89-6D87F3AB204A}" type="slidenum">
              <a:rPr lang="tr-TR" smtClean="0"/>
              <a:pPr/>
              <a:t>10</a:t>
            </a:fld>
            <a:endParaRPr lang="tr-T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Kamular</a:t>
            </a:r>
            <a:endParaRPr lang="tr-TR" dirty="0"/>
          </a:p>
        </p:txBody>
      </p:sp>
      <p:sp>
        <p:nvSpPr>
          <p:cNvPr id="4" name="Slayt Numarası Yer Tutucusu 3"/>
          <p:cNvSpPr>
            <a:spLocks noGrp="1"/>
          </p:cNvSpPr>
          <p:nvPr>
            <p:ph type="sldNum" sz="quarter" idx="12"/>
          </p:nvPr>
        </p:nvSpPr>
        <p:spPr/>
        <p:txBody>
          <a:bodyPr/>
          <a:lstStyle/>
          <a:p>
            <a:fld id="{BF0A0BDD-1920-4DB2-8B89-6D87F3AB204A}" type="slidenum">
              <a:rPr lang="tr-TR" smtClean="0"/>
              <a:pPr/>
              <a:t>11</a:t>
            </a:fld>
            <a:endParaRPr lang="tr-TR"/>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967238" y="2296548"/>
            <a:ext cx="5209524" cy="36666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935739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Örgüt kavramı</a:t>
            </a:r>
            <a:endParaRPr lang="tr-TR" dirty="0"/>
          </a:p>
        </p:txBody>
      </p:sp>
      <p:sp>
        <p:nvSpPr>
          <p:cNvPr id="3" name="İçerik Yer Tutucusu 2"/>
          <p:cNvSpPr>
            <a:spLocks noGrp="1"/>
          </p:cNvSpPr>
          <p:nvPr>
            <p:ph idx="1"/>
          </p:nvPr>
        </p:nvSpPr>
        <p:spPr/>
        <p:txBody>
          <a:bodyPr/>
          <a:lstStyle/>
          <a:p>
            <a:r>
              <a:rPr lang="tr-TR" dirty="0" smtClean="0"/>
              <a:t>Belirli bir amaca ya da amaç öbeğine yönelik birbirleriyle bağlantılı eylemlerin gerçekleştirilmesi için bireylerin önceden belirlenmiş davranış kalıpları, görevler ve sorumluluklar çerçevesinde bir araya gelmesiyle oluşan tamamlayıcılık ve süreklilik gösteren toplumsal yapılanma.</a:t>
            </a:r>
          </a:p>
          <a:p>
            <a:r>
              <a:rPr lang="tr-TR" dirty="0" smtClean="0"/>
              <a:t>Genel olarak kamu, özel ve sivil toplum örgütlerinden söz ediliyor.</a:t>
            </a:r>
          </a:p>
          <a:p>
            <a:r>
              <a:rPr lang="tr-TR" dirty="0" smtClean="0"/>
              <a:t>Biz sadece kamu örgütlerini ders çerçevesinde ele alacağız.</a:t>
            </a:r>
            <a:endParaRPr lang="tr-TR" dirty="0"/>
          </a:p>
        </p:txBody>
      </p:sp>
      <p:sp>
        <p:nvSpPr>
          <p:cNvPr id="4" name="Slayt Numarası Yer Tutucusu 3"/>
          <p:cNvSpPr>
            <a:spLocks noGrp="1"/>
          </p:cNvSpPr>
          <p:nvPr>
            <p:ph type="sldNum" sz="quarter" idx="12"/>
          </p:nvPr>
        </p:nvSpPr>
        <p:spPr/>
        <p:txBody>
          <a:bodyPr/>
          <a:lstStyle/>
          <a:p>
            <a:fld id="{BF0A0BDD-1920-4DB2-8B89-6D87F3AB204A}" type="slidenum">
              <a:rPr lang="tr-TR" smtClean="0"/>
              <a:pPr/>
              <a:t>12</a:t>
            </a:fld>
            <a:endParaRPr lang="tr-TR"/>
          </a:p>
        </p:txBody>
      </p:sp>
    </p:spTree>
    <p:extLst>
      <p:ext uri="{BB962C8B-B14F-4D97-AF65-F5344CB8AC3E}">
        <p14:creationId xmlns:p14="http://schemas.microsoft.com/office/powerpoint/2010/main" val="8603143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43608" y="764704"/>
            <a:ext cx="7024744" cy="1143000"/>
          </a:xfrm>
        </p:spPr>
        <p:txBody>
          <a:bodyPr>
            <a:normAutofit fontScale="90000"/>
          </a:bodyPr>
          <a:lstStyle/>
          <a:p>
            <a:r>
              <a:rPr lang="tr-TR" dirty="0" smtClean="0"/>
              <a:t> Halkla ilişkilerin diğer isimleri</a:t>
            </a:r>
            <a:endParaRPr lang="tr-TR" dirty="0"/>
          </a:p>
        </p:txBody>
      </p:sp>
      <p:sp>
        <p:nvSpPr>
          <p:cNvPr id="3" name="İçerik Yer Tutucusu 2"/>
          <p:cNvSpPr>
            <a:spLocks noGrp="1"/>
          </p:cNvSpPr>
          <p:nvPr>
            <p:ph idx="1"/>
          </p:nvPr>
        </p:nvSpPr>
        <p:spPr>
          <a:xfrm>
            <a:off x="1043608" y="1988840"/>
            <a:ext cx="7065349" cy="4104456"/>
          </a:xfrm>
        </p:spPr>
        <p:txBody>
          <a:bodyPr>
            <a:normAutofit fontScale="92500" lnSpcReduction="10000"/>
          </a:bodyPr>
          <a:lstStyle/>
          <a:p>
            <a:pPr marL="0" indent="0">
              <a:buNone/>
            </a:pPr>
            <a:r>
              <a:rPr lang="tr-TR" dirty="0" smtClean="0"/>
              <a:t>Türkiye’nin en büyük 5 şirketine bakıldığında,</a:t>
            </a:r>
          </a:p>
          <a:p>
            <a:pPr marL="0" indent="0">
              <a:buNone/>
            </a:pPr>
            <a:r>
              <a:rPr lang="tr-TR" dirty="0" err="1" smtClean="0"/>
              <a:t>Tüpraş</a:t>
            </a:r>
            <a:r>
              <a:rPr lang="tr-TR" dirty="0" smtClean="0"/>
              <a:t>- Kurumsal İletişim</a:t>
            </a:r>
          </a:p>
          <a:p>
            <a:pPr marL="0" indent="0">
              <a:buNone/>
            </a:pPr>
            <a:r>
              <a:rPr lang="tr-TR" dirty="0" smtClean="0"/>
              <a:t>Petrol Ofisi- Pazarlama</a:t>
            </a:r>
          </a:p>
          <a:p>
            <a:pPr marL="0" indent="0">
              <a:buNone/>
            </a:pPr>
            <a:r>
              <a:rPr lang="tr-TR" dirty="0" smtClean="0"/>
              <a:t>Türk Telekom- Pazarlama İletişim</a:t>
            </a:r>
          </a:p>
          <a:p>
            <a:pPr marL="0" indent="0">
              <a:buNone/>
            </a:pPr>
            <a:r>
              <a:rPr lang="tr-TR" dirty="0" smtClean="0"/>
              <a:t>Arçelik- Kurumsal İletişim</a:t>
            </a:r>
          </a:p>
          <a:p>
            <a:pPr marL="0" indent="0">
              <a:buNone/>
            </a:pPr>
            <a:r>
              <a:rPr lang="tr-TR" dirty="0" smtClean="0"/>
              <a:t>Türkcell- Kurumsal İletişim adı altında bir örgütlenmeyle halkla ilişkiler faaliyetlerinin sürdürüldüğü görülmekte.</a:t>
            </a:r>
          </a:p>
          <a:p>
            <a:pPr marL="0" indent="0">
              <a:buNone/>
            </a:pPr>
            <a:r>
              <a:rPr lang="tr-TR" dirty="0" smtClean="0"/>
              <a:t>Kamu kurumlarında Basın ve Halkla İlişkiler adı yaygın olarak kullanılmaktadır.</a:t>
            </a:r>
          </a:p>
          <a:p>
            <a:endParaRPr lang="tr-TR" dirty="0"/>
          </a:p>
        </p:txBody>
      </p:sp>
      <p:sp>
        <p:nvSpPr>
          <p:cNvPr id="4" name="Slayt Numarası Yer Tutucusu 3"/>
          <p:cNvSpPr>
            <a:spLocks noGrp="1"/>
          </p:cNvSpPr>
          <p:nvPr>
            <p:ph type="sldNum" sz="quarter" idx="12"/>
          </p:nvPr>
        </p:nvSpPr>
        <p:spPr/>
        <p:txBody>
          <a:bodyPr/>
          <a:lstStyle/>
          <a:p>
            <a:fld id="{BF0A0BDD-1920-4DB2-8B89-6D87F3AB204A}" type="slidenum">
              <a:rPr lang="tr-TR" smtClean="0"/>
              <a:pPr/>
              <a:t>13</a:t>
            </a:fld>
            <a:endParaRPr lang="tr-TR"/>
          </a:p>
        </p:txBody>
      </p:sp>
    </p:spTree>
    <p:extLst>
      <p:ext uri="{BB962C8B-B14F-4D97-AF65-F5344CB8AC3E}">
        <p14:creationId xmlns:p14="http://schemas.microsoft.com/office/powerpoint/2010/main" val="10314719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Halkla ilişkiler/Pazarlama</a:t>
            </a:r>
            <a:endParaRPr lang="tr-TR" dirty="0"/>
          </a:p>
        </p:txBody>
      </p:sp>
      <p:sp>
        <p:nvSpPr>
          <p:cNvPr id="3" name="İçerik Yer Tutucusu 2"/>
          <p:cNvSpPr>
            <a:spLocks noGrp="1"/>
          </p:cNvSpPr>
          <p:nvPr>
            <p:ph idx="1"/>
          </p:nvPr>
        </p:nvSpPr>
        <p:spPr/>
        <p:txBody>
          <a:bodyPr>
            <a:normAutofit fontScale="92500"/>
          </a:bodyPr>
          <a:lstStyle/>
          <a:p>
            <a:r>
              <a:rPr lang="tr-TR" dirty="0" smtClean="0"/>
              <a:t>Halkla ilişkiler genellikle pazarlama, reklam, propaganda ile karıştırılmaktadır.</a:t>
            </a:r>
          </a:p>
          <a:p>
            <a:r>
              <a:rPr lang="tr-TR" dirty="0" smtClean="0"/>
              <a:t>Pazarlama, </a:t>
            </a:r>
            <a:r>
              <a:rPr lang="tr-TR" dirty="0"/>
              <a:t>firmaların, hangi malların veya hizmetlerin müşterilerinin ilgisini çekeceğini tayin etmeleri ve satışlar, iletişim ve işletme </a:t>
            </a:r>
            <a:r>
              <a:rPr lang="tr-TR" dirty="0" smtClean="0"/>
              <a:t>yönetimi </a:t>
            </a:r>
            <a:r>
              <a:rPr lang="tr-TR" dirty="0"/>
              <a:t>geliştirmeleri için stratejileri belirlemeleri </a:t>
            </a:r>
            <a:r>
              <a:rPr lang="tr-TR" dirty="0" smtClean="0"/>
              <a:t>sürecidir. </a:t>
            </a:r>
          </a:p>
          <a:p>
            <a:r>
              <a:rPr lang="tr-TR" dirty="0" smtClean="0"/>
              <a:t>Pazarlama </a:t>
            </a:r>
            <a:r>
              <a:rPr lang="tr-TR" dirty="0"/>
              <a:t>karması; </a:t>
            </a:r>
            <a:r>
              <a:rPr lang="tr-TR" dirty="0" err="1" smtClean="0"/>
              <a:t>product</a:t>
            </a:r>
            <a:r>
              <a:rPr lang="tr-TR" dirty="0" smtClean="0"/>
              <a:t>  (ürün), (</a:t>
            </a:r>
            <a:r>
              <a:rPr lang="tr-TR" dirty="0" err="1" smtClean="0"/>
              <a:t>place</a:t>
            </a:r>
            <a:r>
              <a:rPr lang="tr-TR" dirty="0"/>
              <a:t>)</a:t>
            </a:r>
            <a:r>
              <a:rPr lang="tr-TR" dirty="0" smtClean="0"/>
              <a:t> </a:t>
            </a:r>
            <a:r>
              <a:rPr lang="tr-TR" dirty="0"/>
              <a:t>yer, </a:t>
            </a:r>
            <a:r>
              <a:rPr lang="tr-TR" dirty="0" smtClean="0"/>
              <a:t>(</a:t>
            </a:r>
            <a:r>
              <a:rPr lang="tr-TR" dirty="0" err="1" smtClean="0"/>
              <a:t>price</a:t>
            </a:r>
            <a:r>
              <a:rPr lang="tr-TR" dirty="0" smtClean="0"/>
              <a:t>) </a:t>
            </a:r>
            <a:r>
              <a:rPr lang="tr-TR" dirty="0"/>
              <a:t>fiyat ve </a:t>
            </a:r>
            <a:r>
              <a:rPr lang="tr-TR" dirty="0" err="1" smtClean="0"/>
              <a:t>promotion</a:t>
            </a:r>
            <a:r>
              <a:rPr lang="tr-TR" dirty="0"/>
              <a:t> </a:t>
            </a:r>
            <a:r>
              <a:rPr lang="tr-TR" dirty="0" smtClean="0"/>
              <a:t> (tanıtım) şeklinde oluşurken</a:t>
            </a:r>
            <a:r>
              <a:rPr lang="tr-TR" dirty="0"/>
              <a:t>, halkla ilişkiler karması; </a:t>
            </a:r>
            <a:r>
              <a:rPr lang="tr-TR" dirty="0" smtClean="0"/>
              <a:t>duyurma, </a:t>
            </a:r>
            <a:r>
              <a:rPr lang="tr-TR" dirty="0"/>
              <a:t>kurumsal reklamcılık, basın sözcülüğü</a:t>
            </a:r>
            <a:r>
              <a:rPr lang="tr-TR" dirty="0" smtClean="0"/>
              <a:t>, lobicilik</a:t>
            </a:r>
            <a:r>
              <a:rPr lang="tr-TR" dirty="0"/>
              <a:t>, yönetim danışmanlığı ve çeşitli kamu yararına faaliyetlerden </a:t>
            </a:r>
            <a:r>
              <a:rPr lang="tr-TR" dirty="0" smtClean="0"/>
              <a:t>oluşur</a:t>
            </a:r>
            <a:r>
              <a:rPr lang="tr-TR" dirty="0"/>
              <a:t>.</a:t>
            </a:r>
          </a:p>
        </p:txBody>
      </p:sp>
      <p:sp>
        <p:nvSpPr>
          <p:cNvPr id="4" name="Slayt Numarası Yer Tutucusu 3"/>
          <p:cNvSpPr>
            <a:spLocks noGrp="1"/>
          </p:cNvSpPr>
          <p:nvPr>
            <p:ph type="sldNum" sz="quarter" idx="12"/>
          </p:nvPr>
        </p:nvSpPr>
        <p:spPr/>
        <p:txBody>
          <a:bodyPr/>
          <a:lstStyle/>
          <a:p>
            <a:fld id="{48055711-758F-4E8C-A2F8-DE3EE5770D1D}" type="slidenum">
              <a:rPr lang="tr-TR" smtClean="0"/>
              <a:pPr/>
              <a:t>14</a:t>
            </a:fld>
            <a:endParaRPr lang="tr-TR"/>
          </a:p>
        </p:txBody>
      </p:sp>
    </p:spTree>
    <p:extLst>
      <p:ext uri="{BB962C8B-B14F-4D97-AF65-F5344CB8AC3E}">
        <p14:creationId xmlns:p14="http://schemas.microsoft.com/office/powerpoint/2010/main" val="23420908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Halkla ilişkiler/ Reklam</a:t>
            </a:r>
            <a:endParaRPr lang="tr-TR" dirty="0"/>
          </a:p>
        </p:txBody>
      </p:sp>
      <p:sp>
        <p:nvSpPr>
          <p:cNvPr id="3" name="İçerik Yer Tutucusu 2"/>
          <p:cNvSpPr>
            <a:spLocks noGrp="1"/>
          </p:cNvSpPr>
          <p:nvPr>
            <p:ph idx="1"/>
          </p:nvPr>
        </p:nvSpPr>
        <p:spPr/>
        <p:txBody>
          <a:bodyPr>
            <a:normAutofit fontScale="92500" lnSpcReduction="10000"/>
          </a:bodyPr>
          <a:lstStyle/>
          <a:p>
            <a:r>
              <a:rPr lang="tr-TR" dirty="0" smtClean="0"/>
              <a:t> Reklam</a:t>
            </a:r>
            <a:r>
              <a:rPr lang="tr-TR" dirty="0"/>
              <a:t>, televizyon, gazete, radyo, billboard, dergi, sinema  internet gibi mecralar aracılığıyla çeşitli mal, ürün ve hizmetlerin hedef kitlelere ve tüketicilere belirli bir ücret karşılığında tanıtılmasıdır. </a:t>
            </a:r>
            <a:endParaRPr lang="tr-TR" dirty="0" smtClean="0"/>
          </a:p>
          <a:p>
            <a:r>
              <a:rPr lang="tr-TR" dirty="0" smtClean="0"/>
              <a:t>Bu </a:t>
            </a:r>
            <a:r>
              <a:rPr lang="tr-TR" dirty="0"/>
              <a:t>işin ana unsurları; bir ücret karşılığında yapılması, tanıtım yaptıran </a:t>
            </a:r>
            <a:r>
              <a:rPr lang="tr-TR" dirty="0" smtClean="0"/>
              <a:t>firmaların </a:t>
            </a:r>
            <a:r>
              <a:rPr lang="tr-TR" dirty="0"/>
              <a:t>belli olması, mal ürün ya da hizmetlerin tanıtımı yapılırken geniş hedef kitlelere ve tüketicilere hitap eden görsel işitsel ve yazılı medya  araçlarının </a:t>
            </a:r>
            <a:r>
              <a:rPr lang="tr-TR" dirty="0" smtClean="0"/>
              <a:t>kullanılmasıdır. </a:t>
            </a:r>
          </a:p>
          <a:p>
            <a:r>
              <a:rPr lang="tr-TR" dirty="0" smtClean="0"/>
              <a:t>Halkla ilişkiler de aynı mecraları kullanır ancak kitle iletişim araçlarında yayın ücreti vermeden yer almayı amaçlar. Kısa süreli karlılığa yönelmez.</a:t>
            </a:r>
            <a:endParaRPr lang="tr-TR" dirty="0"/>
          </a:p>
          <a:p>
            <a:endParaRPr lang="tr-TR" dirty="0"/>
          </a:p>
        </p:txBody>
      </p:sp>
      <p:sp>
        <p:nvSpPr>
          <p:cNvPr id="4" name="Slayt Numarası Yer Tutucusu 3"/>
          <p:cNvSpPr>
            <a:spLocks noGrp="1"/>
          </p:cNvSpPr>
          <p:nvPr>
            <p:ph type="sldNum" sz="quarter" idx="12"/>
          </p:nvPr>
        </p:nvSpPr>
        <p:spPr/>
        <p:txBody>
          <a:bodyPr/>
          <a:lstStyle/>
          <a:p>
            <a:fld id="{48055711-758F-4E8C-A2F8-DE3EE5770D1D}" type="slidenum">
              <a:rPr lang="tr-TR" smtClean="0"/>
              <a:pPr/>
              <a:t>15</a:t>
            </a:fld>
            <a:endParaRPr lang="tr-TR"/>
          </a:p>
        </p:txBody>
      </p:sp>
    </p:spTree>
    <p:extLst>
      <p:ext uri="{BB962C8B-B14F-4D97-AF65-F5344CB8AC3E}">
        <p14:creationId xmlns:p14="http://schemas.microsoft.com/office/powerpoint/2010/main" val="21118108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Farklılıklar</a:t>
            </a:r>
            <a:endParaRPr lang="tr-TR" dirty="0"/>
          </a:p>
        </p:txBody>
      </p:sp>
      <p:graphicFrame>
        <p:nvGraphicFramePr>
          <p:cNvPr id="5" name="İçerik Yer Tutucusu 4"/>
          <p:cNvGraphicFramePr>
            <a:graphicFrameLocks noGrp="1"/>
          </p:cNvGraphicFramePr>
          <p:nvPr>
            <p:ph idx="1"/>
            <p:extLst>
              <p:ext uri="{D42A27DB-BD31-4B8C-83A1-F6EECF244321}">
                <p14:modId xmlns:p14="http://schemas.microsoft.com/office/powerpoint/2010/main" val="3822191925"/>
              </p:ext>
            </p:extLst>
          </p:nvPr>
        </p:nvGraphicFramePr>
        <p:xfrm>
          <a:off x="457200" y="1935163"/>
          <a:ext cx="8229600" cy="3505200"/>
        </p:xfrm>
        <a:graphic>
          <a:graphicData uri="http://schemas.openxmlformats.org/drawingml/2006/table">
            <a:tbl>
              <a:tblPr firstRow="1" bandRow="1">
                <a:tableStyleId>{5C22544A-7EE6-4342-B048-85BDC9FD1C3A}</a:tableStyleId>
              </a:tblPr>
              <a:tblGrid>
                <a:gridCol w="4114800"/>
                <a:gridCol w="4114800"/>
              </a:tblGrid>
              <a:tr h="370840">
                <a:tc>
                  <a:txBody>
                    <a:bodyPr/>
                    <a:lstStyle/>
                    <a:p>
                      <a:r>
                        <a:rPr lang="tr-TR" dirty="0" smtClean="0"/>
                        <a:t>Reklam </a:t>
                      </a:r>
                      <a:endParaRPr lang="tr-TR" dirty="0"/>
                    </a:p>
                  </a:txBody>
                  <a:tcPr/>
                </a:tc>
                <a:tc>
                  <a:txBody>
                    <a:bodyPr/>
                    <a:lstStyle/>
                    <a:p>
                      <a:r>
                        <a:rPr lang="tr-TR" dirty="0" smtClean="0"/>
                        <a:t>Halkla ilişkiler</a:t>
                      </a:r>
                      <a:endParaRPr lang="tr-TR" dirty="0"/>
                    </a:p>
                  </a:txBody>
                  <a:tcPr/>
                </a:tc>
              </a:tr>
              <a:tr h="370840">
                <a:tc>
                  <a:txBody>
                    <a:bodyPr/>
                    <a:lstStyle/>
                    <a:p>
                      <a:r>
                        <a:rPr lang="tr-TR" dirty="0" smtClean="0"/>
                        <a:t>Satış amaçlıdır</a:t>
                      </a:r>
                      <a:endParaRPr lang="tr-TR" dirty="0"/>
                    </a:p>
                  </a:txBody>
                  <a:tcPr/>
                </a:tc>
                <a:tc>
                  <a:txBody>
                    <a:bodyPr/>
                    <a:lstStyle/>
                    <a:p>
                      <a:r>
                        <a:rPr lang="tr-TR" dirty="0" smtClean="0"/>
                        <a:t>İletişim sistemi kurma</a:t>
                      </a:r>
                      <a:r>
                        <a:rPr lang="tr-TR" baseline="0" dirty="0" smtClean="0"/>
                        <a:t> amacı güder</a:t>
                      </a:r>
                      <a:endParaRPr lang="tr-TR" dirty="0"/>
                    </a:p>
                  </a:txBody>
                  <a:tcPr/>
                </a:tc>
              </a:tr>
              <a:tr h="370840">
                <a:tc>
                  <a:txBody>
                    <a:bodyPr/>
                    <a:lstStyle/>
                    <a:p>
                      <a:r>
                        <a:rPr lang="tr-TR" dirty="0" smtClean="0"/>
                        <a:t>Her örgüt</a:t>
                      </a:r>
                      <a:r>
                        <a:rPr lang="tr-TR" baseline="0" dirty="0" smtClean="0"/>
                        <a:t> reklam yapmaz</a:t>
                      </a:r>
                      <a:endParaRPr lang="tr-TR" dirty="0"/>
                    </a:p>
                  </a:txBody>
                  <a:tcPr/>
                </a:tc>
                <a:tc>
                  <a:txBody>
                    <a:bodyPr/>
                    <a:lstStyle/>
                    <a:p>
                      <a:r>
                        <a:rPr lang="tr-TR" dirty="0" smtClean="0"/>
                        <a:t>Her örgüt yapar</a:t>
                      </a:r>
                      <a:endParaRPr lang="tr-TR" dirty="0"/>
                    </a:p>
                  </a:txBody>
                  <a:tcPr/>
                </a:tc>
              </a:tr>
              <a:tr h="370840">
                <a:tc>
                  <a:txBody>
                    <a:bodyPr/>
                    <a:lstStyle/>
                    <a:p>
                      <a:r>
                        <a:rPr lang="tr-TR" dirty="0" smtClean="0"/>
                        <a:t>Satış</a:t>
                      </a:r>
                      <a:r>
                        <a:rPr lang="tr-TR" baseline="0" dirty="0" smtClean="0"/>
                        <a:t> destekleme önceliklidir</a:t>
                      </a:r>
                      <a:endParaRPr lang="tr-TR" dirty="0"/>
                    </a:p>
                  </a:txBody>
                  <a:tcPr/>
                </a:tc>
                <a:tc>
                  <a:txBody>
                    <a:bodyPr/>
                    <a:lstStyle/>
                    <a:p>
                      <a:r>
                        <a:rPr lang="tr-TR" dirty="0" smtClean="0"/>
                        <a:t>İmaj geliştirmeye yönelir</a:t>
                      </a:r>
                      <a:endParaRPr lang="tr-TR" dirty="0"/>
                    </a:p>
                  </a:txBody>
                  <a:tcPr/>
                </a:tc>
              </a:tr>
              <a:tr h="370840">
                <a:tc>
                  <a:txBody>
                    <a:bodyPr/>
                    <a:lstStyle/>
                    <a:p>
                      <a:r>
                        <a:rPr lang="tr-TR" dirty="0" smtClean="0"/>
                        <a:t>Kısa orta vade hedef koyar</a:t>
                      </a:r>
                      <a:endParaRPr lang="tr-TR" dirty="0"/>
                    </a:p>
                  </a:txBody>
                  <a:tcPr/>
                </a:tc>
                <a:tc>
                  <a:txBody>
                    <a:bodyPr/>
                    <a:lstStyle/>
                    <a:p>
                      <a:r>
                        <a:rPr lang="tr-TR" dirty="0" smtClean="0"/>
                        <a:t>Uzun</a:t>
                      </a:r>
                      <a:r>
                        <a:rPr lang="tr-TR" baseline="0" dirty="0" smtClean="0"/>
                        <a:t> vadeli amaçları vardır</a:t>
                      </a:r>
                      <a:endParaRPr lang="tr-TR" dirty="0"/>
                    </a:p>
                  </a:txBody>
                  <a:tcPr/>
                </a:tc>
              </a:tr>
              <a:tr h="370840">
                <a:tc>
                  <a:txBody>
                    <a:bodyPr/>
                    <a:lstStyle/>
                    <a:p>
                      <a:r>
                        <a:rPr lang="tr-TR" dirty="0" smtClean="0"/>
                        <a:t>Sonuçları somut olarak değerlendirilebilir</a:t>
                      </a:r>
                      <a:endParaRPr lang="tr-TR" dirty="0"/>
                    </a:p>
                  </a:txBody>
                  <a:tcPr/>
                </a:tc>
                <a:tc>
                  <a:txBody>
                    <a:bodyPr/>
                    <a:lstStyle/>
                    <a:p>
                      <a:r>
                        <a:rPr lang="tr-TR" dirty="0" smtClean="0"/>
                        <a:t>Sonuçlarını değerlendirmek daha güçtür</a:t>
                      </a:r>
                      <a:endParaRPr lang="tr-TR" dirty="0"/>
                    </a:p>
                  </a:txBody>
                  <a:tcPr/>
                </a:tc>
              </a:tr>
              <a:tr h="370840">
                <a:tc>
                  <a:txBody>
                    <a:bodyPr/>
                    <a:lstStyle/>
                    <a:p>
                      <a:r>
                        <a:rPr lang="tr-TR" dirty="0" smtClean="0"/>
                        <a:t>Tek yönlü iletişim etkinliğidir</a:t>
                      </a:r>
                      <a:endParaRPr lang="tr-TR" dirty="0"/>
                    </a:p>
                  </a:txBody>
                  <a:tcPr/>
                </a:tc>
                <a:tc>
                  <a:txBody>
                    <a:bodyPr/>
                    <a:lstStyle/>
                    <a:p>
                      <a:r>
                        <a:rPr lang="tr-TR" dirty="0" smtClean="0"/>
                        <a:t>İki yönlü iletişim etkinliğidir</a:t>
                      </a:r>
                      <a:endParaRPr lang="tr-TR" dirty="0"/>
                    </a:p>
                  </a:txBody>
                  <a:tcPr/>
                </a:tc>
              </a:tr>
              <a:tr h="370840">
                <a:tc>
                  <a:txBody>
                    <a:bodyPr/>
                    <a:lstStyle/>
                    <a:p>
                      <a:r>
                        <a:rPr lang="tr-TR" dirty="0" smtClean="0"/>
                        <a:t>Reklam kampanyalarında alıcı bunun reklam olduğunu hemen anlar</a:t>
                      </a:r>
                      <a:endParaRPr lang="tr-TR" dirty="0"/>
                    </a:p>
                  </a:txBody>
                  <a:tcPr/>
                </a:tc>
                <a:tc>
                  <a:txBody>
                    <a:bodyPr/>
                    <a:lstStyle/>
                    <a:p>
                      <a:r>
                        <a:rPr lang="tr-TR" dirty="0" smtClean="0"/>
                        <a:t>Halkla ilişkiler</a:t>
                      </a:r>
                      <a:r>
                        <a:rPr lang="tr-TR" baseline="0" dirty="0" smtClean="0"/>
                        <a:t> faaliyetlerinin çoğunda alıcı bunu ayırt edemez</a:t>
                      </a:r>
                      <a:endParaRPr lang="tr-TR" dirty="0"/>
                    </a:p>
                  </a:txBody>
                  <a:tcPr/>
                </a:tc>
              </a:tr>
            </a:tbl>
          </a:graphicData>
        </a:graphic>
      </p:graphicFrame>
      <p:sp>
        <p:nvSpPr>
          <p:cNvPr id="4" name="Slayt Numarası Yer Tutucusu 3"/>
          <p:cNvSpPr>
            <a:spLocks noGrp="1"/>
          </p:cNvSpPr>
          <p:nvPr>
            <p:ph type="sldNum" sz="quarter" idx="12"/>
          </p:nvPr>
        </p:nvSpPr>
        <p:spPr/>
        <p:txBody>
          <a:bodyPr/>
          <a:lstStyle/>
          <a:p>
            <a:fld id="{BF0A0BDD-1920-4DB2-8B89-6D87F3AB204A}" type="slidenum">
              <a:rPr lang="tr-TR" smtClean="0"/>
              <a:pPr/>
              <a:t>16</a:t>
            </a:fld>
            <a:endParaRPr lang="tr-TR"/>
          </a:p>
        </p:txBody>
      </p:sp>
    </p:spTree>
    <p:extLst>
      <p:ext uri="{BB962C8B-B14F-4D97-AF65-F5344CB8AC3E}">
        <p14:creationId xmlns:p14="http://schemas.microsoft.com/office/powerpoint/2010/main" val="7209561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Halkla ilişkiler/ Propaganda</a:t>
            </a:r>
            <a:endParaRPr lang="tr-TR" dirty="0"/>
          </a:p>
        </p:txBody>
      </p:sp>
      <p:sp>
        <p:nvSpPr>
          <p:cNvPr id="3" name="İçerik Yer Tutucusu 2"/>
          <p:cNvSpPr>
            <a:spLocks noGrp="1"/>
          </p:cNvSpPr>
          <p:nvPr>
            <p:ph idx="1"/>
          </p:nvPr>
        </p:nvSpPr>
        <p:spPr>
          <a:xfrm>
            <a:off x="457200" y="1935480"/>
            <a:ext cx="8229600" cy="4517856"/>
          </a:xfrm>
        </p:spPr>
        <p:txBody>
          <a:bodyPr>
            <a:normAutofit fontScale="92500"/>
          </a:bodyPr>
          <a:lstStyle/>
          <a:p>
            <a:r>
              <a:rPr lang="tr-TR" dirty="0"/>
              <a:t>Türk Dil Kurumu Sözlüğü propagandayı “Bir öğreti, düşünce veya inancı başkalarına tanıtmak, benimsetmek ve yaymak amacıyla söz, yazı vb. yollarla gerçekleştirilen çalışma, </a:t>
            </a:r>
            <a:r>
              <a:rPr lang="tr-TR" dirty="0" err="1"/>
              <a:t>yaymaca</a:t>
            </a:r>
            <a:r>
              <a:rPr lang="tr-TR" dirty="0"/>
              <a:t>” şeklinde </a:t>
            </a:r>
            <a:r>
              <a:rPr lang="tr-TR" dirty="0" smtClean="0"/>
              <a:t>tanımlamıştır. </a:t>
            </a:r>
          </a:p>
          <a:p>
            <a:r>
              <a:rPr lang="tr-TR" dirty="0" err="1" smtClean="0"/>
              <a:t>Gönlübol</a:t>
            </a:r>
            <a:r>
              <a:rPr lang="tr-TR" dirty="0" smtClean="0"/>
              <a:t> </a:t>
            </a:r>
            <a:r>
              <a:rPr lang="tr-TR" dirty="0"/>
              <a:t>(1993: 138) propagandayı, “insan kafasının doğrudan yöntemlerle </a:t>
            </a:r>
            <a:r>
              <a:rPr lang="tr-TR" dirty="0" smtClean="0"/>
              <a:t>biçimlendirilmeye </a:t>
            </a:r>
            <a:r>
              <a:rPr lang="tr-TR" dirty="0"/>
              <a:t>çalışılmasıdır” şeklinde açıklamıştır. </a:t>
            </a:r>
            <a:endParaRPr lang="tr-TR" dirty="0" smtClean="0"/>
          </a:p>
          <a:p>
            <a:r>
              <a:rPr lang="tr-TR" dirty="0" smtClean="0"/>
              <a:t>Politik ve ulusal amaçlarla gerçekleşir.</a:t>
            </a:r>
          </a:p>
          <a:p>
            <a:r>
              <a:rPr lang="tr-TR" dirty="0" smtClean="0"/>
              <a:t>Propaganda uygulamalarında kitle iletişim araçları üzerinde doğrudan kontrol ve sansür uygulaması bulunmaktadır.</a:t>
            </a:r>
            <a:endParaRPr lang="tr-TR" dirty="0"/>
          </a:p>
        </p:txBody>
      </p:sp>
      <p:sp>
        <p:nvSpPr>
          <p:cNvPr id="4" name="Slayt Numarası Yer Tutucusu 3"/>
          <p:cNvSpPr>
            <a:spLocks noGrp="1"/>
          </p:cNvSpPr>
          <p:nvPr>
            <p:ph type="sldNum" sz="quarter" idx="12"/>
          </p:nvPr>
        </p:nvSpPr>
        <p:spPr/>
        <p:txBody>
          <a:bodyPr/>
          <a:lstStyle/>
          <a:p>
            <a:fld id="{48055711-758F-4E8C-A2F8-DE3EE5770D1D}" type="slidenum">
              <a:rPr lang="tr-TR" smtClean="0"/>
              <a:pPr/>
              <a:t>17</a:t>
            </a:fld>
            <a:endParaRPr lang="tr-TR"/>
          </a:p>
        </p:txBody>
      </p:sp>
    </p:spTree>
    <p:extLst>
      <p:ext uri="{BB962C8B-B14F-4D97-AF65-F5344CB8AC3E}">
        <p14:creationId xmlns:p14="http://schemas.microsoft.com/office/powerpoint/2010/main" val="38016773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Farklılıklar</a:t>
            </a:r>
            <a:endParaRPr lang="tr-TR" dirty="0"/>
          </a:p>
        </p:txBody>
      </p:sp>
      <p:sp>
        <p:nvSpPr>
          <p:cNvPr id="3" name="İçerik Yer Tutucusu 2"/>
          <p:cNvSpPr>
            <a:spLocks noGrp="1"/>
          </p:cNvSpPr>
          <p:nvPr>
            <p:ph idx="1"/>
          </p:nvPr>
        </p:nvSpPr>
        <p:spPr/>
        <p:txBody>
          <a:bodyPr/>
          <a:lstStyle/>
          <a:p>
            <a:r>
              <a:rPr lang="tr-TR" dirty="0"/>
              <a:t>Halkla ilişkiler propagandadan farklılık göstermektedir. Öncelikle halkla ilişkilerin etki düzeyi propagandadan çok daha düşüktür. Halkla ilişkiler pek çok farklı çıkarın ve ikna edici mesajın aynı anda bulunduğu ortamlarda var olmaktadır ve propaganda uygulayıcılarının kitle iletişim araçları üzerindeki kontrol mekanizmaları hiçbir zaman halkla ilişkiler uzmanlarının elinde </a:t>
            </a:r>
            <a:r>
              <a:rPr lang="tr-TR" dirty="0" smtClean="0"/>
              <a:t>bulunmamaktadır.</a:t>
            </a:r>
            <a:endParaRPr lang="tr-TR" dirty="0"/>
          </a:p>
          <a:p>
            <a:endParaRPr lang="tr-TR" dirty="0"/>
          </a:p>
        </p:txBody>
      </p:sp>
      <p:sp>
        <p:nvSpPr>
          <p:cNvPr id="4" name="Slayt Numarası Yer Tutucusu 3"/>
          <p:cNvSpPr>
            <a:spLocks noGrp="1"/>
          </p:cNvSpPr>
          <p:nvPr>
            <p:ph type="sldNum" sz="quarter" idx="12"/>
          </p:nvPr>
        </p:nvSpPr>
        <p:spPr/>
        <p:txBody>
          <a:bodyPr/>
          <a:lstStyle/>
          <a:p>
            <a:fld id="{BF0A0BDD-1920-4DB2-8B89-6D87F3AB204A}" type="slidenum">
              <a:rPr lang="tr-TR" smtClean="0"/>
              <a:pPr/>
              <a:t>18</a:t>
            </a:fld>
            <a:endParaRPr lang="tr-TR"/>
          </a:p>
        </p:txBody>
      </p:sp>
    </p:spTree>
    <p:extLst>
      <p:ext uri="{BB962C8B-B14F-4D97-AF65-F5344CB8AC3E}">
        <p14:creationId xmlns:p14="http://schemas.microsoft.com/office/powerpoint/2010/main" val="4598763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Başlık 1"/>
          <p:cNvSpPr>
            <a:spLocks noGrp="1"/>
          </p:cNvSpPr>
          <p:nvPr>
            <p:ph type="title"/>
          </p:nvPr>
        </p:nvSpPr>
        <p:spPr/>
        <p:txBody>
          <a:bodyPr/>
          <a:lstStyle/>
          <a:p>
            <a:r>
              <a:rPr lang="tr-TR" smtClean="0"/>
              <a:t>Türkiye’de ilk uygulamalar</a:t>
            </a:r>
          </a:p>
        </p:txBody>
      </p:sp>
      <p:sp>
        <p:nvSpPr>
          <p:cNvPr id="8195" name="İçerik Yer Tutucusu 2"/>
          <p:cNvSpPr>
            <a:spLocks noGrp="1"/>
          </p:cNvSpPr>
          <p:nvPr>
            <p:ph idx="1"/>
          </p:nvPr>
        </p:nvSpPr>
        <p:spPr>
          <a:xfrm>
            <a:off x="457200" y="1981200"/>
            <a:ext cx="8229600" cy="4256088"/>
          </a:xfrm>
        </p:spPr>
        <p:txBody>
          <a:bodyPr>
            <a:normAutofit lnSpcReduction="10000"/>
          </a:bodyPr>
          <a:lstStyle/>
          <a:p>
            <a:r>
              <a:rPr lang="tr-TR" sz="2400" dirty="0" smtClean="0"/>
              <a:t>Cumhuriyet dönemindeki ilk uygulama Atatürk tarafından halklı bilgilendirmek amacıyla kurulan Anadolu Ajansı’dır.</a:t>
            </a:r>
          </a:p>
          <a:p>
            <a:r>
              <a:rPr lang="tr-TR" sz="2400" dirty="0" smtClean="0"/>
              <a:t>1946 yılında Celal Bayar hükümetinin programında halk ile yönetim arasındaki ilişkilerin iyileştirilmesi ve geliştirilmesi gerektiği vurgulanmış.</a:t>
            </a:r>
          </a:p>
          <a:p>
            <a:r>
              <a:rPr lang="tr-TR" sz="2400" dirty="0" smtClean="0"/>
              <a:t>1960’lı yıllarda ilk kurumsal örgütlenmeler görülüyor. Dışişleri Bakanlığı Enformasyon Genel Müdürlüğü, Milli Savunma Bakanlığı Basınla Münasebetler Birimi,  DPT Yayın ve Temsil Şubesi kurulan ilk birimler.</a:t>
            </a:r>
          </a:p>
          <a:p>
            <a:r>
              <a:rPr lang="tr-TR" sz="2400" dirty="0" smtClean="0"/>
              <a:t>1962 yılındaki MEHTAP raporunda kamu yönetiminde halkla ilişkiler birimlerinin kurulması gerektiği belirtilir.</a:t>
            </a:r>
          </a:p>
          <a:p>
            <a:endParaRPr lang="tr-TR" dirty="0" smtClean="0"/>
          </a:p>
        </p:txBody>
      </p:sp>
      <p:sp>
        <p:nvSpPr>
          <p:cNvPr id="8196" name="Slayt Numarası Yer Tutucusu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D7F1416F-6F78-425C-AB0A-E8C9C9C4E1C4}" type="slidenum">
              <a:rPr lang="tr-TR" smtClean="0">
                <a:latin typeface="Arial Black" pitchFamily="34" charset="0"/>
              </a:rPr>
              <a:pPr eaLnBrk="1" hangingPunct="1"/>
              <a:t>19</a:t>
            </a:fld>
            <a:endParaRPr lang="tr-TR" smtClean="0">
              <a:latin typeface="Arial Black" pitchFamily="34" charset="0"/>
            </a:endParaRPr>
          </a:p>
        </p:txBody>
      </p:sp>
    </p:spTree>
    <p:extLst>
      <p:ext uri="{BB962C8B-B14F-4D97-AF65-F5344CB8AC3E}">
        <p14:creationId xmlns:p14="http://schemas.microsoft.com/office/powerpoint/2010/main" val="5396771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43608" y="764704"/>
            <a:ext cx="7024744" cy="1143000"/>
          </a:xfrm>
        </p:spPr>
        <p:txBody>
          <a:bodyPr/>
          <a:lstStyle/>
          <a:p>
            <a:r>
              <a:rPr lang="tr-TR" dirty="0" smtClean="0"/>
              <a:t>Halkla İlişkiler Nedir?</a:t>
            </a:r>
            <a:endParaRPr lang="tr-TR" dirty="0"/>
          </a:p>
        </p:txBody>
      </p:sp>
      <p:sp>
        <p:nvSpPr>
          <p:cNvPr id="3" name="İçerik Yer Tutucusu 2"/>
          <p:cNvSpPr>
            <a:spLocks noGrp="1"/>
          </p:cNvSpPr>
          <p:nvPr>
            <p:ph idx="1"/>
          </p:nvPr>
        </p:nvSpPr>
        <p:spPr>
          <a:xfrm>
            <a:off x="1043608" y="1988840"/>
            <a:ext cx="7065349" cy="4032448"/>
          </a:xfrm>
        </p:spPr>
        <p:txBody>
          <a:bodyPr>
            <a:normAutofit/>
          </a:bodyPr>
          <a:lstStyle/>
          <a:p>
            <a:r>
              <a:rPr lang="tr-TR" dirty="0"/>
              <a:t>Hİ, hukuk, tıp gibi kesin olarak tanımlanabilen bir uzmanlık değil.</a:t>
            </a:r>
          </a:p>
          <a:p>
            <a:r>
              <a:rPr lang="tr-TR" dirty="0" err="1"/>
              <a:t>Rex</a:t>
            </a:r>
            <a:r>
              <a:rPr lang="tr-TR" dirty="0"/>
              <a:t> </a:t>
            </a:r>
            <a:r>
              <a:rPr lang="tr-TR" dirty="0" err="1"/>
              <a:t>Harlow</a:t>
            </a:r>
            <a:r>
              <a:rPr lang="tr-TR" dirty="0"/>
              <a:t> 1900-1976 yılları arasında 472 farklı Hİ tanımı tespit etmiş</a:t>
            </a:r>
            <a:r>
              <a:rPr lang="tr-TR" dirty="0" smtClean="0"/>
              <a:t>.</a:t>
            </a:r>
            <a:endParaRPr lang="tr-TR" dirty="0"/>
          </a:p>
        </p:txBody>
      </p:sp>
      <p:sp>
        <p:nvSpPr>
          <p:cNvPr id="4" name="Slayt Numarası Yer Tutucusu 3"/>
          <p:cNvSpPr>
            <a:spLocks noGrp="1"/>
          </p:cNvSpPr>
          <p:nvPr>
            <p:ph type="sldNum" sz="quarter" idx="12"/>
          </p:nvPr>
        </p:nvSpPr>
        <p:spPr/>
        <p:txBody>
          <a:bodyPr/>
          <a:lstStyle/>
          <a:p>
            <a:fld id="{BF0A0BDD-1920-4DB2-8B89-6D87F3AB204A}" type="slidenum">
              <a:rPr lang="tr-TR" smtClean="0"/>
              <a:pPr/>
              <a:t>2</a:t>
            </a:fld>
            <a:endParaRPr lang="tr-TR"/>
          </a:p>
        </p:txBody>
      </p:sp>
    </p:spTree>
    <p:extLst>
      <p:ext uri="{BB962C8B-B14F-4D97-AF65-F5344CB8AC3E}">
        <p14:creationId xmlns:p14="http://schemas.microsoft.com/office/powerpoint/2010/main" val="39105071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Başlık 1"/>
          <p:cNvSpPr>
            <a:spLocks noGrp="1"/>
          </p:cNvSpPr>
          <p:nvPr>
            <p:ph type="title"/>
          </p:nvPr>
        </p:nvSpPr>
        <p:spPr/>
        <p:txBody>
          <a:bodyPr/>
          <a:lstStyle/>
          <a:p>
            <a:endParaRPr lang="tr-TR" smtClean="0"/>
          </a:p>
        </p:txBody>
      </p:sp>
      <p:sp>
        <p:nvSpPr>
          <p:cNvPr id="9219" name="İçerik Yer Tutucusu 2"/>
          <p:cNvSpPr>
            <a:spLocks noGrp="1"/>
          </p:cNvSpPr>
          <p:nvPr>
            <p:ph idx="1"/>
          </p:nvPr>
        </p:nvSpPr>
        <p:spPr>
          <a:xfrm>
            <a:off x="457200" y="1981200"/>
            <a:ext cx="8229600" cy="4400550"/>
          </a:xfrm>
        </p:spPr>
        <p:txBody>
          <a:bodyPr/>
          <a:lstStyle/>
          <a:p>
            <a:r>
              <a:rPr lang="tr-TR" sz="2400" dirty="0" smtClean="0"/>
              <a:t>1964 yılında TRT kuruldu.</a:t>
            </a:r>
          </a:p>
          <a:p>
            <a:r>
              <a:rPr lang="tr-TR" sz="2400" dirty="0" smtClean="0"/>
              <a:t>1966 yılında yayınlanan Payaslıoğlu tarafından yürütülen Merkezi İdarenin Taşra Teşkilatı üzerine bir incelemede halkla münasebetler başlığında halkla ilişkiler ele alınmış ve halkın dileklerinin idareye duyurulması, halka bilgi verilmesi, halkın katılımı konularında öneriler geliştirilmiştir.</a:t>
            </a:r>
          </a:p>
          <a:p>
            <a:r>
              <a:rPr lang="tr-TR" sz="2400" dirty="0" smtClean="0"/>
              <a:t>1968 yılında deneme yayınlarına başlayan TRT önemli bir halkla ilişkiler işlevi gördü.</a:t>
            </a:r>
          </a:p>
          <a:p>
            <a:r>
              <a:rPr lang="tr-TR" sz="2400" dirty="0" smtClean="0"/>
              <a:t>1984 yılında 3046 ile </a:t>
            </a:r>
            <a:r>
              <a:rPr lang="tr-TR" sz="2400" dirty="0" err="1" smtClean="0"/>
              <a:t>Bakanlık’larda</a:t>
            </a:r>
            <a:r>
              <a:rPr lang="tr-TR" sz="2400" dirty="0" smtClean="0"/>
              <a:t> Basın ve Halka İlişkiler Müşavirliği adı altında bir örgütleme gerçekleştirildi.</a:t>
            </a:r>
          </a:p>
        </p:txBody>
      </p:sp>
      <p:sp>
        <p:nvSpPr>
          <p:cNvPr id="9220" name="Slayt Numarası Yer Tutucusu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50E14222-8281-43F2-8691-467ABFB3D0B7}" type="slidenum">
              <a:rPr lang="tr-TR" smtClean="0">
                <a:latin typeface="Arial Black" pitchFamily="34" charset="0"/>
              </a:rPr>
              <a:pPr eaLnBrk="1" hangingPunct="1"/>
              <a:t>20</a:t>
            </a:fld>
            <a:endParaRPr lang="tr-TR" smtClean="0">
              <a:latin typeface="Arial Black" pitchFamily="34" charset="0"/>
            </a:endParaRPr>
          </a:p>
        </p:txBody>
      </p:sp>
    </p:spTree>
    <p:extLst>
      <p:ext uri="{BB962C8B-B14F-4D97-AF65-F5344CB8AC3E}">
        <p14:creationId xmlns:p14="http://schemas.microsoft.com/office/powerpoint/2010/main" val="34087328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43608" y="764704"/>
            <a:ext cx="7024744" cy="1143000"/>
          </a:xfrm>
        </p:spPr>
        <p:txBody>
          <a:bodyPr/>
          <a:lstStyle/>
          <a:p>
            <a:r>
              <a:rPr lang="tr-TR" dirty="0" smtClean="0"/>
              <a:t>3046 sayılı yasa</a:t>
            </a:r>
            <a:endParaRPr lang="tr-TR" dirty="0"/>
          </a:p>
        </p:txBody>
      </p:sp>
      <p:sp>
        <p:nvSpPr>
          <p:cNvPr id="3" name="İçerik Yer Tutucusu 2"/>
          <p:cNvSpPr>
            <a:spLocks noGrp="1"/>
          </p:cNvSpPr>
          <p:nvPr>
            <p:ph idx="1"/>
          </p:nvPr>
        </p:nvSpPr>
        <p:spPr>
          <a:xfrm>
            <a:off x="1043608" y="1988840"/>
            <a:ext cx="7065349" cy="3869017"/>
          </a:xfrm>
        </p:spPr>
        <p:txBody>
          <a:bodyPr>
            <a:normAutofit fontScale="85000" lnSpcReduction="10000"/>
          </a:bodyPr>
          <a:lstStyle/>
          <a:p>
            <a:r>
              <a:rPr lang="tr-TR" dirty="0"/>
              <a:t>Bakanlık ve bağlı kuruluşların merkez teşkilatındaki danışma ve denetim birimleri:</a:t>
            </a:r>
          </a:p>
          <a:p>
            <a:r>
              <a:rPr lang="tr-TR" dirty="0"/>
              <a:t>             </a:t>
            </a:r>
            <a:r>
              <a:rPr lang="tr-TR" b="1" dirty="0"/>
              <a:t>Madde 12 – </a:t>
            </a:r>
            <a:r>
              <a:rPr lang="tr-TR" dirty="0"/>
              <a:t>Bakanlık merkez teşkilatında ihtiyaca göre aşağıdaki danışma ve denetim birimleri kurulabilir.</a:t>
            </a:r>
          </a:p>
          <a:p>
            <a:r>
              <a:rPr lang="tr-TR" dirty="0"/>
              <a:t>             a) Teftiş Kurulu Başkanlığı,</a:t>
            </a:r>
          </a:p>
          <a:p>
            <a:r>
              <a:rPr lang="tr-TR" dirty="0"/>
              <a:t>             b) </a:t>
            </a:r>
            <a:r>
              <a:rPr lang="tr-TR" b="1" dirty="0"/>
              <a:t>(Mülga : 22/12/2005-5436/17 </a:t>
            </a:r>
            <a:r>
              <a:rPr lang="tr-TR" b="1" dirty="0" err="1"/>
              <a:t>md.</a:t>
            </a:r>
            <a:r>
              <a:rPr lang="tr-TR" b="1" dirty="0"/>
              <a:t>)</a:t>
            </a:r>
            <a:r>
              <a:rPr lang="tr-TR" dirty="0"/>
              <a:t> </a:t>
            </a:r>
          </a:p>
          <a:p>
            <a:r>
              <a:rPr lang="tr-TR" dirty="0"/>
              <a:t>             c) Hukuk Müşavirliği, </a:t>
            </a:r>
          </a:p>
          <a:p>
            <a:r>
              <a:rPr lang="tr-TR" dirty="0"/>
              <a:t>             d) Basın ve Halkla İlişkiler Müşavirliği. </a:t>
            </a:r>
          </a:p>
          <a:p>
            <a:r>
              <a:rPr lang="tr-TR" dirty="0"/>
              <a:t>             Gerekli görülen hallerde 27 </a:t>
            </a:r>
            <a:r>
              <a:rPr lang="tr-TR" dirty="0" err="1"/>
              <a:t>nci</a:t>
            </a:r>
            <a:r>
              <a:rPr lang="tr-TR" dirty="0"/>
              <a:t> madde esasları dahilinde bakanlık müşavirleri ihdas edilebilir.</a:t>
            </a:r>
          </a:p>
          <a:p>
            <a:endParaRPr lang="tr-TR" dirty="0"/>
          </a:p>
        </p:txBody>
      </p:sp>
      <p:sp>
        <p:nvSpPr>
          <p:cNvPr id="4" name="Slayt Numarası Yer Tutucusu 3"/>
          <p:cNvSpPr>
            <a:spLocks noGrp="1"/>
          </p:cNvSpPr>
          <p:nvPr>
            <p:ph type="sldNum" sz="quarter" idx="12"/>
          </p:nvPr>
        </p:nvSpPr>
        <p:spPr/>
        <p:txBody>
          <a:bodyPr/>
          <a:lstStyle/>
          <a:p>
            <a:fld id="{BF0A0BDD-1920-4DB2-8B89-6D87F3AB204A}" type="slidenum">
              <a:rPr lang="tr-TR" smtClean="0"/>
              <a:pPr/>
              <a:t>21</a:t>
            </a:fld>
            <a:endParaRPr lang="tr-TR"/>
          </a:p>
        </p:txBody>
      </p:sp>
    </p:spTree>
    <p:extLst>
      <p:ext uri="{BB962C8B-B14F-4D97-AF65-F5344CB8AC3E}">
        <p14:creationId xmlns:p14="http://schemas.microsoft.com/office/powerpoint/2010/main" val="10314719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43608" y="764704"/>
            <a:ext cx="7024744" cy="1143000"/>
          </a:xfrm>
        </p:spPr>
        <p:txBody>
          <a:bodyPr>
            <a:normAutofit fontScale="90000"/>
          </a:bodyPr>
          <a:lstStyle/>
          <a:p>
            <a:r>
              <a:rPr lang="tr-TR" dirty="0" smtClean="0"/>
              <a:t>Halkla ilişkiler biriminin görevleri</a:t>
            </a:r>
            <a:endParaRPr lang="tr-TR" dirty="0"/>
          </a:p>
        </p:txBody>
      </p:sp>
      <p:sp>
        <p:nvSpPr>
          <p:cNvPr id="3" name="İçerik Yer Tutucusu 2"/>
          <p:cNvSpPr>
            <a:spLocks noGrp="1"/>
          </p:cNvSpPr>
          <p:nvPr>
            <p:ph idx="1"/>
          </p:nvPr>
        </p:nvSpPr>
        <p:spPr>
          <a:xfrm>
            <a:off x="1043608" y="1988840"/>
            <a:ext cx="7065349" cy="4464496"/>
          </a:xfrm>
        </p:spPr>
        <p:txBody>
          <a:bodyPr>
            <a:normAutofit fontScale="92500"/>
          </a:bodyPr>
          <a:lstStyle/>
          <a:p>
            <a:r>
              <a:rPr lang="tr-TR" dirty="0"/>
              <a:t>1) basınla ilişkiler, </a:t>
            </a:r>
            <a:endParaRPr lang="tr-TR" dirty="0" smtClean="0"/>
          </a:p>
          <a:p>
            <a:r>
              <a:rPr lang="tr-TR" dirty="0" smtClean="0"/>
              <a:t>2</a:t>
            </a:r>
            <a:r>
              <a:rPr lang="tr-TR" dirty="0"/>
              <a:t>) kamu bilgilendirme, </a:t>
            </a:r>
            <a:endParaRPr lang="tr-TR" dirty="0" smtClean="0"/>
          </a:p>
          <a:p>
            <a:r>
              <a:rPr lang="tr-TR" dirty="0" smtClean="0"/>
              <a:t>3</a:t>
            </a:r>
            <a:r>
              <a:rPr lang="tr-TR" dirty="0"/>
              <a:t>) kamuya duyarlılık, </a:t>
            </a:r>
            <a:endParaRPr lang="tr-TR" dirty="0" smtClean="0"/>
          </a:p>
          <a:p>
            <a:r>
              <a:rPr lang="tr-TR" dirty="0" smtClean="0"/>
              <a:t>4</a:t>
            </a:r>
            <a:r>
              <a:rPr lang="tr-TR" dirty="0"/>
              <a:t>) hizmet ve ürünlerin kullanımını arttırmak, </a:t>
            </a:r>
            <a:endParaRPr lang="tr-TR" dirty="0" smtClean="0"/>
          </a:p>
          <a:p>
            <a:r>
              <a:rPr lang="tr-TR" dirty="0" smtClean="0"/>
              <a:t>5</a:t>
            </a:r>
            <a:r>
              <a:rPr lang="tr-TR" dirty="0"/>
              <a:t>) kamu eğitimi ve kamu hizmeti kampanyaları, </a:t>
            </a:r>
            <a:endParaRPr lang="tr-TR" dirty="0" smtClean="0"/>
          </a:p>
          <a:p>
            <a:r>
              <a:rPr lang="tr-TR" dirty="0" smtClean="0"/>
              <a:t>6</a:t>
            </a:r>
            <a:r>
              <a:rPr lang="tr-TR" dirty="0"/>
              <a:t>) kanun ve yönetmeliklere gönüllü uymayı sağlamak, </a:t>
            </a:r>
            <a:endParaRPr lang="tr-TR" dirty="0" smtClean="0"/>
          </a:p>
          <a:p>
            <a:r>
              <a:rPr lang="tr-TR" dirty="0" smtClean="0"/>
              <a:t>7</a:t>
            </a:r>
            <a:r>
              <a:rPr lang="tr-TR" dirty="0"/>
              <a:t>) kamuyu kurumun gözü ve kulağı olarak kullanmak, </a:t>
            </a:r>
            <a:endParaRPr lang="tr-TR" dirty="0" smtClean="0"/>
          </a:p>
          <a:p>
            <a:r>
              <a:rPr lang="tr-TR" dirty="0" smtClean="0"/>
              <a:t>8</a:t>
            </a:r>
            <a:r>
              <a:rPr lang="tr-TR" dirty="0"/>
              <a:t>) kamu desteğini arttırmak</a:t>
            </a:r>
          </a:p>
        </p:txBody>
      </p:sp>
      <p:sp>
        <p:nvSpPr>
          <p:cNvPr id="4" name="Slayt Numarası Yer Tutucusu 3"/>
          <p:cNvSpPr>
            <a:spLocks noGrp="1"/>
          </p:cNvSpPr>
          <p:nvPr>
            <p:ph type="sldNum" sz="quarter" idx="12"/>
          </p:nvPr>
        </p:nvSpPr>
        <p:spPr/>
        <p:txBody>
          <a:bodyPr/>
          <a:lstStyle/>
          <a:p>
            <a:fld id="{BF0A0BDD-1920-4DB2-8B89-6D87F3AB204A}" type="slidenum">
              <a:rPr lang="tr-TR" smtClean="0"/>
              <a:pPr/>
              <a:t>22</a:t>
            </a:fld>
            <a:endParaRPr lang="tr-TR"/>
          </a:p>
        </p:txBody>
      </p:sp>
    </p:spTree>
    <p:extLst>
      <p:ext uri="{BB962C8B-B14F-4D97-AF65-F5344CB8AC3E}">
        <p14:creationId xmlns:p14="http://schemas.microsoft.com/office/powerpoint/2010/main" val="10314719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Hİ niye kullanılabilir?</a:t>
            </a:r>
            <a:endParaRPr lang="tr-TR" dirty="0"/>
          </a:p>
        </p:txBody>
      </p:sp>
      <p:sp>
        <p:nvSpPr>
          <p:cNvPr id="3" name="İçerik Yer Tutucusu 2"/>
          <p:cNvSpPr>
            <a:spLocks noGrp="1"/>
          </p:cNvSpPr>
          <p:nvPr>
            <p:ph idx="1"/>
          </p:nvPr>
        </p:nvSpPr>
        <p:spPr/>
        <p:txBody>
          <a:bodyPr/>
          <a:lstStyle/>
          <a:p>
            <a:r>
              <a:rPr lang="tr-TR" dirty="0" smtClean="0"/>
              <a:t>Yeni bir hizmetin veya politikanın duyurulması için</a:t>
            </a:r>
          </a:p>
          <a:p>
            <a:r>
              <a:rPr lang="tr-TR" dirty="0" smtClean="0"/>
              <a:t>Karşılaşılan olumsuz tutumların üstesinden gelmek için</a:t>
            </a:r>
          </a:p>
          <a:p>
            <a:r>
              <a:rPr lang="tr-TR" dirty="0" smtClean="0"/>
              <a:t>Örgüt ve kamuları arasında uyum sağlamak için</a:t>
            </a:r>
          </a:p>
          <a:p>
            <a:r>
              <a:rPr lang="tr-TR" dirty="0" smtClean="0"/>
              <a:t>Yanlış anlaşmaların üstesinden gelmek için </a:t>
            </a:r>
          </a:p>
          <a:p>
            <a:r>
              <a:rPr lang="tr-TR" dirty="0" smtClean="0"/>
              <a:t>Olumsuz durumların uygun şekilde duyurulması için</a:t>
            </a:r>
          </a:p>
          <a:p>
            <a:r>
              <a:rPr lang="tr-TR" dirty="0" smtClean="0"/>
              <a:t>Kriz durumlarında</a:t>
            </a:r>
            <a:endParaRPr lang="tr-TR" dirty="0"/>
          </a:p>
        </p:txBody>
      </p:sp>
      <p:sp>
        <p:nvSpPr>
          <p:cNvPr id="4" name="Slayt Numarası Yer Tutucusu 3"/>
          <p:cNvSpPr>
            <a:spLocks noGrp="1"/>
          </p:cNvSpPr>
          <p:nvPr>
            <p:ph type="sldNum" sz="quarter" idx="12"/>
          </p:nvPr>
        </p:nvSpPr>
        <p:spPr/>
        <p:txBody>
          <a:bodyPr/>
          <a:lstStyle/>
          <a:p>
            <a:fld id="{BF0A0BDD-1920-4DB2-8B89-6D87F3AB204A}" type="slidenum">
              <a:rPr lang="tr-TR" smtClean="0"/>
              <a:pPr/>
              <a:t>23</a:t>
            </a:fld>
            <a:endParaRPr lang="tr-TR"/>
          </a:p>
        </p:txBody>
      </p:sp>
    </p:spTree>
    <p:extLst>
      <p:ext uri="{BB962C8B-B14F-4D97-AF65-F5344CB8AC3E}">
        <p14:creationId xmlns:p14="http://schemas.microsoft.com/office/powerpoint/2010/main" val="3251629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Kamu yönetiminde halkla ilişkilerin görevleri</a:t>
            </a:r>
            <a:endParaRPr lang="tr-TR" dirty="0"/>
          </a:p>
        </p:txBody>
      </p:sp>
      <p:sp>
        <p:nvSpPr>
          <p:cNvPr id="3" name="İçerik Yer Tutucusu 2"/>
          <p:cNvSpPr>
            <a:spLocks noGrp="1"/>
          </p:cNvSpPr>
          <p:nvPr>
            <p:ph idx="1"/>
          </p:nvPr>
        </p:nvSpPr>
        <p:spPr/>
        <p:txBody>
          <a:bodyPr/>
          <a:lstStyle/>
          <a:p>
            <a:r>
              <a:rPr lang="tr-TR" dirty="0" smtClean="0"/>
              <a:t>Kamu politikalarının uygulanması</a:t>
            </a:r>
          </a:p>
          <a:p>
            <a:r>
              <a:rPr lang="tr-TR" dirty="0" smtClean="0"/>
              <a:t>Medyaya yardımcı olmak</a:t>
            </a:r>
          </a:p>
          <a:p>
            <a:r>
              <a:rPr lang="tr-TR" dirty="0" smtClean="0"/>
              <a:t>Vatandaşların taleplerini iletmek</a:t>
            </a:r>
          </a:p>
          <a:p>
            <a:r>
              <a:rPr lang="tr-TR" dirty="0" smtClean="0"/>
              <a:t>Kurumun topluma duyarlılığını geliştirmek</a:t>
            </a:r>
          </a:p>
          <a:p>
            <a:r>
              <a:rPr lang="tr-TR" dirty="0" smtClean="0"/>
              <a:t>Kuruma </a:t>
            </a:r>
            <a:r>
              <a:rPr lang="tr-TR" smtClean="0"/>
              <a:t>yönelik desteği arttırmak</a:t>
            </a:r>
          </a:p>
          <a:p>
            <a:endParaRPr lang="tr-TR"/>
          </a:p>
        </p:txBody>
      </p:sp>
      <p:sp>
        <p:nvSpPr>
          <p:cNvPr id="4" name="Slayt Numarası Yer Tutucusu 3"/>
          <p:cNvSpPr>
            <a:spLocks noGrp="1"/>
          </p:cNvSpPr>
          <p:nvPr>
            <p:ph type="sldNum" sz="quarter" idx="12"/>
          </p:nvPr>
        </p:nvSpPr>
        <p:spPr/>
        <p:txBody>
          <a:bodyPr/>
          <a:lstStyle/>
          <a:p>
            <a:fld id="{BF0A0BDD-1920-4DB2-8B89-6D87F3AB204A}" type="slidenum">
              <a:rPr lang="tr-TR" smtClean="0"/>
              <a:pPr/>
              <a:t>24</a:t>
            </a:fld>
            <a:endParaRPr lang="tr-TR"/>
          </a:p>
        </p:txBody>
      </p:sp>
    </p:spTree>
    <p:extLst>
      <p:ext uri="{BB962C8B-B14F-4D97-AF65-F5344CB8AC3E}">
        <p14:creationId xmlns:p14="http://schemas.microsoft.com/office/powerpoint/2010/main" val="32389776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r>
              <a:rPr lang="tr-TR" sz="2400" dirty="0">
                <a:latin typeface="Times New Roman"/>
                <a:ea typeface="Times New Roman"/>
              </a:rPr>
              <a:t>Türkiye Halkla İlişkiler Derneği, 26 Nisan 2006 tarihli tüzüğünde, halkla ilişkiler mesleğini şu şekilde tanımlamıştır; </a:t>
            </a:r>
          </a:p>
          <a:p>
            <a:pPr lvl="1"/>
            <a:r>
              <a:rPr lang="tr-TR" dirty="0">
                <a:latin typeface="Times New Roman"/>
                <a:ea typeface="Times New Roman"/>
              </a:rPr>
              <a:t>“</a:t>
            </a:r>
            <a:r>
              <a:rPr lang="af-ZA" dirty="0">
                <a:latin typeface="Times New Roman"/>
                <a:ea typeface="Times New Roman"/>
              </a:rPr>
              <a:t>özel ve kamu kuruluşlarının, çevrelerinde kabul görmek, kendilerini topluma tanıtmak, çalışmalarını ve tutumlarını kamuoyu beklentileriyle uyumlu hale getirmek amacıyla; müşteri, çalışan, ortak, kamu gibi hedef gruplar ve paydaşlar veya geniş anlamında kamuoyu ile kurdukları sürekli, düzenli ve planlı iletişim çabalarıdır”</a:t>
            </a:r>
            <a:endParaRPr lang="tr-TR" dirty="0"/>
          </a:p>
        </p:txBody>
      </p:sp>
      <p:sp>
        <p:nvSpPr>
          <p:cNvPr id="4" name="Slayt Numarası Yer Tutucusu 3"/>
          <p:cNvSpPr>
            <a:spLocks noGrp="1"/>
          </p:cNvSpPr>
          <p:nvPr>
            <p:ph type="sldNum" sz="quarter" idx="12"/>
          </p:nvPr>
        </p:nvSpPr>
        <p:spPr/>
        <p:txBody>
          <a:bodyPr/>
          <a:lstStyle/>
          <a:p>
            <a:fld id="{BF0A0BDD-1920-4DB2-8B89-6D87F3AB204A}" type="slidenum">
              <a:rPr lang="tr-TR" smtClean="0"/>
              <a:pPr/>
              <a:t>3</a:t>
            </a:fld>
            <a:endParaRPr lang="tr-TR"/>
          </a:p>
        </p:txBody>
      </p:sp>
    </p:spTree>
    <p:extLst>
      <p:ext uri="{BB962C8B-B14F-4D97-AF65-F5344CB8AC3E}">
        <p14:creationId xmlns:p14="http://schemas.microsoft.com/office/powerpoint/2010/main" val="22118337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43608" y="764704"/>
            <a:ext cx="7024744" cy="1143000"/>
          </a:xfrm>
        </p:spPr>
        <p:txBody>
          <a:bodyPr/>
          <a:lstStyle/>
          <a:p>
            <a:endParaRPr lang="tr-TR" dirty="0"/>
          </a:p>
        </p:txBody>
      </p:sp>
      <p:sp>
        <p:nvSpPr>
          <p:cNvPr id="3" name="İçerik Yer Tutucusu 2"/>
          <p:cNvSpPr>
            <a:spLocks noGrp="1"/>
          </p:cNvSpPr>
          <p:nvPr>
            <p:ph idx="1"/>
          </p:nvPr>
        </p:nvSpPr>
        <p:spPr>
          <a:xfrm>
            <a:off x="1043608" y="1988840"/>
            <a:ext cx="7065349" cy="3869017"/>
          </a:xfrm>
        </p:spPr>
        <p:txBody>
          <a:bodyPr>
            <a:normAutofit fontScale="77500" lnSpcReduction="20000"/>
          </a:bodyPr>
          <a:lstStyle/>
          <a:p>
            <a:r>
              <a:rPr lang="tr-TR" dirty="0"/>
              <a:t>PRSA Hİ şu şekilde tanımlamıştır;</a:t>
            </a:r>
          </a:p>
          <a:p>
            <a:pPr lvl="1"/>
            <a:r>
              <a:rPr lang="tr-TR" dirty="0"/>
              <a:t>Halkla ilişkiler örgüt ve kamularını karşılıklı olarak birbirlerine uyarlamaya yardımcı olur.</a:t>
            </a:r>
          </a:p>
          <a:p>
            <a:pPr lvl="1"/>
            <a:r>
              <a:rPr lang="tr-TR" dirty="0"/>
              <a:t>Hİ, örgütlerin, insan gruplarının eşgüdümünü sağlamaya yönelik gerçekleştirdiği çabaları içerir.</a:t>
            </a:r>
          </a:p>
          <a:p>
            <a:pPr lvl="1"/>
            <a:r>
              <a:rPr lang="tr-TR" dirty="0"/>
              <a:t>Hİ örgütlerin hedef kamularıyla etkili bir şekilde ilişki ve iletişim kurmalarını sağlar.</a:t>
            </a:r>
          </a:p>
          <a:p>
            <a:r>
              <a:rPr lang="tr-TR" dirty="0" err="1"/>
              <a:t>Grunig</a:t>
            </a:r>
            <a:r>
              <a:rPr lang="tr-TR" dirty="0"/>
              <a:t> ve </a:t>
            </a:r>
            <a:r>
              <a:rPr lang="tr-TR" dirty="0" err="1"/>
              <a:t>Hunt</a:t>
            </a:r>
            <a:r>
              <a:rPr lang="tr-TR" dirty="0"/>
              <a:t>;</a:t>
            </a:r>
          </a:p>
          <a:p>
            <a:pPr lvl="1"/>
            <a:r>
              <a:rPr lang="tr-TR" dirty="0"/>
              <a:t>Hİ örgüt ve kamuları arasındaki iletişimin yönetimidir.</a:t>
            </a:r>
          </a:p>
          <a:p>
            <a:r>
              <a:rPr lang="tr-TR" dirty="0" err="1"/>
              <a:t>Cutlip</a:t>
            </a:r>
            <a:r>
              <a:rPr lang="tr-TR" dirty="0"/>
              <a:t> vd.;</a:t>
            </a:r>
          </a:p>
          <a:p>
            <a:pPr lvl="1"/>
            <a:r>
              <a:rPr lang="tr-TR" dirty="0"/>
              <a:t>Hİ, örgüt ile başarı veya başarısızlığının bağlı olduğu kamuları arasındaki, karşılıklı faydaya dayalı ilişkinin sağlanması ve geliştirilmesine yönelik gerçekleşen yönetsel işlevdir.</a:t>
            </a:r>
          </a:p>
          <a:p>
            <a:endParaRPr lang="tr-TR" dirty="0"/>
          </a:p>
        </p:txBody>
      </p:sp>
      <p:sp>
        <p:nvSpPr>
          <p:cNvPr id="4" name="Slayt Numarası Yer Tutucusu 3"/>
          <p:cNvSpPr>
            <a:spLocks noGrp="1"/>
          </p:cNvSpPr>
          <p:nvPr>
            <p:ph type="sldNum" sz="quarter" idx="12"/>
          </p:nvPr>
        </p:nvSpPr>
        <p:spPr/>
        <p:txBody>
          <a:bodyPr/>
          <a:lstStyle/>
          <a:p>
            <a:fld id="{BF0A0BDD-1920-4DB2-8B89-6D87F3AB204A}" type="slidenum">
              <a:rPr lang="tr-TR" smtClean="0"/>
              <a:pPr/>
              <a:t>4</a:t>
            </a:fld>
            <a:endParaRPr lang="tr-TR"/>
          </a:p>
        </p:txBody>
      </p:sp>
    </p:spTree>
    <p:extLst>
      <p:ext uri="{BB962C8B-B14F-4D97-AF65-F5344CB8AC3E}">
        <p14:creationId xmlns:p14="http://schemas.microsoft.com/office/powerpoint/2010/main" val="10314719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Tanımların ortak yönleri</a:t>
            </a:r>
            <a:endParaRPr lang="tr-TR" dirty="0"/>
          </a:p>
        </p:txBody>
      </p:sp>
      <p:sp>
        <p:nvSpPr>
          <p:cNvPr id="3" name="İçerik Yer Tutucusu 2"/>
          <p:cNvSpPr>
            <a:spLocks noGrp="1"/>
          </p:cNvSpPr>
          <p:nvPr>
            <p:ph idx="1"/>
          </p:nvPr>
        </p:nvSpPr>
        <p:spPr/>
        <p:txBody>
          <a:bodyPr/>
          <a:lstStyle/>
          <a:p>
            <a:r>
              <a:rPr lang="tr-TR" dirty="0" smtClean="0"/>
              <a:t>Örgüt yönetiminin bir parçası olarak planlı ve sürekli bir program yürütür.</a:t>
            </a:r>
          </a:p>
          <a:p>
            <a:r>
              <a:rPr lang="tr-TR" dirty="0" smtClean="0"/>
              <a:t>Örgüt ve kamuları arasındaki ilişkiyle ilgilenir.</a:t>
            </a:r>
          </a:p>
          <a:p>
            <a:r>
              <a:rPr lang="tr-TR" dirty="0" smtClean="0"/>
              <a:t>Örgüt içi ve dışında düşünce, tutum ve davranışlara yönelik farkındalığı yönetir.</a:t>
            </a:r>
          </a:p>
          <a:p>
            <a:r>
              <a:rPr lang="tr-TR" dirty="0" smtClean="0"/>
              <a:t>Kamulara yönelik etki analizi yapar.</a:t>
            </a:r>
          </a:p>
          <a:p>
            <a:r>
              <a:rPr lang="tr-TR" dirty="0" smtClean="0"/>
              <a:t>Örgüt ve kamuları arasında iki yönlü iletişim sağlar ve sürdürür.</a:t>
            </a:r>
          </a:p>
          <a:p>
            <a:pPr marL="0" indent="0">
              <a:buNone/>
            </a:pPr>
            <a:endParaRPr lang="tr-TR" dirty="0"/>
          </a:p>
        </p:txBody>
      </p:sp>
      <p:sp>
        <p:nvSpPr>
          <p:cNvPr id="4" name="Slayt Numarası Yer Tutucusu 3"/>
          <p:cNvSpPr>
            <a:spLocks noGrp="1"/>
          </p:cNvSpPr>
          <p:nvPr>
            <p:ph type="sldNum" sz="quarter" idx="12"/>
          </p:nvPr>
        </p:nvSpPr>
        <p:spPr/>
        <p:txBody>
          <a:bodyPr/>
          <a:lstStyle/>
          <a:p>
            <a:fld id="{BF0A0BDD-1920-4DB2-8B89-6D87F3AB204A}" type="slidenum">
              <a:rPr lang="tr-TR" smtClean="0"/>
              <a:pPr/>
              <a:t>5</a:t>
            </a:fld>
            <a:endParaRPr lang="tr-TR"/>
          </a:p>
        </p:txBody>
      </p:sp>
    </p:spTree>
    <p:extLst>
      <p:ext uri="{BB962C8B-B14F-4D97-AF65-F5344CB8AC3E}">
        <p14:creationId xmlns:p14="http://schemas.microsoft.com/office/powerpoint/2010/main" val="33028511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457200" y="1935480"/>
            <a:ext cx="8229600" cy="4661872"/>
          </a:xfrm>
        </p:spPr>
        <p:txBody>
          <a:bodyPr>
            <a:normAutofit/>
          </a:bodyPr>
          <a:lstStyle/>
          <a:p>
            <a:pPr lvl="0">
              <a:buClr>
                <a:srgbClr val="0BD0D9"/>
              </a:buClr>
            </a:pPr>
            <a:r>
              <a:rPr lang="tr-TR" sz="2000" dirty="0">
                <a:solidFill>
                  <a:prstClr val="black"/>
                </a:solidFill>
              </a:rPr>
              <a:t>Halkla ilişkiler tanımlarında iletişimin kullanılışına göre iki temel yaklaşım var.</a:t>
            </a:r>
          </a:p>
          <a:p>
            <a:pPr lvl="1">
              <a:buClr>
                <a:srgbClr val="0F6FC6"/>
              </a:buClr>
            </a:pPr>
            <a:r>
              <a:rPr lang="tr-TR" sz="2000" dirty="0">
                <a:solidFill>
                  <a:prstClr val="black"/>
                </a:solidFill>
              </a:rPr>
              <a:t>1. Tek yönlü Hİ: Amaç kamuları örgütün çıkarları yönünde dönüştürmek. Bunun için de kamuya örgütle ilgili olumlu bilgi aktarılıyor. Halkla ilişkilerin ilk uygulamaları bu yönde.</a:t>
            </a:r>
          </a:p>
          <a:p>
            <a:pPr lvl="1">
              <a:buClr>
                <a:srgbClr val="0F6FC6"/>
              </a:buClr>
            </a:pPr>
            <a:r>
              <a:rPr lang="tr-TR" sz="2000" dirty="0">
                <a:solidFill>
                  <a:prstClr val="black"/>
                </a:solidFill>
              </a:rPr>
              <a:t>2. İki-yönlü Hİ: Amaç örgüt ve kamuları arasında karşılıklı bağ kurmak. İletişim değiş tokuşu söz konusu. İletişim süreci ile hem örgütün hem de kamularının ortak çıkarları düşünülüyor. Modern anlamda Hİ denildiğinde bu yaklaşım anlaşılıyor.</a:t>
            </a:r>
          </a:p>
          <a:p>
            <a:r>
              <a:rPr lang="tr-TR" sz="2000" dirty="0" smtClean="0"/>
              <a:t>Halkla ilişkiler dediğimiz zaman iki taraf var, özel ya da tüzel kişi ve bu kişinin ilişki kurmak istediği grup.</a:t>
            </a:r>
          </a:p>
          <a:p>
            <a:r>
              <a:rPr lang="tr-TR" sz="2000" dirty="0" smtClean="0"/>
              <a:t>Bu gruba halkla ilişkiler terminolojisinde kamu diyoruz. </a:t>
            </a:r>
            <a:endParaRPr lang="tr-TR" sz="2000" dirty="0"/>
          </a:p>
        </p:txBody>
      </p:sp>
      <p:sp>
        <p:nvSpPr>
          <p:cNvPr id="4" name="Slayt Numarası Yer Tutucusu 3"/>
          <p:cNvSpPr>
            <a:spLocks noGrp="1"/>
          </p:cNvSpPr>
          <p:nvPr>
            <p:ph type="sldNum" sz="quarter" idx="12"/>
          </p:nvPr>
        </p:nvSpPr>
        <p:spPr/>
        <p:txBody>
          <a:bodyPr/>
          <a:lstStyle/>
          <a:p>
            <a:fld id="{BF0A0BDD-1920-4DB2-8B89-6D87F3AB204A}" type="slidenum">
              <a:rPr lang="tr-TR" smtClean="0"/>
              <a:pPr/>
              <a:t>6</a:t>
            </a:fld>
            <a:endParaRPr lang="tr-TR"/>
          </a:p>
        </p:txBody>
      </p:sp>
    </p:spTree>
    <p:extLst>
      <p:ext uri="{BB962C8B-B14F-4D97-AF65-F5344CB8AC3E}">
        <p14:creationId xmlns:p14="http://schemas.microsoft.com/office/powerpoint/2010/main" val="32650358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Kamu kavramı</a:t>
            </a:r>
            <a:endParaRPr lang="tr-TR" dirty="0"/>
          </a:p>
        </p:txBody>
      </p:sp>
      <p:sp>
        <p:nvSpPr>
          <p:cNvPr id="3" name="İçerik Yer Tutucusu 2"/>
          <p:cNvSpPr>
            <a:spLocks noGrp="1"/>
          </p:cNvSpPr>
          <p:nvPr>
            <p:ph idx="1"/>
          </p:nvPr>
        </p:nvSpPr>
        <p:spPr/>
        <p:txBody>
          <a:bodyPr/>
          <a:lstStyle/>
          <a:p>
            <a:r>
              <a:rPr lang="tr-TR" dirty="0" smtClean="0"/>
              <a:t>Örgütün iletişim kurmak zorunda olduğu veya iletişim kurmak istediği tüm gruplar</a:t>
            </a:r>
          </a:p>
          <a:p>
            <a:r>
              <a:rPr lang="tr-TR" dirty="0" smtClean="0"/>
              <a:t>Ulaşılmak istenen hedef kitle</a:t>
            </a:r>
          </a:p>
          <a:p>
            <a:r>
              <a:rPr lang="tr-TR" dirty="0" smtClean="0"/>
              <a:t>Bir kuruluşun eylem ve işlemlerinden doğrudan ya da dolaylı, olumlu ya da olumsuz olarak etkilenen; kanaat ve eylemleriyle kuruluşu olumlu ya da olumsuz, doğrudan ya da dolaylı olarak etkileyen; ortak kanılara, davranışlara ve çıkarlara sahip, birey, grup ve kuruluşlar anlatılmaktadır.</a:t>
            </a:r>
            <a:endParaRPr lang="tr-TR" dirty="0"/>
          </a:p>
        </p:txBody>
      </p:sp>
      <p:sp>
        <p:nvSpPr>
          <p:cNvPr id="4" name="Slayt Numarası Yer Tutucusu 3"/>
          <p:cNvSpPr>
            <a:spLocks noGrp="1"/>
          </p:cNvSpPr>
          <p:nvPr>
            <p:ph type="sldNum" sz="quarter" idx="12"/>
          </p:nvPr>
        </p:nvSpPr>
        <p:spPr/>
        <p:txBody>
          <a:bodyPr/>
          <a:lstStyle/>
          <a:p>
            <a:fld id="{BF0A0BDD-1920-4DB2-8B89-6D87F3AB204A}" type="slidenum">
              <a:rPr lang="tr-TR" smtClean="0"/>
              <a:pPr/>
              <a:t>7</a:t>
            </a:fld>
            <a:endParaRPr lang="tr-TR"/>
          </a:p>
        </p:txBody>
      </p:sp>
    </p:spTree>
    <p:extLst>
      <p:ext uri="{BB962C8B-B14F-4D97-AF65-F5344CB8AC3E}">
        <p14:creationId xmlns:p14="http://schemas.microsoft.com/office/powerpoint/2010/main" val="40088450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Kamular bir örgütün davranışlarının kendilerini ilgilendirdiğini (ilgi derecesi), örgütün yaptığı şeyin sonuçlarının bir sorun olduğunu (sorun algısı) ve sorun konusunda bir şey yapmalarını engelleyen bir kısıt olduğunu (kısıt algısı) düşünmedikleri zaman </a:t>
            </a:r>
            <a:r>
              <a:rPr lang="tr-TR" smtClean="0"/>
              <a:t>daha aktif olurlar.</a:t>
            </a:r>
            <a:endParaRPr lang="tr-TR"/>
          </a:p>
        </p:txBody>
      </p:sp>
      <p:sp>
        <p:nvSpPr>
          <p:cNvPr id="4" name="Slayt Numarası Yer Tutucusu 3"/>
          <p:cNvSpPr>
            <a:spLocks noGrp="1"/>
          </p:cNvSpPr>
          <p:nvPr>
            <p:ph type="sldNum" sz="quarter" idx="12"/>
          </p:nvPr>
        </p:nvSpPr>
        <p:spPr/>
        <p:txBody>
          <a:bodyPr/>
          <a:lstStyle/>
          <a:p>
            <a:fld id="{BF0A0BDD-1920-4DB2-8B89-6D87F3AB204A}" type="slidenum">
              <a:rPr lang="tr-TR" smtClean="0"/>
              <a:pPr/>
              <a:t>8</a:t>
            </a:fld>
            <a:endParaRPr lang="tr-TR"/>
          </a:p>
        </p:txBody>
      </p:sp>
    </p:spTree>
    <p:extLst>
      <p:ext uri="{BB962C8B-B14F-4D97-AF65-F5344CB8AC3E}">
        <p14:creationId xmlns:p14="http://schemas.microsoft.com/office/powerpoint/2010/main" val="13152321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Grunig Durumsallık Kuramı</a:t>
            </a:r>
            <a:endParaRPr lang="tr-TR" dirty="0"/>
          </a:p>
        </p:txBody>
      </p:sp>
      <p:sp>
        <p:nvSpPr>
          <p:cNvPr id="3" name="Content Placeholder 2"/>
          <p:cNvSpPr>
            <a:spLocks noGrp="1"/>
          </p:cNvSpPr>
          <p:nvPr>
            <p:ph idx="1"/>
          </p:nvPr>
        </p:nvSpPr>
        <p:spPr/>
        <p:txBody>
          <a:bodyPr>
            <a:noAutofit/>
          </a:bodyPr>
          <a:lstStyle/>
          <a:p>
            <a:r>
              <a:rPr lang="tr-TR" sz="2000" smtClean="0"/>
              <a:t>Çevre koşullarındaki </a:t>
            </a:r>
            <a:r>
              <a:rPr lang="tr-TR" sz="2000" dirty="0"/>
              <a:t>belirsizlik ve değişkenliklerin organizasyonlara olan etkilerini tartışan </a:t>
            </a:r>
            <a:r>
              <a:rPr lang="tr-TR" sz="2000" dirty="0" smtClean="0"/>
              <a:t>tarafından </a:t>
            </a:r>
            <a:r>
              <a:rPr lang="tr-TR" sz="2000" dirty="0"/>
              <a:t>kullanılmıştır. </a:t>
            </a:r>
            <a:r>
              <a:rPr lang="tr-TR" sz="2000" dirty="0" smtClean="0"/>
              <a:t>"</a:t>
            </a:r>
            <a:r>
              <a:rPr lang="tr-TR" sz="2000" dirty="0"/>
              <a:t>organizasyonlarda tek bir en iyi yol yoktur</a:t>
            </a:r>
            <a:r>
              <a:rPr lang="tr-TR" sz="2000" dirty="0" smtClean="0"/>
              <a:t>", </a:t>
            </a:r>
            <a:r>
              <a:rPr lang="tr-TR" sz="2000" dirty="0"/>
              <a:t>"organizasyonda kullanılan her bir yolun etki ve verimliliği farklıdır" ve "organizasyonun oluşturulması</a:t>
            </a:r>
            <a:r>
              <a:rPr lang="tr-TR" sz="2000" dirty="0" smtClean="0"/>
              <a:t>, içinde </a:t>
            </a:r>
            <a:r>
              <a:rPr lang="tr-TR" sz="2000" dirty="0"/>
              <a:t>bulunduğu çevre koşullarına da bağlıdır"</a:t>
            </a:r>
          </a:p>
          <a:p>
            <a:r>
              <a:rPr lang="tr-TR" sz="2000" dirty="0" err="1" smtClean="0"/>
              <a:t>Dewey</a:t>
            </a:r>
            <a:r>
              <a:rPr lang="tr-TR" sz="2000" dirty="0" smtClean="0"/>
              <a:t> (1927) ve Blumer (1966) Paul </a:t>
            </a:r>
            <a:r>
              <a:rPr lang="tr-TR" sz="2000" dirty="0" err="1" smtClean="0"/>
              <a:t>Lawrenceve</a:t>
            </a:r>
            <a:r>
              <a:rPr lang="tr-TR" sz="2000" dirty="0" smtClean="0"/>
              <a:t> </a:t>
            </a:r>
            <a:r>
              <a:rPr lang="tr-TR" sz="2000" dirty="0" err="1" smtClean="0"/>
              <a:t>Jay</a:t>
            </a:r>
            <a:r>
              <a:rPr lang="tr-TR" sz="2000" dirty="0" smtClean="0"/>
              <a:t> </a:t>
            </a:r>
            <a:r>
              <a:rPr lang="tr-TR" sz="2000" dirty="0" err="1" smtClean="0"/>
              <a:t>Lorsch</a:t>
            </a:r>
            <a:r>
              <a:rPr lang="tr-TR" sz="2000" dirty="0" smtClean="0"/>
              <a:t> (1967) </a:t>
            </a:r>
            <a:r>
              <a:rPr lang="tr-TR" sz="2000" dirty="0"/>
              <a:t>fikirleri </a:t>
            </a:r>
            <a:r>
              <a:rPr lang="tr-TR" sz="2000" dirty="0" smtClean="0"/>
              <a:t>üzerine kurulu. Kamular, kendileri üzerine sonuçları olan sorunlar etrafında gelişmektedir demişler. Kamular sorunları değil, sorunlar kamuları belirler. Yani kamular, ortak sorunlar yaşayan bireylerin oluşturduıu birbirinden kopuk sistemler olarak doğar ama zaman içinde ortak davranış sergeleyen örgütlü ve güçlü eylem gruplarına dönüşebilirler.</a:t>
            </a:r>
          </a:p>
          <a:p>
            <a:r>
              <a:rPr lang="tr-TR" sz="2000" dirty="0" smtClean="0"/>
              <a:t>Grunig durumsal gündemler etrafında gelişen kamuları belirlemeye yönelik bir metodoloji geliştirmiştir.</a:t>
            </a:r>
          </a:p>
        </p:txBody>
      </p:sp>
      <p:sp>
        <p:nvSpPr>
          <p:cNvPr id="4" name="Slide Number Placeholder 3"/>
          <p:cNvSpPr>
            <a:spLocks noGrp="1"/>
          </p:cNvSpPr>
          <p:nvPr>
            <p:ph type="sldNum" sz="quarter" idx="12"/>
          </p:nvPr>
        </p:nvSpPr>
        <p:spPr/>
        <p:txBody>
          <a:bodyPr/>
          <a:lstStyle/>
          <a:p>
            <a:fld id="{BF0A0BDD-1920-4DB2-8B89-6D87F3AB204A}" type="slidenum">
              <a:rPr lang="tr-TR" smtClean="0"/>
              <a:pPr/>
              <a:t>9</a:t>
            </a:fld>
            <a:endParaRPr lang="tr-T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1034</TotalTime>
  <Words>1434</Words>
  <Application>Microsoft Office PowerPoint</Application>
  <PresentationFormat>Ekran Gösterisi (4:3)</PresentationFormat>
  <Paragraphs>151</Paragraphs>
  <Slides>24</Slides>
  <Notes>0</Notes>
  <HiddenSlides>0</HiddenSlides>
  <MMClips>0</MMClips>
  <ScaleCrop>false</ScaleCrop>
  <HeadingPairs>
    <vt:vector size="4" baseType="variant">
      <vt:variant>
        <vt:lpstr>Tema</vt:lpstr>
      </vt:variant>
      <vt:variant>
        <vt:i4>1</vt:i4>
      </vt:variant>
      <vt:variant>
        <vt:lpstr>Slayt Başlıkları</vt:lpstr>
      </vt:variant>
      <vt:variant>
        <vt:i4>24</vt:i4>
      </vt:variant>
    </vt:vector>
  </HeadingPairs>
  <TitlesOfParts>
    <vt:vector size="25" baseType="lpstr">
      <vt:lpstr>Akış</vt:lpstr>
      <vt:lpstr>Kamu Yönetiminde  Halkla İlişkiler</vt:lpstr>
      <vt:lpstr>Halkla İlişkiler Nedir?</vt:lpstr>
      <vt:lpstr>PowerPoint Sunusu</vt:lpstr>
      <vt:lpstr>PowerPoint Sunusu</vt:lpstr>
      <vt:lpstr>Tanımların ortak yönleri</vt:lpstr>
      <vt:lpstr>PowerPoint Sunusu</vt:lpstr>
      <vt:lpstr>Kamu kavramı</vt:lpstr>
      <vt:lpstr>PowerPoint Sunusu</vt:lpstr>
      <vt:lpstr>Grunig Durumsallık Kuramı</vt:lpstr>
      <vt:lpstr>Bir sorunla ilgili kamular</vt:lpstr>
      <vt:lpstr>Kamular</vt:lpstr>
      <vt:lpstr>Örgüt kavramı</vt:lpstr>
      <vt:lpstr> Halkla ilişkilerin diğer isimleri</vt:lpstr>
      <vt:lpstr>Halkla ilişkiler/Pazarlama</vt:lpstr>
      <vt:lpstr>Halkla ilişkiler/ Reklam</vt:lpstr>
      <vt:lpstr>Farklılıklar</vt:lpstr>
      <vt:lpstr>Halkla ilişkiler/ Propaganda</vt:lpstr>
      <vt:lpstr>Farklılıklar</vt:lpstr>
      <vt:lpstr>Türkiye’de ilk uygulamalar</vt:lpstr>
      <vt:lpstr>PowerPoint Sunusu</vt:lpstr>
      <vt:lpstr>3046 sayılı yasa</vt:lpstr>
      <vt:lpstr>Halkla ilişkiler biriminin görevleri</vt:lpstr>
      <vt:lpstr>Hİ niye kullanılabilir?</vt:lpstr>
      <vt:lpstr>Kamu yönetiminde halkla ilişkilerin görevleri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Kamu Yönetiminde Halkla İlişkiler</dc:title>
  <dc:creator>ayagmurlu</dc:creator>
  <cp:lastModifiedBy>aslı</cp:lastModifiedBy>
  <cp:revision>33</cp:revision>
  <cp:lastPrinted>2011-09-28T12:19:17Z</cp:lastPrinted>
  <dcterms:created xsi:type="dcterms:W3CDTF">2013-01-14T19:55:12Z</dcterms:created>
  <dcterms:modified xsi:type="dcterms:W3CDTF">2014-02-07T12:53:02Z</dcterms:modified>
</cp:coreProperties>
</file>