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44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965289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D9F75050-0E15-4C5B-92B0-66D068882F1F}" type="datetimeFigureOut">
              <a:rPr lang="tr-TR" smtClean="0"/>
              <a:t>11.03.2019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979261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42266492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0306996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3504139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0316208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8795316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4990333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943904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30441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538599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t>11.03.2019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945168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t>11.03.2019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4122373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t>11.03.2019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48495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t>11.03.2019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4192992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t>11.03.2019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77742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t>11.03.2019</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92981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9F75050-0E15-4C5B-92B0-66D068882F1F}" type="datetimeFigureOut">
              <a:rPr lang="tr-TR" smtClean="0"/>
              <a:t>11.03.2019</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B1DEFA8C-F947-479F-BE07-76B6B3F80BF1}" type="slidenum">
              <a:rPr lang="tr-TR" smtClean="0"/>
              <a:t>‹#›</a:t>
            </a:fld>
            <a:endParaRPr lang="tr-TR"/>
          </a:p>
        </p:txBody>
      </p:sp>
    </p:spTree>
    <p:extLst>
      <p:ext uri="{BB962C8B-B14F-4D97-AF65-F5344CB8AC3E}">
        <p14:creationId xmlns:p14="http://schemas.microsoft.com/office/powerpoint/2010/main" val="2045473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Limb</a:t>
            </a:r>
            <a:r>
              <a:rPr lang="tr-TR" dirty="0" smtClean="0"/>
              <a:t> </a:t>
            </a:r>
            <a:r>
              <a:rPr lang="tr-TR" dirty="0" err="1" smtClean="0"/>
              <a:t>Amputation</a:t>
            </a:r>
            <a:endParaRPr lang="tr-TR" dirty="0"/>
          </a:p>
        </p:txBody>
      </p:sp>
      <p:sp>
        <p:nvSpPr>
          <p:cNvPr id="3" name="Alt Başlık 2"/>
          <p:cNvSpPr>
            <a:spLocks noGrp="1"/>
          </p:cNvSpPr>
          <p:nvPr>
            <p:ph type="subTitle" idx="1"/>
          </p:nvPr>
        </p:nvSpPr>
        <p:spPr/>
        <p:txBody>
          <a:bodyPr/>
          <a:lstStyle/>
          <a:p>
            <a:r>
              <a:rPr lang="tr-TR" dirty="0" smtClean="0"/>
              <a:t>Dr. Murat ÇALIŞKAN </a:t>
            </a:r>
            <a:endParaRPr lang="tr-TR" dirty="0"/>
          </a:p>
        </p:txBody>
      </p:sp>
    </p:spTree>
    <p:extLst>
      <p:ext uri="{BB962C8B-B14F-4D97-AF65-F5344CB8AC3E}">
        <p14:creationId xmlns:p14="http://schemas.microsoft.com/office/powerpoint/2010/main" val="37537679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2136339"/>
            <a:ext cx="8676456" cy="3108543"/>
          </a:xfrm>
          <a:prstGeom prst="rect">
            <a:avLst/>
          </a:prstGeom>
        </p:spPr>
        <p:txBody>
          <a:bodyPr wrap="square">
            <a:spAutoFit/>
          </a:bodyPr>
          <a:lstStyle/>
          <a:p>
            <a:r>
              <a:rPr lang="en-US" sz="2800" dirty="0"/>
              <a:t>The most common location for removing a damaged or diseased limb in dogs and cats is up high where the limb meets the body. This is so that any remaining portion of the leg does not become a problem for the pet. Any portion of a limb that remains may become traumatized during daily activities or interfere with movement.</a:t>
            </a:r>
            <a:endParaRPr lang="tr-TR" sz="2800" dirty="0"/>
          </a:p>
        </p:txBody>
      </p:sp>
    </p:spTree>
    <p:extLst>
      <p:ext uri="{BB962C8B-B14F-4D97-AF65-F5344CB8AC3E}">
        <p14:creationId xmlns:p14="http://schemas.microsoft.com/office/powerpoint/2010/main" val="39729225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9512" y="1844824"/>
            <a:ext cx="8820472" cy="2677656"/>
          </a:xfrm>
          <a:prstGeom prst="rect">
            <a:avLst/>
          </a:prstGeom>
        </p:spPr>
        <p:txBody>
          <a:bodyPr wrap="square">
            <a:spAutoFit/>
          </a:bodyPr>
          <a:lstStyle/>
          <a:p>
            <a:r>
              <a:rPr lang="en-US" sz="2800" dirty="0"/>
              <a:t>Amputation may be recommended because of cancer, severe trauma, or a birth defect which has resulted in a useless leg. A painful leg, one that is not being used, a limb with a wound or fracture that cannot be fixed due to any of innumerable reasons, may need an amputation.</a:t>
            </a:r>
            <a:endParaRPr lang="tr-TR" sz="2800" dirty="0"/>
          </a:p>
        </p:txBody>
      </p:sp>
    </p:spTree>
    <p:extLst>
      <p:ext uri="{BB962C8B-B14F-4D97-AF65-F5344CB8AC3E}">
        <p14:creationId xmlns:p14="http://schemas.microsoft.com/office/powerpoint/2010/main" val="36216099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764704"/>
            <a:ext cx="8820472" cy="5262979"/>
          </a:xfrm>
          <a:prstGeom prst="rect">
            <a:avLst/>
          </a:prstGeom>
        </p:spPr>
        <p:txBody>
          <a:bodyPr wrap="square">
            <a:spAutoFit/>
          </a:bodyPr>
          <a:lstStyle/>
          <a:p>
            <a:r>
              <a:rPr lang="en-US" sz="2800" dirty="0"/>
              <a:t>For the front leg, the most successful and cosmetic amputation is by “</a:t>
            </a:r>
            <a:r>
              <a:rPr lang="en-US" sz="2800" dirty="0" err="1"/>
              <a:t>scapulothoracic</a:t>
            </a:r>
            <a:r>
              <a:rPr lang="en-US" sz="2800" dirty="0"/>
              <a:t> disarticulation”—the entire limb is removed from the toes to the scapula (shoulder blade). Since the normal anatomy of the front leg only has muscles that attach the front leg to the chest wall, it is straightforward to remove the limb by cutting these muscles and sewing the area closed. This complete removal creates a smooth, well-padded amputation site on the side of the chest that will not get pressure sores or interfere with movement in anyway.</a:t>
            </a:r>
            <a:endParaRPr lang="tr-TR" sz="2800" dirty="0"/>
          </a:p>
        </p:txBody>
      </p:sp>
    </p:spTree>
    <p:extLst>
      <p:ext uri="{BB962C8B-B14F-4D97-AF65-F5344CB8AC3E}">
        <p14:creationId xmlns:p14="http://schemas.microsoft.com/office/powerpoint/2010/main" val="1437975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1412776"/>
            <a:ext cx="8352928" cy="3416320"/>
          </a:xfrm>
          <a:prstGeom prst="rect">
            <a:avLst/>
          </a:prstGeom>
        </p:spPr>
        <p:txBody>
          <a:bodyPr wrap="square">
            <a:spAutoFit/>
          </a:bodyPr>
          <a:lstStyle/>
          <a:p>
            <a:r>
              <a:rPr lang="en-US" sz="2400" dirty="0"/>
              <a:t>For the rear leg, there are two main techniques that are commonly used. The first is a “high femur” amputation that results in a short, well-padded stump at the level of the rump/thigh. The muscles of the mid-thigh are cut and the femur (thighbone) is cut close to the hip. When the tissues are sewn together, this provides good padding for the pelvis when the pet is lying down and offers a cosmetic appearance by maintaining symmetry of the rump area. </a:t>
            </a:r>
            <a:endParaRPr lang="tr-TR" sz="2400" dirty="0"/>
          </a:p>
        </p:txBody>
      </p:sp>
    </p:spTree>
    <p:extLst>
      <p:ext uri="{BB962C8B-B14F-4D97-AF65-F5344CB8AC3E}">
        <p14:creationId xmlns:p14="http://schemas.microsoft.com/office/powerpoint/2010/main" val="18996027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3528" y="1268760"/>
            <a:ext cx="8280920" cy="3539430"/>
          </a:xfrm>
          <a:prstGeom prst="rect">
            <a:avLst/>
          </a:prstGeom>
        </p:spPr>
        <p:txBody>
          <a:bodyPr wrap="square">
            <a:spAutoFit/>
          </a:bodyPr>
          <a:lstStyle/>
          <a:p>
            <a:r>
              <a:rPr lang="en-US" sz="2800" dirty="0"/>
              <a:t>The second technique is often used when the disease of the rear leg is in the thigh area; the leg is removed at the hip joint, only the pelvis and the surrounding muscles remain. This amputation technique is very successful as well, with slightly less padding over the amputation site and a less symmetrical appearance.</a:t>
            </a:r>
          </a:p>
        </p:txBody>
      </p:sp>
    </p:spTree>
    <p:extLst>
      <p:ext uri="{BB962C8B-B14F-4D97-AF65-F5344CB8AC3E}">
        <p14:creationId xmlns:p14="http://schemas.microsoft.com/office/powerpoint/2010/main" val="1000894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5536" y="2136339"/>
            <a:ext cx="8748464" cy="3108543"/>
          </a:xfrm>
          <a:prstGeom prst="rect">
            <a:avLst/>
          </a:prstGeom>
        </p:spPr>
        <p:txBody>
          <a:bodyPr wrap="square">
            <a:spAutoFit/>
          </a:bodyPr>
          <a:lstStyle/>
          <a:p>
            <a:r>
              <a:rPr lang="en-US" sz="2800" dirty="0"/>
              <a:t>A third, less commonly, used procedure for </a:t>
            </a:r>
            <a:r>
              <a:rPr lang="en-US" sz="2800" dirty="0" err="1"/>
              <a:t>hindlimb</a:t>
            </a:r>
            <a:r>
              <a:rPr lang="en-US" sz="2800" dirty="0"/>
              <a:t> amputation (typically used for tumors in the upper part of the thigh, hip or pelvis) is a limb amputation with </a:t>
            </a:r>
            <a:r>
              <a:rPr lang="en-US" sz="2800" dirty="0" err="1"/>
              <a:t>hemipelvectomy</a:t>
            </a:r>
            <a:r>
              <a:rPr lang="en-US" sz="2800" dirty="0"/>
              <a:t>, in which part of the pelvis is removed as well.  This procedure does change the symmetry of the rump more than other procedures but is well-tolerated.</a:t>
            </a:r>
            <a:endParaRPr lang="tr-TR" sz="2800" dirty="0"/>
          </a:p>
        </p:txBody>
      </p:sp>
    </p:spTree>
    <p:extLst>
      <p:ext uri="{BB962C8B-B14F-4D97-AF65-F5344CB8AC3E}">
        <p14:creationId xmlns:p14="http://schemas.microsoft.com/office/powerpoint/2010/main" val="95059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9512" y="188640"/>
            <a:ext cx="8568952" cy="5262979"/>
          </a:xfrm>
          <a:prstGeom prst="rect">
            <a:avLst/>
          </a:prstGeom>
        </p:spPr>
        <p:txBody>
          <a:bodyPr wrap="square">
            <a:spAutoFit/>
          </a:bodyPr>
          <a:lstStyle/>
          <a:p>
            <a:r>
              <a:rPr lang="en-US" sz="2400" dirty="0"/>
              <a:t>Complications:</a:t>
            </a:r>
          </a:p>
          <a:p>
            <a:endParaRPr lang="en-US" sz="2400" dirty="0"/>
          </a:p>
          <a:p>
            <a:r>
              <a:rPr lang="en-US" sz="2400" dirty="0"/>
              <a:t>Incisional bruising is common but should improve after several days</a:t>
            </a:r>
          </a:p>
          <a:p>
            <a:r>
              <a:rPr lang="en-US" sz="2400" dirty="0" err="1"/>
              <a:t>Seroma</a:t>
            </a:r>
            <a:r>
              <a:rPr lang="en-US" sz="2400" dirty="0"/>
              <a:t>, or fluid under the skin, may develop near the bottom of the incision for a front leg amputation in the first two weeks</a:t>
            </a:r>
          </a:p>
          <a:p>
            <a:r>
              <a:rPr lang="en-US" sz="2400" dirty="0"/>
              <a:t>Infection</a:t>
            </a:r>
          </a:p>
          <a:p>
            <a:r>
              <a:rPr lang="en-US" sz="2400" dirty="0"/>
              <a:t>Neuroma formation:  Very rarely, nerves that have been cut for amputation will form little masses of nerve tissue that can be painful.  This may require additional surgery or pain medication</a:t>
            </a:r>
          </a:p>
          <a:p>
            <a:r>
              <a:rPr lang="en-US" sz="2400" dirty="0"/>
              <a:t>Hernia formation (occasionally with </a:t>
            </a:r>
            <a:r>
              <a:rPr lang="en-US" sz="2400" dirty="0" err="1"/>
              <a:t>hemipelvectomy</a:t>
            </a:r>
            <a:r>
              <a:rPr lang="en-US" sz="2400" dirty="0"/>
              <a:t>)</a:t>
            </a:r>
          </a:p>
          <a:p>
            <a:r>
              <a:rPr lang="en-US" sz="2400" dirty="0"/>
              <a:t>Hemorrhage (occasionally with </a:t>
            </a:r>
            <a:r>
              <a:rPr lang="en-US" sz="2400" dirty="0" err="1"/>
              <a:t>hemipelvectomy</a:t>
            </a:r>
            <a:r>
              <a:rPr lang="en-US" sz="2400" dirty="0"/>
              <a:t>)</a:t>
            </a:r>
            <a:endParaRPr lang="tr-TR" sz="2400" dirty="0"/>
          </a:p>
        </p:txBody>
      </p:sp>
    </p:spTree>
    <p:extLst>
      <p:ext uri="{BB962C8B-B14F-4D97-AF65-F5344CB8AC3E}">
        <p14:creationId xmlns:p14="http://schemas.microsoft.com/office/powerpoint/2010/main" val="31651218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611560" y="746064"/>
            <a:ext cx="1608133" cy="369332"/>
          </a:xfrm>
          <a:prstGeom prst="rect">
            <a:avLst/>
          </a:prstGeom>
          <a:noFill/>
        </p:spPr>
        <p:txBody>
          <a:bodyPr wrap="none" rtlCol="0">
            <a:spAutoFit/>
          </a:bodyPr>
          <a:lstStyle/>
          <a:p>
            <a:r>
              <a:rPr lang="tr-TR" dirty="0" smtClean="0">
                <a:solidFill>
                  <a:srgbClr val="FF0000"/>
                </a:solidFill>
              </a:rPr>
              <a:t>REFERENCES </a:t>
            </a:r>
            <a:endParaRPr lang="tr-TR" dirty="0">
              <a:solidFill>
                <a:srgbClr val="FF0000"/>
              </a:solidFill>
            </a:endParaRPr>
          </a:p>
        </p:txBody>
      </p:sp>
      <p:pic>
        <p:nvPicPr>
          <p:cNvPr id="4" name="Resim 3"/>
          <p:cNvPicPr>
            <a:picLocks noChangeAspect="1"/>
          </p:cNvPicPr>
          <p:nvPr/>
        </p:nvPicPr>
        <p:blipFill>
          <a:blip r:embed="rId2"/>
          <a:stretch>
            <a:fillRect/>
          </a:stretch>
        </p:blipFill>
        <p:spPr>
          <a:xfrm>
            <a:off x="899592" y="2636912"/>
            <a:ext cx="5029636" cy="2645893"/>
          </a:xfrm>
          <a:prstGeom prst="rect">
            <a:avLst/>
          </a:prstGeom>
        </p:spPr>
      </p:pic>
      <p:sp>
        <p:nvSpPr>
          <p:cNvPr id="2" name="Dikdörtgen 1"/>
          <p:cNvSpPr/>
          <p:nvPr/>
        </p:nvSpPr>
        <p:spPr>
          <a:xfrm>
            <a:off x="467544" y="1336964"/>
            <a:ext cx="7776864" cy="369332"/>
          </a:xfrm>
          <a:prstGeom prst="rect">
            <a:avLst/>
          </a:prstGeom>
        </p:spPr>
        <p:txBody>
          <a:bodyPr wrap="square">
            <a:spAutoFit/>
          </a:bodyPr>
          <a:lstStyle/>
          <a:p>
            <a:r>
              <a:rPr lang="tr-TR" dirty="0"/>
              <a:t>https://www.acvs.org/small-animal/limb-amputation</a:t>
            </a:r>
          </a:p>
        </p:txBody>
      </p:sp>
    </p:spTree>
    <p:extLst>
      <p:ext uri="{BB962C8B-B14F-4D97-AF65-F5344CB8AC3E}">
        <p14:creationId xmlns:p14="http://schemas.microsoft.com/office/powerpoint/2010/main" val="3071012695"/>
      </p:ext>
    </p:extLst>
  </p:cSld>
  <p:clrMapOvr>
    <a:masterClrMapping/>
  </p:clrMapOvr>
  <p:timing>
    <p:tnLst>
      <p:par>
        <p:cTn id="1" dur="indefinite" restart="never" nodeType="tmRoot"/>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528</Words>
  <Application>Microsoft Office PowerPoint</Application>
  <PresentationFormat>Ekran Gösterisi (4:3)</PresentationFormat>
  <Paragraphs>18</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Century Gothic</vt:lpstr>
      <vt:lpstr>Wingdings 3</vt:lpstr>
      <vt:lpstr>Dilim</vt:lpstr>
      <vt:lpstr>Limb Amputation</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Limb Amputation</dc:title>
  <dc:creator>DEPO</dc:creator>
  <cp:lastModifiedBy>murat calıskan</cp:lastModifiedBy>
  <cp:revision>1</cp:revision>
  <dcterms:created xsi:type="dcterms:W3CDTF">2019-03-11T10:03:21Z</dcterms:created>
  <dcterms:modified xsi:type="dcterms:W3CDTF">2019-03-11T13:05:40Z</dcterms:modified>
</cp:coreProperties>
</file>