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7" r:id="rId4"/>
    <p:sldId id="259" r:id="rId5"/>
    <p:sldId id="286" r:id="rId6"/>
    <p:sldId id="285" r:id="rId7"/>
    <p:sldId id="284" r:id="rId8"/>
    <p:sldId id="293" r:id="rId9"/>
    <p:sldId id="289" r:id="rId10"/>
    <p:sldId id="267" r:id="rId11"/>
    <p:sldId id="290" r:id="rId12"/>
    <p:sldId id="305" r:id="rId13"/>
    <p:sldId id="309" r:id="rId14"/>
    <p:sldId id="306" r:id="rId15"/>
    <p:sldId id="307" r:id="rId16"/>
    <p:sldId id="308" r:id="rId17"/>
    <p:sldId id="296" r:id="rId18"/>
    <p:sldId id="279" r:id="rId19"/>
    <p:sldId id="270" r:id="rId20"/>
    <p:sldId id="298" r:id="rId21"/>
    <p:sldId id="299" r:id="rId22"/>
    <p:sldId id="300" r:id="rId23"/>
    <p:sldId id="301" r:id="rId24"/>
    <p:sldId id="303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37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9B68F-DEEE-4B60-9F69-C1A529190499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8648B-593C-45B0-B305-4023D9F9D2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311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8648B-593C-45B0-B305-4023D9F9D25F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209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Mustafa ALTUNSOY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Mustafa ALTUNSOY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Mustafa ALTUNSOY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3985-B927-4492-BE8D-BE0EF727959D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AA7A-5F70-47B2-AE75-B73ADEC457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9838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3985-B927-4492-BE8D-BE0EF727959D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AA7A-5F70-47B2-AE75-B73ADEC457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5134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3985-B927-4492-BE8D-BE0EF727959D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AA7A-5F70-47B2-AE75-B73ADEC457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9173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3985-B927-4492-BE8D-BE0EF727959D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AA7A-5F70-47B2-AE75-B73ADEC457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202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3985-B927-4492-BE8D-BE0EF727959D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AA7A-5F70-47B2-AE75-B73ADEC457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4943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3985-B927-4492-BE8D-BE0EF727959D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AA7A-5F70-47B2-AE75-B73ADEC457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2416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3985-B927-4492-BE8D-BE0EF727959D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AA7A-5F70-47B2-AE75-B73ADEC457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053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3985-B927-4492-BE8D-BE0EF727959D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AA7A-5F70-47B2-AE75-B73ADEC457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306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Mustafa ALTUNSOY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3985-B927-4492-BE8D-BE0EF727959D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AA7A-5F70-47B2-AE75-B73ADEC457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793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3985-B927-4492-BE8D-BE0EF727959D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AA7A-5F70-47B2-AE75-B73ADEC457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2158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3985-B927-4492-BE8D-BE0EF727959D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AA7A-5F70-47B2-AE75-B73ADEC457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329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Mustafa ALTUNSOY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Mustafa ALTUNSOY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Mustafa ALTUNSOY</a:t>
            </a:r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Mustafa ALTUNSOY</a:t>
            </a:r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Mustafa ALTUNSOY</a:t>
            </a:r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Mustafa ALTUNSOY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Mustafa ALTUNSOY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Mustafa ALTUNSOY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A3985-B927-4492-BE8D-BE0EF727959D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9AA7A-5F70-47B2-AE75-B73ADEC457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828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OLAY YERİ YÖNETİMİ</a:t>
            </a:r>
            <a:endParaRPr lang="tr-TR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6400800" cy="766936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KÜRESEL SALGIN</a:t>
            </a:r>
            <a:endParaRPr lang="tr-TR" sz="28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57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2304256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Hayat eskisi gibi devam ederken, 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patlamada </a:t>
            </a:r>
            <a:r>
              <a:rPr lang="tr-T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yer alan 65 yaşındaki erkek bir Türk vatandaşı Etimesgut/Ankara’daki evine dönmesi,</a:t>
            </a:r>
          </a:p>
          <a:p>
            <a:pPr algn="just">
              <a:buFont typeface="Wingdings" pitchFamily="2" charset="2"/>
              <a:buChar char="q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Haziran 2020 tarihinde öksürük, yüksek ateş gibi çeşitli semptomlar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görülünce </a:t>
            </a:r>
            <a:r>
              <a:rPr lang="tr-T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Bilkent Şehir Hastanesine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başvurması, </a:t>
            </a:r>
          </a:p>
          <a:p>
            <a:pPr algn="just">
              <a:buFont typeface="Wingdings" pitchFamily="2" charset="2"/>
              <a:buChar char="q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Giderek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şiddetlenen göğüs ağrıları ve nefes darlığı ile hastanın durumu giderek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kötüleşmesi, yapılan tüm müdahalelere rağmen birkaç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gün içerisinde hayatını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kaybetmesi, </a:t>
            </a:r>
          </a:p>
          <a:p>
            <a:pPr algn="just">
              <a:buFont typeface="Wingdings" pitchFamily="2" charset="2"/>
              <a:buChar char="q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Hastane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başhekimliği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yapılan test sonucunda kişinin </a:t>
            </a:r>
            <a:r>
              <a:rPr lang="tr-TR" sz="2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HENRY BOQUET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virüsünden öldüğünün tespiti.</a:t>
            </a:r>
            <a:endParaRPr lang="tr-TR" sz="2000" dirty="0"/>
          </a:p>
        </p:txBody>
      </p:sp>
      <p:pic>
        <p:nvPicPr>
          <p:cNvPr id="4098" name="Picture 2" descr="C:\Users\burak\Desktop\VİRÜS RESİMLER\indir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4104456" cy="2870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urak\Desktop\VİRÜS RESİMLER\nefes darlığ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3312368" cy="2870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8172400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10/23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539552" y="260648"/>
            <a:ext cx="8064896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SENARYO: Virüsün Yayılması ve Tespiti</a:t>
            </a:r>
            <a:endParaRPr lang="tr-TR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1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 txBox="1">
            <a:spLocks/>
          </p:cNvSpPr>
          <p:nvPr/>
        </p:nvSpPr>
        <p:spPr>
          <a:xfrm>
            <a:off x="467544" y="1052736"/>
            <a:ext cx="8373616" cy="2016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Hayatını kaybeden vatandaşın yakın çevresi ve temasta olabileceği değerlendirilen kişilere yapılan testler sonucunda </a:t>
            </a:r>
            <a:r>
              <a:rPr lang="tr-T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ailesinden 5 kişi ve yakın çevresinden 16 kişide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bu virüsün görüldüğü tespit edilmesi,</a:t>
            </a:r>
          </a:p>
          <a:p>
            <a:pPr algn="just">
              <a:buFont typeface="Wingdings" pitchFamily="2" charset="2"/>
              <a:buChar char="q"/>
            </a:pPr>
            <a:r>
              <a:rPr lang="tr-TR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Ağır durumda olanlar Bilkent Şehir Hastanesine,</a:t>
            </a:r>
            <a:r>
              <a:rPr lang="tr-TR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hafif vakalar ise Şehit Sait Ertürk Devlet Hastanesine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sevki.</a:t>
            </a:r>
            <a:endParaRPr lang="tr-TR" sz="2000" dirty="0"/>
          </a:p>
        </p:txBody>
      </p:sp>
      <p:pic>
        <p:nvPicPr>
          <p:cNvPr id="1026" name="Picture 2" descr="Ankara Bilkent Şehir Hastanesi / Randevu / İletişim ve Ko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12" y="3247317"/>
            <a:ext cx="3734072" cy="305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8172400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11/23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323528" y="188640"/>
            <a:ext cx="8640960" cy="5539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SENARYO: Virüsün Yayılması ve Önlem Alınması</a:t>
            </a:r>
            <a:endParaRPr lang="tr-TR" sz="3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dosyahastane.saglik.gov.tr/Resim/413926,dsc6567jpg.png?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47317"/>
            <a:ext cx="4238128" cy="2989995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6" name="Metin kutusu 5"/>
          <p:cNvSpPr txBox="1"/>
          <p:nvPr/>
        </p:nvSpPr>
        <p:spPr>
          <a:xfrm>
            <a:off x="1187624" y="6300028"/>
            <a:ext cx="280831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BİLKENT ŞEHİR HASTANESİ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4788024" y="6228020"/>
            <a:ext cx="4032448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ETİESGUT ŞEHİT SAİT ERTÜRK HASTANESİ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745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016224"/>
          </a:xfrm>
        </p:spPr>
        <p:txBody>
          <a:bodyPr>
            <a:normAutofit/>
          </a:bodyPr>
          <a:lstStyle/>
          <a:p>
            <a:pPr algn="just"/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457200" y="4403980"/>
            <a:ext cx="8307081" cy="1656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Valilik (Olay Yeri Yöneticisi) tarafından derhal bilim kurulu oluşturularak salgının etkilerinin araştırılması, salgınla mücadele ve yayılımının azaltılması amaçlanmıştır.</a:t>
            </a:r>
          </a:p>
          <a:p>
            <a:endParaRPr lang="tr-TR" sz="2000" dirty="0"/>
          </a:p>
        </p:txBody>
      </p:sp>
      <p:pic>
        <p:nvPicPr>
          <p:cNvPr id="6146" name="Picture 2" descr="Sokağa çıkma yasağı Bilim Kurulu üyelerini istifanın eşiğin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862726"/>
            <a:ext cx="8307082" cy="323501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8172400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12/23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611560" y="188640"/>
            <a:ext cx="8024761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SENARYO: Virüsün Yayılması ve Önlem Alınması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8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016224"/>
          </a:xfrm>
        </p:spPr>
        <p:txBody>
          <a:bodyPr>
            <a:normAutofit/>
          </a:bodyPr>
          <a:lstStyle/>
          <a:p>
            <a:pPr algn="just"/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457200" y="5166484"/>
            <a:ext cx="8147248" cy="1142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Salgının </a:t>
            </a:r>
            <a:r>
              <a:rPr lang="tr-T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 çapında yayılması ihtimali ve iyileşen hastaların karantina altına alınması maksadıyla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MSB Askeri Sağlık Hizmetleri Genel Müdürlüğünde bir 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Seyyar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Karantina Hastanesi (Etimesgut)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kurulması.</a:t>
            </a:r>
            <a:endParaRPr lang="tr-TR" sz="2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28286"/>
            <a:ext cx="8028892" cy="22792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</a:ln>
        </p:spPr>
      </p:pic>
      <p:sp>
        <p:nvSpPr>
          <p:cNvPr id="10" name="Metin kutusu 9"/>
          <p:cNvSpPr txBox="1"/>
          <p:nvPr/>
        </p:nvSpPr>
        <p:spPr>
          <a:xfrm>
            <a:off x="8172400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13/23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739521" y="188640"/>
            <a:ext cx="7704856" cy="49244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SENARYO: Virüsün Yayılması ve Önlem Alınması</a:t>
            </a:r>
            <a:endParaRPr lang="tr-TR" sz="2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41830859840\Downloads\PHOTO-2020-04-15-16-03-45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3998925" cy="1872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</p:pic>
      <p:pic>
        <p:nvPicPr>
          <p:cNvPr id="5124" name="Picture 4" descr="C:\Users\41830859840\Downloads\PHOTO-2020-04-15-16-03-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19" y="3212976"/>
            <a:ext cx="3672408" cy="1872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372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016224"/>
          </a:xfrm>
        </p:spPr>
        <p:txBody>
          <a:bodyPr>
            <a:normAutofit/>
          </a:bodyPr>
          <a:lstStyle/>
          <a:p>
            <a:pPr algn="just"/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86" y="857072"/>
            <a:ext cx="8588675" cy="551848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11" name="Metin kutusu 10"/>
          <p:cNvSpPr txBox="1"/>
          <p:nvPr/>
        </p:nvSpPr>
        <p:spPr>
          <a:xfrm>
            <a:off x="1079612" y="124694"/>
            <a:ext cx="6984776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OLAY YERİ YÖNETİMİ</a:t>
            </a:r>
            <a:endParaRPr lang="tr-TR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44208" y="3901661"/>
            <a:ext cx="613048" cy="541071"/>
          </a:xfrm>
          <a:prstGeom prst="ellipse">
            <a:avLst/>
          </a:prstGeom>
          <a:solidFill>
            <a:srgbClr val="FF0000">
              <a:alpha val="99000"/>
            </a:srgb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 rot="1471870">
            <a:off x="2822506" y="2446166"/>
            <a:ext cx="5064656" cy="216024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 rot="1262838">
            <a:off x="1913904" y="1938120"/>
            <a:ext cx="6601353" cy="2932633"/>
          </a:xfrm>
          <a:prstGeom prst="ellipse">
            <a:avLst/>
          </a:prstGeom>
          <a:noFill/>
          <a:ln w="857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Belirtme Çizgisi 14"/>
          <p:cNvSpPr/>
          <p:nvPr/>
        </p:nvSpPr>
        <p:spPr>
          <a:xfrm>
            <a:off x="6343475" y="1288438"/>
            <a:ext cx="2070825" cy="2013425"/>
          </a:xfrm>
          <a:prstGeom prst="wedgeRectCallout">
            <a:avLst>
              <a:gd name="adj1" fmla="val -28073"/>
              <a:gd name="adj2" fmla="val 79691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u="sng" dirty="0" smtClean="0">
                <a:solidFill>
                  <a:schemeClr val="bg1"/>
                </a:solidFill>
              </a:rPr>
              <a:t>Bronz/Sıcak Bölge: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Hastane, Ambulans, Olay Yeri Yöneticisi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6" name="Dikdörtgen Belirtme Çizgisi 15"/>
          <p:cNvSpPr/>
          <p:nvPr/>
        </p:nvSpPr>
        <p:spPr>
          <a:xfrm>
            <a:off x="2483768" y="4557936"/>
            <a:ext cx="1937247" cy="1615851"/>
          </a:xfrm>
          <a:prstGeom prst="wedgeRectCallout">
            <a:avLst>
              <a:gd name="adj1" fmla="val 116563"/>
              <a:gd name="adj2" fmla="val -35684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u="sng" dirty="0" smtClean="0"/>
              <a:t>Gümüş/Ilık Bölge:</a:t>
            </a:r>
          </a:p>
          <a:p>
            <a:pPr algn="ctr"/>
            <a:r>
              <a:rPr lang="tr-TR" b="1" dirty="0" smtClean="0"/>
              <a:t>Polis/Jandarma, Hastane, Morg, Ambulans</a:t>
            </a:r>
            <a:endParaRPr lang="tr-TR" b="1" dirty="0"/>
          </a:p>
        </p:txBody>
      </p:sp>
      <p:sp>
        <p:nvSpPr>
          <p:cNvPr id="17" name="Dikdörtgen Belirtme Çizgisi 16"/>
          <p:cNvSpPr/>
          <p:nvPr/>
        </p:nvSpPr>
        <p:spPr>
          <a:xfrm>
            <a:off x="232986" y="833644"/>
            <a:ext cx="1937247" cy="1615851"/>
          </a:xfrm>
          <a:prstGeom prst="wedgeRectCallout">
            <a:avLst>
              <a:gd name="adj1" fmla="val 96240"/>
              <a:gd name="adj2" fmla="val -316"/>
            </a:avLst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b="1" u="sng" dirty="0" smtClean="0"/>
              <a:t>Altın/Soğuk:</a:t>
            </a:r>
          </a:p>
          <a:p>
            <a:pPr algn="ctr"/>
            <a:r>
              <a:rPr lang="tr-TR" sz="1600" b="1" dirty="0" smtClean="0"/>
              <a:t>Hastane, Morg, Bilim </a:t>
            </a:r>
            <a:r>
              <a:rPr lang="tr-TR" sz="1600" b="1" dirty="0" err="1" smtClean="0"/>
              <a:t>Kurulu,Kaymakam,Vali</a:t>
            </a:r>
            <a:endParaRPr lang="tr-TR" sz="1600" b="1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8172400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14/23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503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016224"/>
          </a:xfrm>
        </p:spPr>
        <p:txBody>
          <a:bodyPr>
            <a:normAutofit/>
          </a:bodyPr>
          <a:lstStyle/>
          <a:p>
            <a:pPr algn="just"/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079612" y="124694"/>
            <a:ext cx="6984776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OLAY YERİ YÖNETİMİ</a:t>
            </a:r>
            <a:endParaRPr lang="tr-TR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Kütahya Afet Müdahale Planı - ppt indi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0" b="16911"/>
          <a:stretch/>
        </p:blipFill>
        <p:spPr bwMode="auto">
          <a:xfrm>
            <a:off x="107504" y="883474"/>
            <a:ext cx="8928992" cy="390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Yuvarlatılmış Dikdörtgen 5"/>
          <p:cNvSpPr/>
          <p:nvPr/>
        </p:nvSpPr>
        <p:spPr>
          <a:xfrm>
            <a:off x="683568" y="1340768"/>
            <a:ext cx="7632848" cy="64807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539552" y="4901000"/>
            <a:ext cx="8064896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Olay Seviyesi                 S1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  -Ankara ilinden başka illere henüz yayılmaması,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-yerel kapasitenin yeterli olması.]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8172400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15/23</a:t>
            </a:r>
            <a:endParaRPr lang="tr-TR" dirty="0"/>
          </a:p>
        </p:txBody>
      </p:sp>
      <p:sp>
        <p:nvSpPr>
          <p:cNvPr id="2" name="Sağ Ok 1"/>
          <p:cNvSpPr/>
          <p:nvPr/>
        </p:nvSpPr>
        <p:spPr>
          <a:xfrm>
            <a:off x="3059832" y="5085184"/>
            <a:ext cx="720080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939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urak\Desktop\VİRÜS RESİMLER\602x338_cmsv2_10c38b3e-3e67-51db-aa5e-90b48d43e4be-4606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0888"/>
            <a:ext cx="5734050" cy="3075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08512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Bilim Kurulu tarafından;</a:t>
            </a:r>
          </a:p>
          <a:p>
            <a:pPr marL="0" indent="0" algn="just">
              <a:buNone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‘‘HENRY BOQUET ’’ adı verilen ve ilk olarak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Ankara’da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ortaya çıktığı şeklinde yapılan açıklamaların ardından salgının durdurulması ve vaka sayısının çoğalmasını önlemek için pek çok tedbir ve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yasağın uygulamaya konulması kararı.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/>
          </a:p>
        </p:txBody>
      </p:sp>
      <p:sp>
        <p:nvSpPr>
          <p:cNvPr id="7" name="Başlık 6"/>
          <p:cNvSpPr txBox="1">
            <a:spLocks noGrp="1"/>
          </p:cNvSpPr>
          <p:nvPr>
            <p:ph type="title"/>
          </p:nvPr>
        </p:nvSpPr>
        <p:spPr>
          <a:xfrm>
            <a:off x="457200" y="395744"/>
            <a:ext cx="82296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OLAY YERİ YÖNETİMİ</a:t>
            </a:r>
            <a:endParaRPr lang="tr-TR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172400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16/23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074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8465" y="1124744"/>
            <a:ext cx="8229600" cy="1224136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Vatandaşların salgından korunmaları için televizyon, radyo, gazete ve sosyal paylaşım sitelerinden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irüsün hava yoluyla ve temasla bulaştığını anlatan yayınlar yapılmaya başlanması.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burak\Desktop\VİRÜS RESİMLER\Adsız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6" y="2132856"/>
            <a:ext cx="7446438" cy="4168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8172400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17/23</a:t>
            </a:r>
            <a:endParaRPr lang="tr-TR" dirty="0"/>
          </a:p>
        </p:txBody>
      </p:sp>
      <p:sp>
        <p:nvSpPr>
          <p:cNvPr id="6" name="Başlık 6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OLAY YERİ YÖNETİMİ</a:t>
            </a:r>
            <a:endParaRPr lang="tr-TR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91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urak\Desktop\VİRÜS RESİMLER\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01610"/>
            <a:ext cx="8640960" cy="4128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8172400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18/23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5085184"/>
            <a:ext cx="8424936" cy="1737484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/>
            <a:r>
              <a:rPr lang="tr-TR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Erbaş/erlerin </a:t>
            </a:r>
            <a:r>
              <a:rPr lang="tr-TR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çarşı izinleri geçici süreyle askıya </a:t>
            </a:r>
            <a:r>
              <a:rPr lang="tr-TR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alınması,</a:t>
            </a:r>
          </a:p>
          <a:p>
            <a:pPr algn="just"/>
            <a:r>
              <a:rPr lang="tr-TR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Birliğine katılması ve terhisten önce karantina sürecine tabi tutulmaları,</a:t>
            </a:r>
          </a:p>
          <a:p>
            <a:pPr algn="just"/>
            <a:r>
              <a:rPr lang="tr-TR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Direnç artırımı için yemeklerin ve ara öğünlerin güçlendirilmesi,</a:t>
            </a:r>
          </a:p>
          <a:p>
            <a:pPr algn="just"/>
            <a:r>
              <a:rPr lang="tr-TR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Yaşam yerlerinde sosyal mesafe kuralına göre tedbir alınması, </a:t>
            </a:r>
          </a:p>
          <a:p>
            <a:pPr algn="just"/>
            <a:r>
              <a:rPr lang="tr-TR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Günlük tabip kontrolü.</a:t>
            </a:r>
            <a:endParaRPr lang="tr-TR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Başlık 6"/>
          <p:cNvSpPr txBox="1">
            <a:spLocks noGrp="1"/>
          </p:cNvSpPr>
          <p:nvPr>
            <p:ph type="title"/>
          </p:nvPr>
        </p:nvSpPr>
        <p:spPr>
          <a:xfrm>
            <a:off x="457200" y="395744"/>
            <a:ext cx="82296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OLAY YERİ YÖNETİMİ</a:t>
            </a:r>
            <a:endParaRPr lang="tr-TR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4306" y="1119485"/>
            <a:ext cx="8229600" cy="1583558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İnsanları toplu olarak bulunduğu yerlerin tehlike oluşturduğu düşünülerek tiyatro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sinema, konser salonu, düğün salonu, içkili lokanta, kafe,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kıraathane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kafeterya, kır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bahçesi, internet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kafe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kapalı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çocuk oyun alanları, çay bahçesi, dernek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lokalleri, yüzme havuzu ve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 merkezleri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gibi merkezlerin kapatılması.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burak\Desktop\VİRÜS RESİMLER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05992"/>
            <a:ext cx="3600400" cy="3006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burak\Desktop\VİRÜS RESİMLER\images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05992"/>
            <a:ext cx="3973512" cy="3006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8172400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19/23</a:t>
            </a:r>
            <a:endParaRPr lang="tr-TR" dirty="0"/>
          </a:p>
        </p:txBody>
      </p:sp>
      <p:sp>
        <p:nvSpPr>
          <p:cNvPr id="7" name="Başlık 6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OLAY YERİ YÖNETİMİ</a:t>
            </a:r>
            <a:endParaRPr lang="tr-TR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8229600" cy="710952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TAKDİM PLANI</a:t>
            </a:r>
            <a:endParaRPr lang="tr-TR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HENRY BOQUET VİRÜSÜ İLE İLGİLİ GENEL BİLGİ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SENARYO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OLAY YERİ DEĞERLENDİRMESİ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SONUÇ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8316416" y="64533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1/23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13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40160"/>
            <a:ext cx="8229600" cy="1540768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/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Tüm yurtta gençlerin salgından etkilenmemeleri için ilkokul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ortaokul, lise ve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üniversitelerin tatil edilmesi</a:t>
            </a:r>
          </a:p>
          <a:p>
            <a:pPr algn="just"/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Eğitime; internet üzerinden ve televizyon yayınları aracılığıyla devam edilmesi kararının alınması.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burak\Desktop\VİRÜS RESİMLER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780928"/>
            <a:ext cx="4039617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8172400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20/23</a:t>
            </a:r>
            <a:endParaRPr lang="tr-TR" dirty="0"/>
          </a:p>
        </p:txBody>
      </p:sp>
      <p:sp>
        <p:nvSpPr>
          <p:cNvPr id="6" name="Başlık 6"/>
          <p:cNvSpPr txBox="1">
            <a:spLocks noGrp="1"/>
          </p:cNvSpPr>
          <p:nvPr>
            <p:ph type="title"/>
          </p:nvPr>
        </p:nvSpPr>
        <p:spPr>
          <a:xfrm>
            <a:off x="457200" y="395744"/>
            <a:ext cx="82296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OLAY YERİ YÖNETİMİ</a:t>
            </a:r>
            <a:endParaRPr lang="tr-TR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Online Eğitim Nedir? Nasıl Ders Yapılır? | İstanbul İşletme Enstitüs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4326"/>
            <a:ext cx="4185433" cy="309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2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152128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Camilerde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vakit namazlarının cemaatle kılınmasına bir süreliğine ara verileceğini duyurdu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Futbol, hentbol, voleybol ve basketbol liglerinin tamamı ertelendi.</a:t>
            </a:r>
          </a:p>
        </p:txBody>
      </p:sp>
      <p:pic>
        <p:nvPicPr>
          <p:cNvPr id="9218" name="Picture 2" descr="C:\Users\burak\Desktop\VİRÜS RESİMLER\indi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3816424" cy="3426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burak\Desktop\VİRÜS RESİMLER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39" y="2708920"/>
            <a:ext cx="3982009" cy="3426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8172400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21/23</a:t>
            </a:r>
            <a:endParaRPr lang="tr-TR" dirty="0"/>
          </a:p>
        </p:txBody>
      </p:sp>
      <p:sp>
        <p:nvSpPr>
          <p:cNvPr id="7" name="Başlık 6"/>
          <p:cNvSpPr txBox="1">
            <a:spLocks noGrp="1"/>
          </p:cNvSpPr>
          <p:nvPr>
            <p:ph type="title"/>
          </p:nvPr>
        </p:nvSpPr>
        <p:spPr>
          <a:xfrm>
            <a:off x="457200" y="395744"/>
            <a:ext cx="82296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OLAY YERİ YÖNETİMİ</a:t>
            </a:r>
            <a:endParaRPr lang="tr-TR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296145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Salgından yüksek oranda etkilenen ve iyileşme oranı düşük olan 65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 ve üstü ile kronik rahatsızlığı olan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kişilerin evlerinde kalmaları ve izole olmaları için sokağa çıkma yasağının getirilmesi.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burak\Desktop\VİRÜS RESİMLER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2298748"/>
            <a:ext cx="5544616" cy="3926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8172400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22/23</a:t>
            </a:r>
            <a:endParaRPr lang="tr-TR" dirty="0"/>
          </a:p>
        </p:txBody>
      </p:sp>
      <p:sp>
        <p:nvSpPr>
          <p:cNvPr id="6" name="Başlık 6"/>
          <p:cNvSpPr txBox="1">
            <a:spLocks noGrp="1"/>
          </p:cNvSpPr>
          <p:nvPr>
            <p:ph type="title"/>
          </p:nvPr>
        </p:nvSpPr>
        <p:spPr>
          <a:xfrm>
            <a:off x="457200" y="395744"/>
            <a:ext cx="82296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OLAY YERİ YÖNETİMİ</a:t>
            </a:r>
            <a:endParaRPr lang="tr-TR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5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014575"/>
            <a:ext cx="8352928" cy="5112568"/>
          </a:xfr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Salgının başlamasıyla birlikte tüm yurtta alınan tedbirlere ilave olarak,  Milli Savunma Bakanlığı'nda da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HENRY BOQUET etkilerinden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korunmak, salgının yayılmasını önlemek üzere çeşitli tedbirler alınmıştır.</a:t>
            </a:r>
          </a:p>
          <a:p>
            <a:pPr algn="r"/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Başlık 5"/>
          <p:cNvSpPr txBox="1">
            <a:spLocks noGrp="1"/>
          </p:cNvSpPr>
          <p:nvPr>
            <p:ph type="title"/>
          </p:nvPr>
        </p:nvSpPr>
        <p:spPr>
          <a:xfrm>
            <a:off x="323528" y="188640"/>
            <a:ext cx="8363272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SONUÇ</a:t>
            </a:r>
            <a:endParaRPr lang="tr-T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8172400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23/23</a:t>
            </a:r>
            <a:endParaRPr lang="tr-TR" dirty="0"/>
          </a:p>
        </p:txBody>
      </p:sp>
      <p:pic>
        <p:nvPicPr>
          <p:cNvPr id="1026" name="Picture 2" descr="Serbestiyet | 'Evde kal' tamam da nasıl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12656"/>
            <a:ext cx="3456384" cy="327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312657"/>
            <a:ext cx="3994501" cy="327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4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124744"/>
            <a:ext cx="2016224" cy="72008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fontAlgn="base"/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Dünya Nüfusu</a:t>
            </a:r>
          </a:p>
          <a:p>
            <a:pPr marL="0" indent="0" algn="ctr" fontAlgn="base">
              <a:buNone/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Artışı</a:t>
            </a:r>
            <a:endParaRPr lang="tr-TR" sz="1800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tr-TR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tr-TR" sz="1800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tr-TR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tr-TR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base">
              <a:buNone/>
            </a:pPr>
            <a:endParaRPr lang="tr-TR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burak\Desktop\5e6f21f155427f046024f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8725898" cy="266429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8316416" y="64533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3/23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739521" y="87015"/>
            <a:ext cx="7704856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GENEL BİLGİ</a:t>
            </a:r>
            <a:endParaRPr lang="tr-TR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971600" y="6065008"/>
            <a:ext cx="2412268" cy="658077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None/>
            </a:pP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Kısa Sürede Katlanarak Artan Nüfus</a:t>
            </a:r>
          </a:p>
          <a:p>
            <a:pPr marL="0" indent="0" algn="just" fontAlgn="base">
              <a:buFont typeface="Arial" pitchFamily="34" charset="0"/>
              <a:buNone/>
            </a:pPr>
            <a:endParaRPr lang="tr-TR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tr-TR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tr-TR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tr-TR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tr-TR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Font typeface="Arial" pitchFamily="34" charset="0"/>
              <a:buNone/>
            </a:pPr>
            <a:endParaRPr lang="tr-TR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2699792" y="832441"/>
            <a:ext cx="5616624" cy="173246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None/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* 1 milyar nüfusa ulaşması tam 100.000 yıl, 2 milyara ulaşması ise 100 yılda,</a:t>
            </a:r>
          </a:p>
          <a:p>
            <a:pPr marL="0" indent="0" algn="just" fontAlgn="base">
              <a:buNone/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* Sadece 50 yılda tekrar ikiye katlanarak 1970’te 4 milyara, </a:t>
            </a:r>
          </a:p>
          <a:p>
            <a:pPr marL="0" indent="0" algn="just" fontAlgn="base">
              <a:buNone/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* Şu anda neredeyse dünya nüfusu 8 milyar</a:t>
            </a:r>
          </a:p>
          <a:p>
            <a:pPr marL="0" indent="0" algn="just" fontAlgn="base">
              <a:buFont typeface="Arial" pitchFamily="34" charset="0"/>
              <a:buNone/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2339752" y="1574719"/>
            <a:ext cx="36004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ağ Ok 14"/>
          <p:cNvSpPr/>
          <p:nvPr/>
        </p:nvSpPr>
        <p:spPr>
          <a:xfrm rot="5400000">
            <a:off x="4656938" y="2630447"/>
            <a:ext cx="63514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Sol Sağ Yukarı Ok 17"/>
          <p:cNvSpPr/>
          <p:nvPr/>
        </p:nvSpPr>
        <p:spPr>
          <a:xfrm>
            <a:off x="3758357" y="5722287"/>
            <a:ext cx="1216152" cy="850392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İçerik Yer Tutucusu 2"/>
          <p:cNvSpPr txBox="1">
            <a:spLocks/>
          </p:cNvSpPr>
          <p:nvPr/>
        </p:nvSpPr>
        <p:spPr>
          <a:xfrm>
            <a:off x="5131821" y="6085067"/>
            <a:ext cx="3168352" cy="658077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None/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Küresel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Hastalık</a:t>
            </a:r>
          </a:p>
          <a:p>
            <a:pPr marL="0" indent="0" algn="just" fontAlgn="base">
              <a:buFont typeface="Arial" pitchFamily="34" charset="0"/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Font typeface="Arial" pitchFamily="34" charset="0"/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Font typeface="Arial" pitchFamily="34" charset="0"/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78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0105" y="1218735"/>
            <a:ext cx="4186808" cy="2016224"/>
          </a:xfr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dirty="0" smtClean="0">
                <a:latin typeface="Times New Roman" panose="02020603050405020304" pitchFamily="18" charset="0"/>
                <a:cs typeface="Times New Roman" pitchFamily="18" charset="0"/>
              </a:rPr>
              <a:t>*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itchFamily="18" charset="0"/>
              </a:rPr>
              <a:t>Bioaeresol</a:t>
            </a:r>
            <a:r>
              <a:rPr lang="tr-TR" sz="2000" dirty="0" smtClean="0">
                <a:latin typeface="Times New Roman" panose="02020603050405020304" pitchFamily="18" charset="0"/>
                <a:cs typeface="Times New Roman" pitchFamily="18" charset="0"/>
              </a:rPr>
              <a:t> özelliği (</a:t>
            </a:r>
            <a:r>
              <a:rPr lang="tr-TR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Hava içerisinde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serbest halde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veya </a:t>
            </a:r>
            <a:r>
              <a:rPr lang="tr-TR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maddelere bağlı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şekilde) </a:t>
            </a:r>
          </a:p>
          <a:p>
            <a:pPr marL="0" indent="0" algn="just"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Kontamine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sıvı veya dokularla </a:t>
            </a:r>
            <a:r>
              <a:rPr lang="tr-TR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doğrudan temasla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veya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öksürme-hapşırma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esnasında </a:t>
            </a:r>
            <a:r>
              <a:rPr lang="tr-TR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solunum yoluyla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burak\Desktop\indir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744416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8316416" y="64533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6/23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411591" y="260648"/>
            <a:ext cx="8192857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GENEL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BİLGİ: </a:t>
            </a:r>
            <a:r>
              <a:rPr lang="tr-TR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HENRY </a:t>
            </a:r>
            <a:r>
              <a:rPr lang="tr-TR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BOQUET</a:t>
            </a:r>
            <a:r>
              <a:rPr lang="tr-TR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VİRÜSÜ</a:t>
            </a:r>
            <a:endParaRPr lang="tr-TR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burak\Desktop\Koronavirus-Covid-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58380"/>
            <a:ext cx="4105673" cy="262829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ikdörtgen 15"/>
          <p:cNvSpPr/>
          <p:nvPr/>
        </p:nvSpPr>
        <p:spPr>
          <a:xfrm>
            <a:off x="899592" y="4233862"/>
            <a:ext cx="324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***Aktif hale gelmesi durumunda 4 ile 7 ay içinde dünya nüfusunun yüzde 95’i efekte olabilecek şekilde bulaşıcılığı yüksek ve hızlı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8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burak\Desktop\5d25a43bd3806c05b465ae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45937"/>
            <a:ext cx="8640959" cy="540059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  <a:extLst/>
        </p:spPr>
      </p:pic>
      <p:sp>
        <p:nvSpPr>
          <p:cNvPr id="8" name="Metin kutusu 7"/>
          <p:cNvSpPr txBox="1"/>
          <p:nvPr/>
        </p:nvSpPr>
        <p:spPr>
          <a:xfrm>
            <a:off x="251520" y="159023"/>
            <a:ext cx="8640958" cy="49244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SENARYO: Virüs Çıkarılma/Yaygınlaştırma Maksadı??</a:t>
            </a:r>
            <a:endParaRPr lang="tr-TR" sz="2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779912" y="2681227"/>
            <a:ext cx="2816877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 fontAlgn="base"/>
            <a:r>
              <a:rPr lang="tr-T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NÜFUSU DENGELEME</a:t>
            </a:r>
            <a:endParaRPr lang="tr-TR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900318" y="3905918"/>
            <a:ext cx="2740745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 fontAlgn="base"/>
            <a:r>
              <a:rPr lang="tr-T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ÖNLEM ALMA</a:t>
            </a:r>
            <a:endParaRPr lang="tr-TR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67544" y="1172315"/>
            <a:ext cx="5086009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 fontAlgn="base"/>
            <a:r>
              <a:rPr lang="tr-T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*ARTAN NUFÜS, AZALAN KAYNAKLARI</a:t>
            </a:r>
            <a:endParaRPr lang="tr-TR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şağı Ok 2"/>
          <p:cNvSpPr/>
          <p:nvPr/>
        </p:nvSpPr>
        <p:spPr>
          <a:xfrm>
            <a:off x="7160014" y="4374307"/>
            <a:ext cx="363680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Aşağı Ok 3"/>
          <p:cNvSpPr/>
          <p:nvPr/>
        </p:nvSpPr>
        <p:spPr>
          <a:xfrm>
            <a:off x="4844221" y="1862982"/>
            <a:ext cx="231835" cy="62991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dirty="0"/>
          </a:p>
        </p:txBody>
      </p:sp>
      <p:sp>
        <p:nvSpPr>
          <p:cNvPr id="16" name="Aşağı Ok 15"/>
          <p:cNvSpPr/>
          <p:nvPr/>
        </p:nvSpPr>
        <p:spPr>
          <a:xfrm>
            <a:off x="5553553" y="3140968"/>
            <a:ext cx="181841" cy="5727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dirty="0"/>
          </a:p>
        </p:txBody>
      </p:sp>
      <p:sp>
        <p:nvSpPr>
          <p:cNvPr id="5" name="Patlama 1 4"/>
          <p:cNvSpPr/>
          <p:nvPr/>
        </p:nvSpPr>
        <p:spPr>
          <a:xfrm>
            <a:off x="6369746" y="4698343"/>
            <a:ext cx="1944216" cy="207222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479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burak\Desktop\w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70143"/>
            <a:ext cx="8280920" cy="3452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8316416" y="64533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5/23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443689" y="159023"/>
            <a:ext cx="8000688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SENARYO: Virüs Nasıl Ortaya Çıktı?</a:t>
            </a:r>
            <a:endParaRPr lang="tr-TR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01688"/>
            <a:ext cx="3762822" cy="256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5148064" y="836712"/>
            <a:ext cx="30243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tr-TR" sz="2000" b="1" dirty="0" smtClean="0">
                <a:solidFill>
                  <a:schemeClr val="bg1"/>
                </a:solidFill>
                <a:latin typeface="Comic Sans MS" pitchFamily="66" charset="0"/>
              </a:rPr>
              <a:t>İnsan </a:t>
            </a:r>
            <a:r>
              <a:rPr lang="tr-TR" sz="2000" b="1" dirty="0">
                <a:solidFill>
                  <a:schemeClr val="bg1"/>
                </a:solidFill>
                <a:latin typeface="Comic Sans MS" pitchFamily="66" charset="0"/>
              </a:rPr>
              <a:t>eliyle dünya çapında bir hastalığın yayılmasını sağlayacak bir araştırma yaparak salgını yaratan bir virüs yaratılması. </a:t>
            </a:r>
          </a:p>
        </p:txBody>
      </p:sp>
      <p:sp>
        <p:nvSpPr>
          <p:cNvPr id="6" name="Sol Sağ Yukarı Ok 5"/>
          <p:cNvSpPr/>
          <p:nvPr/>
        </p:nvSpPr>
        <p:spPr>
          <a:xfrm rot="10800000">
            <a:off x="2987824" y="2028229"/>
            <a:ext cx="1656184" cy="1256754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89" y="1123354"/>
            <a:ext cx="2524125" cy="216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9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1944216"/>
          </a:xfr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Eylem Başlangıç Noktası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4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Yerebatan Sarnıcı</a:t>
            </a:r>
          </a:p>
          <a:p>
            <a:pPr marL="0" indent="358775" algn="just">
              <a:buNone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-Popüler turistik bir yer, dünyanın her yerinden gelen turist  mevcudiyeti.</a:t>
            </a:r>
          </a:p>
          <a:p>
            <a:pPr marL="0" indent="358775" algn="just">
              <a:buNone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-21 Haziran 2020 Yaz Dönemi Konseri, </a:t>
            </a:r>
          </a:p>
          <a:p>
            <a:pPr marL="0" indent="358775" algn="just">
              <a:buNone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-Gece saat 24.00’da  virüs aktif hale getirilmesi</a:t>
            </a:r>
            <a:endParaRPr lang="tr-TR" sz="2000" dirty="0"/>
          </a:p>
        </p:txBody>
      </p:sp>
      <p:pic>
        <p:nvPicPr>
          <p:cNvPr id="6146" name="Picture 2" descr="C:\Users\burak\Desktop\VİRÜS RESİMLER\cehennemin_dugumu_yerebatanda_cozuluyor_1476017439_9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3960440" cy="307513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8316416" y="64533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7/23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739521" y="260648"/>
            <a:ext cx="7704856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SENARYO: Virüsün Servis Edilmesi?</a:t>
            </a:r>
            <a:endParaRPr lang="tr-TR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4212468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08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2592288"/>
          </a:xfr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q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Saat 21:00’da konserin başlamasıyla katılımcılar müthiş bir akustik eşliğinde  güzel bir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akşam,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Katılımcılar arasında önceden planlandığı üzere söz konusu virüsü aktif hale getirecek kişiler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bulunması,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Saat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24.00’a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doğru ilerlerken eylemciler hazırlıklarına başlayarak küçük çaplı bir patlama ile bulunulan ortama yayacakları virüsün son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kontrollerinin tamamlanması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saat </a:t>
            </a:r>
            <a:r>
              <a:rPr lang="tr-TR" sz="2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24.00’a </a:t>
            </a:r>
            <a:r>
              <a:rPr lang="tr-TR" sz="2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ulaştığında ansızın gelen bir patlama ile konser alanında bulunan katılımcılar arasında bir kaos ortamı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oluşturulması.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burak\Desktop\VİRÜS RESİMLER\Screenshot_20200405-151347_Netfl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8280920" cy="2736304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8316416" y="64533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8/23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739521" y="260648"/>
            <a:ext cx="7704856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SENARYO: Virüsün Servis Edilmesi?</a:t>
            </a:r>
            <a:endParaRPr lang="tr-TR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52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3861048"/>
            <a:ext cx="8360097" cy="2808312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  <a:tabLst>
                <a:tab pos="542925" algn="l"/>
              </a:tabLst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* 	</a:t>
            </a:r>
            <a:r>
              <a:rPr lang="tr-TR" sz="2000" i="1" dirty="0" smtClean="0">
                <a:latin typeface="Times New Roman" pitchFamily="18" charset="0"/>
                <a:cs typeface="Times New Roman" pitchFamily="18" charset="0"/>
              </a:rPr>
              <a:t>Yaşanan patlamanın ardından;</a:t>
            </a:r>
          </a:p>
          <a:p>
            <a:pPr marL="0" indent="0" algn="just">
              <a:buNone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       -Yerel kolluk kuvvetleri ve organizatörler tarafından durumun kısmen kontrol altına alınması,</a:t>
            </a:r>
          </a:p>
          <a:p>
            <a:pPr marL="0" indent="0" algn="just">
              <a:buNone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       - Takviye emniyet ekibi,</a:t>
            </a:r>
          </a:p>
          <a:p>
            <a:pPr marL="0" indent="0" algn="just">
              <a:buNone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       - Sağlık Ekipleri ve İtfaiye ekiplerinin bölgeye intikal etmesi,</a:t>
            </a:r>
          </a:p>
          <a:p>
            <a:pPr marL="0" indent="0" algn="just"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*    Ancak</a:t>
            </a:r>
            <a:r>
              <a:rPr lang="tr-TR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patlamanın asıl sebebi bilinmediğinden sadece kaos ortamının büyümesinin engellenmesi,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yaralılara müdahale edilmesi ve patlamadan etkilenen kişilerin sağlıklı bir şekilde bölgeden ayrılmalarının sağlanması.</a:t>
            </a:r>
          </a:p>
        </p:txBody>
      </p:sp>
      <p:sp>
        <p:nvSpPr>
          <p:cNvPr id="4" name="AutoShape 2" descr="blob:https://web.whatsapp.com/7291ccf9-209a-487c-9856-a03521892cd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0" name="Picture 2" descr="C:\Users\burak\Desktop\VİRÜS RESİMLER\Screenshot_20200405-151917_Netfl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52109"/>
            <a:ext cx="8424936" cy="2620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8316416" y="64533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9/23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739521" y="260648"/>
            <a:ext cx="7704856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SENARYO: Virüsün Servis Edilmesi?</a:t>
            </a:r>
            <a:endParaRPr lang="tr-TR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Yukarı Aşağı Ok 4"/>
          <p:cNvSpPr/>
          <p:nvPr/>
        </p:nvSpPr>
        <p:spPr>
          <a:xfrm>
            <a:off x="4139952" y="3356992"/>
            <a:ext cx="396044" cy="648072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3647</TotalTime>
  <Words>800</Words>
  <Application>Microsoft Office PowerPoint</Application>
  <PresentationFormat>On-screen Show (4:3)</PresentationFormat>
  <Paragraphs>140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Times New Roman</vt:lpstr>
      <vt:lpstr>Wingdings</vt:lpstr>
      <vt:lpstr>Ofis Teması</vt:lpstr>
      <vt:lpstr>Özel Tasarım</vt:lpstr>
      <vt:lpstr>OLAY YERİ YÖNETİMİ</vt:lpstr>
      <vt:lpstr>TAKDİM PLANI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OLAY YERİ YÖNETİMİ</vt:lpstr>
      <vt:lpstr>OLAY YERİ YÖNETİMİ</vt:lpstr>
      <vt:lpstr>OLAY YERİ YÖNETİMİ</vt:lpstr>
      <vt:lpstr>OLAY YERİ YÖNETİMİ</vt:lpstr>
      <vt:lpstr>OLAY YERİ YÖNETİMİ</vt:lpstr>
      <vt:lpstr>OLAY YERİ YÖNETİMİ</vt:lpstr>
      <vt:lpstr>OLAY YERİ YÖNETİMİ</vt:lpstr>
      <vt:lpstr>SONUÇ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OLAY YERİ YÖNETİMİ</dc:title>
  <dc:creator>user</dc:creator>
  <cp:lastModifiedBy>a b</cp:lastModifiedBy>
  <cp:revision>133</cp:revision>
  <dcterms:created xsi:type="dcterms:W3CDTF">2019-05-07T13:22:21Z</dcterms:created>
  <dcterms:modified xsi:type="dcterms:W3CDTF">2020-05-10T21:07:37Z</dcterms:modified>
</cp:coreProperties>
</file>