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Orta Stil 2 - Vurgu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4C1A8A3-306A-4EB7-A6B1-4F7E0EB9C5D6}" styleName="Orta Stil 3 - Vurgu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1"/>
    <p:restoredTop sz="95827"/>
  </p:normalViewPr>
  <p:slideViewPr>
    <p:cSldViewPr snapToGrid="0" snapToObjects="1">
      <p:cViewPr>
        <p:scale>
          <a:sx n="110" d="100"/>
          <a:sy n="110" d="100"/>
        </p:scale>
        <p:origin x="632" y="21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4091720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Yazılı Panoramik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507539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3200277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0762446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8398016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ütu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23161534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Resim Sütu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33491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331773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934958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42488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4442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628368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12605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7446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434917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2125344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290681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A7F6E410-6B0F-1041-B6AA-8EFE5AA0ADDD}" type="datetimeFigureOut">
              <a:rPr lang="tr-TR" smtClean="0"/>
              <a:t>6.02.2020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FFAF689-57A2-E240-A369-132DC5549111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04127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6F60CFB-9727-1E47-B6CA-27F9DD49E600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/>
              <a:t>LATİN DİLİ I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75BECCF2-1D05-A044-8DF8-7F244081A58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80800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63BB458-F3A2-9245-993F-03A0996A25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PRONOMEN (ZAMİR)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70048317-FEB0-F44D-8D1D-A24F4F8E40B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tr-TR" cap="none" dirty="0"/>
              <a:t>Zamirler ismin yerini tutan sözcüklerdir.</a:t>
            </a:r>
          </a:p>
          <a:p>
            <a:endParaRPr lang="tr-TR" cap="none" dirty="0"/>
          </a:p>
          <a:p>
            <a:r>
              <a:rPr lang="tr-TR" cap="none" dirty="0"/>
              <a:t>Genelde cümlelerdeki sözcük tekrarlarını önlemek amacıyla kullanılır.</a:t>
            </a:r>
          </a:p>
          <a:p>
            <a:endParaRPr lang="tr-TR" cap="none" dirty="0"/>
          </a:p>
          <a:p>
            <a:r>
              <a:rPr lang="tr-TR" cap="none" dirty="0"/>
              <a:t>Latincede zamirlerin şahıs zamirleri, mülkiyet zamirleri, işaret zamirleri, ilgi zamirleri, soru zamirleri gibi türleri vardır.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5177892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8795EE5-A32F-E649-9A88-51E45F13C8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ŞAHIS ZAMİRLERİ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CBAFBDE4-74C1-3F46-AF3F-85EEDE622ED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04187431"/>
              </p:ext>
            </p:extLst>
          </p:nvPr>
        </p:nvGraphicFramePr>
        <p:xfrm>
          <a:off x="2857500" y="1680211"/>
          <a:ext cx="6263641" cy="2990834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661075">
                  <a:extLst>
                    <a:ext uri="{9D8B030D-6E8A-4147-A177-3AD203B41FA5}">
                      <a16:colId xmlns:a16="http://schemas.microsoft.com/office/drawing/2014/main" val="3686270997"/>
                    </a:ext>
                  </a:extLst>
                </a:gridCol>
                <a:gridCol w="1164583">
                  <a:extLst>
                    <a:ext uri="{9D8B030D-6E8A-4147-A177-3AD203B41FA5}">
                      <a16:colId xmlns:a16="http://schemas.microsoft.com/office/drawing/2014/main" val="2631921553"/>
                    </a:ext>
                  </a:extLst>
                </a:gridCol>
                <a:gridCol w="1591912">
                  <a:extLst>
                    <a:ext uri="{9D8B030D-6E8A-4147-A177-3AD203B41FA5}">
                      <a16:colId xmlns:a16="http://schemas.microsoft.com/office/drawing/2014/main" val="3942660628"/>
                    </a:ext>
                  </a:extLst>
                </a:gridCol>
                <a:gridCol w="924642">
                  <a:extLst>
                    <a:ext uri="{9D8B030D-6E8A-4147-A177-3AD203B41FA5}">
                      <a16:colId xmlns:a16="http://schemas.microsoft.com/office/drawing/2014/main" val="2070705122"/>
                    </a:ext>
                  </a:extLst>
                </a:gridCol>
                <a:gridCol w="1921429">
                  <a:extLst>
                    <a:ext uri="{9D8B030D-6E8A-4147-A177-3AD203B41FA5}">
                      <a16:colId xmlns:a16="http://schemas.microsoft.com/office/drawing/2014/main" val="2762299886"/>
                    </a:ext>
                  </a:extLst>
                </a:gridCol>
              </a:tblGrid>
              <a:tr h="561982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Ego: 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tu: sen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91004144"/>
                  </a:ext>
                </a:extLst>
              </a:tr>
              <a:tr h="429138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ego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Tu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31457220"/>
                  </a:ext>
                </a:extLst>
              </a:tr>
              <a:tr h="429138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Mei</a:t>
                      </a:r>
                      <a:r>
                        <a:rPr lang="tr-TR" dirty="0"/>
                        <a:t>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Tui</a:t>
                      </a:r>
                      <a:r>
                        <a:rPr lang="tr-TR" dirty="0"/>
                        <a:t>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0681975"/>
                  </a:ext>
                </a:extLst>
              </a:tr>
              <a:tr h="561982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Mihi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Bana/benim için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Tibi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Sana/senin için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50670155"/>
                  </a:ext>
                </a:extLst>
              </a:tr>
              <a:tr h="429138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Beni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seni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54196672"/>
                  </a:ext>
                </a:extLst>
              </a:tr>
              <a:tr h="423260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Me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te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32060168"/>
                  </a:ext>
                </a:extLst>
              </a:tr>
            </a:tbl>
          </a:graphicData>
        </a:graphic>
      </p:graphicFrame>
      <p:sp>
        <p:nvSpPr>
          <p:cNvPr id="5" name="Dikdörtgen 4">
            <a:extLst>
              <a:ext uri="{FF2B5EF4-FFF2-40B4-BE49-F238E27FC236}">
                <a16:creationId xmlns:a16="http://schemas.microsoft.com/office/drawing/2014/main" id="{E052D4AB-6DF5-E64D-8AA6-49BF1DB57601}"/>
              </a:ext>
            </a:extLst>
          </p:cNvPr>
          <p:cNvSpPr/>
          <p:nvPr/>
        </p:nvSpPr>
        <p:spPr>
          <a:xfrm rot="10800000" flipV="1">
            <a:off x="4583430" y="5177789"/>
            <a:ext cx="441198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*Şahıs zamirlerinin </a:t>
            </a:r>
            <a:r>
              <a:rPr lang="tr-TR" dirty="0" err="1"/>
              <a:t>genetivus’u</a:t>
            </a:r>
            <a:r>
              <a:rPr lang="tr-TR" dirty="0"/>
              <a:t> yerine genellikle mülkiyet sıfatları kullanılır</a:t>
            </a:r>
          </a:p>
        </p:txBody>
      </p:sp>
    </p:spTree>
    <p:extLst>
      <p:ext uri="{BB962C8B-B14F-4D97-AF65-F5344CB8AC3E}">
        <p14:creationId xmlns:p14="http://schemas.microsoft.com/office/powerpoint/2010/main" val="13553135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E26B03D-C0B9-3A4E-87E9-BD4F07A0A91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ŞAHIS ZAMİRLERİ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9FC0F410-FA76-714D-8632-2262A4CBBCB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93701186"/>
              </p:ext>
            </p:extLst>
          </p:nvPr>
        </p:nvGraphicFramePr>
        <p:xfrm>
          <a:off x="914400" y="2366963"/>
          <a:ext cx="10363200" cy="2225040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072640">
                  <a:extLst>
                    <a:ext uri="{9D8B030D-6E8A-4147-A177-3AD203B41FA5}">
                      <a16:colId xmlns:a16="http://schemas.microsoft.com/office/drawing/2014/main" val="4109646568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1471375489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1477880086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4290516617"/>
                    </a:ext>
                  </a:extLst>
                </a:gridCol>
                <a:gridCol w="2072640">
                  <a:extLst>
                    <a:ext uri="{9D8B030D-6E8A-4147-A177-3AD203B41FA5}">
                      <a16:colId xmlns:a16="http://schemas.microsoft.com/office/drawing/2014/main" val="141904414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r>
                        <a:rPr lang="tr-TR" dirty="0"/>
                        <a:t>: biz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r>
                        <a:rPr lang="tr-TR" dirty="0"/>
                        <a:t>: siz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61945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468014618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Nostri</a:t>
                      </a:r>
                      <a:r>
                        <a:rPr lang="tr-TR" dirty="0"/>
                        <a:t>/</a:t>
                      </a:r>
                      <a:r>
                        <a:rPr lang="tr-TR" dirty="0" err="1"/>
                        <a:t>nostrum</a:t>
                      </a:r>
                      <a:r>
                        <a:rPr lang="tr-TR" dirty="0"/>
                        <a:t>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Bizim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Vostri</a:t>
                      </a:r>
                      <a:r>
                        <a:rPr lang="tr-TR" dirty="0"/>
                        <a:t>/</a:t>
                      </a:r>
                      <a:r>
                        <a:rPr lang="tr-TR" dirty="0" err="1"/>
                        <a:t>vostrum</a:t>
                      </a:r>
                      <a:r>
                        <a:rPr lang="tr-TR" dirty="0"/>
                        <a:t>*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937771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Nobis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Bize/bizim için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Vobis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Size/sizin için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438178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bizi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sizi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67517948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nobis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vobis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36971543"/>
                  </a:ext>
                </a:extLst>
              </a:tr>
            </a:tbl>
          </a:graphicData>
        </a:graphic>
      </p:graphicFrame>
      <p:sp>
        <p:nvSpPr>
          <p:cNvPr id="5" name="Dikdörtgen 4">
            <a:extLst>
              <a:ext uri="{FF2B5EF4-FFF2-40B4-BE49-F238E27FC236}">
                <a16:creationId xmlns:a16="http://schemas.microsoft.com/office/drawing/2014/main" id="{24161635-C350-6B4A-9166-392A1B3D5C1E}"/>
              </a:ext>
            </a:extLst>
          </p:cNvPr>
          <p:cNvSpPr/>
          <p:nvPr/>
        </p:nvSpPr>
        <p:spPr>
          <a:xfrm>
            <a:off x="3025140" y="5117515"/>
            <a:ext cx="497586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tr-TR" dirty="0"/>
              <a:t>*Şahıs zamirlerinin </a:t>
            </a:r>
            <a:r>
              <a:rPr lang="tr-TR" dirty="0" err="1"/>
              <a:t>genetivus’u</a:t>
            </a:r>
            <a:r>
              <a:rPr lang="tr-TR" dirty="0"/>
              <a:t> yerine genellikle mülkiyet sıfatları kullanılır</a:t>
            </a:r>
          </a:p>
        </p:txBody>
      </p:sp>
    </p:spTree>
    <p:extLst>
      <p:ext uri="{BB962C8B-B14F-4D97-AF65-F5344CB8AC3E}">
        <p14:creationId xmlns:p14="http://schemas.microsoft.com/office/powerpoint/2010/main" val="1837429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3DB0C9-26F0-B14D-979C-5DFB4BAC80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C9E33210-D118-864A-BEE4-34B2FDD1D90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>
              <a:buNone/>
            </a:pPr>
            <a:r>
              <a:rPr lang="tr-TR" dirty="0"/>
              <a:t>Örnekler:</a:t>
            </a:r>
          </a:p>
          <a:p>
            <a:pPr>
              <a:lnSpc>
                <a:spcPct val="150000"/>
              </a:lnSpc>
            </a:pPr>
            <a:r>
              <a:rPr lang="tr-TR" cap="none" dirty="0"/>
              <a:t>Ego </a:t>
            </a:r>
            <a:r>
              <a:rPr lang="tr-TR" cap="none" dirty="0" err="1"/>
              <a:t>sum</a:t>
            </a:r>
            <a:r>
              <a:rPr lang="tr-TR" cap="none" dirty="0"/>
              <a:t> </a:t>
            </a:r>
            <a:r>
              <a:rPr lang="tr-TR" cap="none" dirty="0" err="1"/>
              <a:t>magistra</a:t>
            </a:r>
            <a:r>
              <a:rPr lang="tr-TR" cap="none" dirty="0"/>
              <a:t>: ben bir öğretmenim.</a:t>
            </a:r>
          </a:p>
          <a:p>
            <a:pPr>
              <a:lnSpc>
                <a:spcPct val="150000"/>
              </a:lnSpc>
            </a:pPr>
            <a:r>
              <a:rPr lang="tr-TR" cap="none" dirty="0"/>
              <a:t>Tu es </a:t>
            </a:r>
            <a:r>
              <a:rPr lang="tr-TR" cap="none" dirty="0" err="1"/>
              <a:t>agricola</a:t>
            </a:r>
            <a:r>
              <a:rPr lang="tr-TR" cap="none" dirty="0"/>
              <a:t>: sen bir çiftçisin.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Nos</a:t>
            </a:r>
            <a:r>
              <a:rPr lang="tr-TR" cap="none" dirty="0"/>
              <a:t> </a:t>
            </a:r>
            <a:r>
              <a:rPr lang="tr-TR" cap="none" dirty="0" err="1"/>
              <a:t>sumus</a:t>
            </a:r>
            <a:r>
              <a:rPr lang="tr-TR" cap="none" dirty="0"/>
              <a:t> </a:t>
            </a:r>
            <a:r>
              <a:rPr lang="tr-TR" cap="none" dirty="0" err="1"/>
              <a:t>discipuli</a:t>
            </a:r>
            <a:r>
              <a:rPr lang="tr-TR" cap="none" dirty="0"/>
              <a:t>: bizler birer öğrenciyiz.</a:t>
            </a:r>
          </a:p>
          <a:p>
            <a:pPr>
              <a:lnSpc>
                <a:spcPct val="150000"/>
              </a:lnSpc>
            </a:pPr>
            <a:r>
              <a:rPr lang="tr-TR" cap="none" dirty="0" err="1"/>
              <a:t>Vos</a:t>
            </a:r>
            <a:r>
              <a:rPr lang="tr-TR" cap="none" dirty="0"/>
              <a:t> </a:t>
            </a:r>
            <a:r>
              <a:rPr lang="tr-TR" cap="none" dirty="0" err="1"/>
              <a:t>erant</a:t>
            </a:r>
            <a:r>
              <a:rPr lang="tr-TR" cap="none" dirty="0"/>
              <a:t> </a:t>
            </a:r>
            <a:r>
              <a:rPr lang="tr-TR" cap="none" dirty="0" err="1"/>
              <a:t>aegri</a:t>
            </a:r>
            <a:r>
              <a:rPr lang="tr-TR" cap="none" dirty="0"/>
              <a:t>: sizler hastaydınız.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6056657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3D3A3761-AD39-8140-A15C-DC95A33DC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İşaret ZAMİRİ/sıfatı: </a:t>
            </a:r>
            <a:r>
              <a:rPr lang="tr-TR" dirty="0" err="1"/>
              <a:t>IS,Ea,ID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20E85C7-02DD-9247-9454-214D856822D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845212772"/>
              </p:ext>
            </p:extLst>
          </p:nvPr>
        </p:nvGraphicFramePr>
        <p:xfrm>
          <a:off x="2091690" y="2366962"/>
          <a:ext cx="7498084" cy="3416616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874521">
                  <a:extLst>
                    <a:ext uri="{9D8B030D-6E8A-4147-A177-3AD203B41FA5}">
                      <a16:colId xmlns:a16="http://schemas.microsoft.com/office/drawing/2014/main" val="850122216"/>
                    </a:ext>
                  </a:extLst>
                </a:gridCol>
                <a:gridCol w="1874521">
                  <a:extLst>
                    <a:ext uri="{9D8B030D-6E8A-4147-A177-3AD203B41FA5}">
                      <a16:colId xmlns:a16="http://schemas.microsoft.com/office/drawing/2014/main" val="2339593313"/>
                    </a:ext>
                  </a:extLst>
                </a:gridCol>
                <a:gridCol w="1874521">
                  <a:extLst>
                    <a:ext uri="{9D8B030D-6E8A-4147-A177-3AD203B41FA5}">
                      <a16:colId xmlns:a16="http://schemas.microsoft.com/office/drawing/2014/main" val="3562923427"/>
                    </a:ext>
                  </a:extLst>
                </a:gridCol>
                <a:gridCol w="1874521">
                  <a:extLst>
                    <a:ext uri="{9D8B030D-6E8A-4147-A177-3AD203B41FA5}">
                      <a16:colId xmlns:a16="http://schemas.microsoft.com/office/drawing/2014/main" val="4168941224"/>
                    </a:ext>
                  </a:extLst>
                </a:gridCol>
              </a:tblGrid>
              <a:tr h="488088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Singularis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05012626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07781708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85690844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42550830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0061020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62503700"/>
                  </a:ext>
                </a:extLst>
              </a:tr>
              <a:tr h="488088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1201834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6928734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E093414-5108-8641-863E-67BD50A637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İşaret ZAMİRİ/sıfatı: </a:t>
            </a:r>
            <a:r>
              <a:rPr lang="tr-TR" dirty="0" err="1"/>
              <a:t>IS,Ea,ID</a:t>
            </a:r>
            <a:endParaRPr lang="tr-TR" dirty="0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ACD8F3C2-5E7A-9943-B05A-E199822F7B33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2795399891"/>
              </p:ext>
            </p:extLst>
          </p:nvPr>
        </p:nvGraphicFramePr>
        <p:xfrm>
          <a:off x="1497330" y="2366963"/>
          <a:ext cx="8769416" cy="3872519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2192354">
                  <a:extLst>
                    <a:ext uri="{9D8B030D-6E8A-4147-A177-3AD203B41FA5}">
                      <a16:colId xmlns:a16="http://schemas.microsoft.com/office/drawing/2014/main" val="2868375965"/>
                    </a:ext>
                  </a:extLst>
                </a:gridCol>
                <a:gridCol w="2192354">
                  <a:extLst>
                    <a:ext uri="{9D8B030D-6E8A-4147-A177-3AD203B41FA5}">
                      <a16:colId xmlns:a16="http://schemas.microsoft.com/office/drawing/2014/main" val="4113377030"/>
                    </a:ext>
                  </a:extLst>
                </a:gridCol>
                <a:gridCol w="2192354">
                  <a:extLst>
                    <a:ext uri="{9D8B030D-6E8A-4147-A177-3AD203B41FA5}">
                      <a16:colId xmlns:a16="http://schemas.microsoft.com/office/drawing/2014/main" val="363341455"/>
                    </a:ext>
                  </a:extLst>
                </a:gridCol>
                <a:gridCol w="2192354">
                  <a:extLst>
                    <a:ext uri="{9D8B030D-6E8A-4147-A177-3AD203B41FA5}">
                      <a16:colId xmlns:a16="http://schemas.microsoft.com/office/drawing/2014/main" val="1441962172"/>
                    </a:ext>
                  </a:extLst>
                </a:gridCol>
              </a:tblGrid>
              <a:tr h="55321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Pluralis</a:t>
                      </a:r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445666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31829164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ii/</a:t>
                      </a:r>
                      <a:r>
                        <a:rPr lang="tr-TR" dirty="0" err="1"/>
                        <a:t>ei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eae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415083468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earum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eorum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192115806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5231286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eos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ea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48787957"/>
                  </a:ext>
                </a:extLst>
              </a:tr>
              <a:tr h="553217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eis</a:t>
                      </a:r>
                      <a:endParaRPr lang="tr-TR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6757882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07683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23CA3A8-82B1-1647-B2D7-6B714ACC362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dirty="0"/>
              <a:t>ILLE,ILLA,ILLUD</a:t>
            </a:r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DFBD17E8-D60B-7649-8E80-C8CC0C0485DC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1913710282"/>
              </p:ext>
            </p:extLst>
          </p:nvPr>
        </p:nvGraphicFramePr>
        <p:xfrm>
          <a:off x="1713052" y="2366963"/>
          <a:ext cx="7870788" cy="3200462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967697">
                  <a:extLst>
                    <a:ext uri="{9D8B030D-6E8A-4147-A177-3AD203B41FA5}">
                      <a16:colId xmlns:a16="http://schemas.microsoft.com/office/drawing/2014/main" val="1856355378"/>
                    </a:ext>
                  </a:extLst>
                </a:gridCol>
                <a:gridCol w="1967697">
                  <a:extLst>
                    <a:ext uri="{9D8B030D-6E8A-4147-A177-3AD203B41FA5}">
                      <a16:colId xmlns:a16="http://schemas.microsoft.com/office/drawing/2014/main" val="3033588791"/>
                    </a:ext>
                  </a:extLst>
                </a:gridCol>
                <a:gridCol w="1967697">
                  <a:extLst>
                    <a:ext uri="{9D8B030D-6E8A-4147-A177-3AD203B41FA5}">
                      <a16:colId xmlns:a16="http://schemas.microsoft.com/office/drawing/2014/main" val="2743084994"/>
                    </a:ext>
                  </a:extLst>
                </a:gridCol>
                <a:gridCol w="1967697">
                  <a:extLst>
                    <a:ext uri="{9D8B030D-6E8A-4147-A177-3AD203B41FA5}">
                      <a16:colId xmlns:a16="http://schemas.microsoft.com/office/drawing/2014/main" val="1060812882"/>
                    </a:ext>
                  </a:extLst>
                </a:gridCol>
              </a:tblGrid>
              <a:tr h="452391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Singularis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74550445"/>
                  </a:ext>
                </a:extLst>
              </a:tr>
              <a:tr h="452391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29109677"/>
                  </a:ext>
                </a:extLst>
              </a:tr>
              <a:tr h="486116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ille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948992"/>
                  </a:ext>
                </a:extLst>
              </a:tr>
              <a:tr h="452391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illius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399996382"/>
                  </a:ext>
                </a:extLst>
              </a:tr>
              <a:tr h="452391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illi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/>
                        <a:t>illi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43523547"/>
                  </a:ext>
                </a:extLst>
              </a:tr>
              <a:tr h="452391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illud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87796937"/>
                  </a:ext>
                </a:extLst>
              </a:tr>
              <a:tr h="452391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152349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8591020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FB2E3D6C-69D5-2A4B-832B-646D2B8788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graphicFrame>
        <p:nvGraphicFramePr>
          <p:cNvPr id="4" name="İçerik Yer Tutucusu 3">
            <a:extLst>
              <a:ext uri="{FF2B5EF4-FFF2-40B4-BE49-F238E27FC236}">
                <a16:creationId xmlns:a16="http://schemas.microsoft.com/office/drawing/2014/main" id="{B48485E0-B41F-D847-AEB3-12C89613FA34}"/>
              </a:ext>
            </a:extLst>
          </p:cNvPr>
          <p:cNvGraphicFramePr>
            <a:graphicFrameLocks noGrp="1"/>
          </p:cNvGraphicFramePr>
          <p:nvPr>
            <p:ph sz="quarter" idx="13"/>
            <p:extLst>
              <p:ext uri="{D42A27DB-BD31-4B8C-83A1-F6EECF244321}">
                <p14:modId xmlns:p14="http://schemas.microsoft.com/office/powerpoint/2010/main" val="915596702"/>
              </p:ext>
            </p:extLst>
          </p:nvPr>
        </p:nvGraphicFramePr>
        <p:xfrm>
          <a:off x="2222338" y="2366962"/>
          <a:ext cx="6678596" cy="3721319"/>
        </p:xfrm>
        <a:graphic>
          <a:graphicData uri="http://schemas.openxmlformats.org/drawingml/2006/table">
            <a:tbl>
              <a:tblPr firstRow="1" bandRow="1">
                <a:tableStyleId>{74C1A8A3-306A-4EB7-A6B1-4F7E0EB9C5D6}</a:tableStyleId>
              </a:tblPr>
              <a:tblGrid>
                <a:gridCol w="1669649">
                  <a:extLst>
                    <a:ext uri="{9D8B030D-6E8A-4147-A177-3AD203B41FA5}">
                      <a16:colId xmlns:a16="http://schemas.microsoft.com/office/drawing/2014/main" val="3061369696"/>
                    </a:ext>
                  </a:extLst>
                </a:gridCol>
                <a:gridCol w="1669649">
                  <a:extLst>
                    <a:ext uri="{9D8B030D-6E8A-4147-A177-3AD203B41FA5}">
                      <a16:colId xmlns:a16="http://schemas.microsoft.com/office/drawing/2014/main" val="3966374298"/>
                    </a:ext>
                  </a:extLst>
                </a:gridCol>
                <a:gridCol w="1669649">
                  <a:extLst>
                    <a:ext uri="{9D8B030D-6E8A-4147-A177-3AD203B41FA5}">
                      <a16:colId xmlns:a16="http://schemas.microsoft.com/office/drawing/2014/main" val="2438123577"/>
                    </a:ext>
                  </a:extLst>
                </a:gridCol>
                <a:gridCol w="1669649">
                  <a:extLst>
                    <a:ext uri="{9D8B030D-6E8A-4147-A177-3AD203B41FA5}">
                      <a16:colId xmlns:a16="http://schemas.microsoft.com/office/drawing/2014/main" val="2642432110"/>
                    </a:ext>
                  </a:extLst>
                </a:gridCol>
              </a:tblGrid>
              <a:tr h="531617">
                <a:tc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tr-TR" dirty="0" err="1"/>
                        <a:t>Pluralis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068681317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/>
                        <a:t>Casus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Mas.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Fem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Neut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45938953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 err="1"/>
                        <a:t>Nom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illi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illae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288388728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/>
                        <a:t>Gen.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illorum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57989753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 err="1"/>
                        <a:t>Dat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8997273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 err="1"/>
                        <a:t>Acc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illos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illas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/>
                        <a:t>illa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64754438"/>
                  </a:ext>
                </a:extLst>
              </a:tr>
              <a:tr h="531617">
                <a:tc>
                  <a:txBody>
                    <a:bodyPr/>
                    <a:lstStyle/>
                    <a:p>
                      <a:r>
                        <a:rPr lang="tr-TR" dirty="0" err="1"/>
                        <a:t>Abl</a:t>
                      </a:r>
                      <a:r>
                        <a:rPr lang="tr-TR" dirty="0"/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tr-TR" dirty="0" err="1"/>
                        <a:t>illis</a:t>
                      </a:r>
                      <a:endParaRPr lang="tr-TR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14913444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42368340"/>
      </p:ext>
    </p:extLst>
  </p:cSld>
  <p:clrMapOvr>
    <a:masterClrMapping/>
  </p:clrMapOvr>
</p:sld>
</file>

<file path=ppt/theme/theme1.xml><?xml version="1.0" encoding="utf-8"?>
<a:theme xmlns:a="http://schemas.openxmlformats.org/drawingml/2006/main" name="Damla">
  <a:themeElements>
    <a:clrScheme name="Damla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amla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amla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{1153939C-47DF-5543-AB9A-66107500EB64}tf10001073</Template>
  <TotalTime>44</TotalTime>
  <Words>341</Words>
  <Application>Microsoft Macintosh PowerPoint</Application>
  <PresentationFormat>Geniş ekran</PresentationFormat>
  <Paragraphs>171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2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2" baseType="lpstr">
      <vt:lpstr>Arial</vt:lpstr>
      <vt:lpstr>Tw Cen MT</vt:lpstr>
      <vt:lpstr>Damla</vt:lpstr>
      <vt:lpstr>LATİN DİLİ I</vt:lpstr>
      <vt:lpstr>PRONOMEN (ZAMİR)</vt:lpstr>
      <vt:lpstr>ŞAHIS ZAMİRLERİ</vt:lpstr>
      <vt:lpstr>ŞAHIS ZAMİRLERİ</vt:lpstr>
      <vt:lpstr>PowerPoint Sunusu</vt:lpstr>
      <vt:lpstr>İşaret ZAMİRİ/sıfatı: IS,Ea,ID</vt:lpstr>
      <vt:lpstr>İşaret ZAMİRİ/sıfatı: IS,Ea,ID</vt:lpstr>
      <vt:lpstr>ILLE,ILLA,ILLUD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LATİN DİLİ I</dc:title>
  <dc:creator>rukiye ozturk</dc:creator>
  <cp:lastModifiedBy>rukiye ozturk</cp:lastModifiedBy>
  <cp:revision>4</cp:revision>
  <dcterms:created xsi:type="dcterms:W3CDTF">2020-02-06T20:43:13Z</dcterms:created>
  <dcterms:modified xsi:type="dcterms:W3CDTF">2020-02-06T21:27:50Z</dcterms:modified>
</cp:coreProperties>
</file>