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 id="269"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18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9D956A6-2048-4195-A734-737555C5D154}" type="doc">
      <dgm:prSet loTypeId="urn:microsoft.com/office/officeart/2005/8/layout/process4" loCatId="process" qsTypeId="urn:microsoft.com/office/officeart/2005/8/quickstyle/simple4" qsCatId="simple" csTypeId="urn:microsoft.com/office/officeart/2005/8/colors/colorful2" csCatId="colorful"/>
      <dgm:spPr/>
      <dgm:t>
        <a:bodyPr/>
        <a:lstStyle/>
        <a:p>
          <a:endParaRPr lang="en-US"/>
        </a:p>
      </dgm:t>
    </dgm:pt>
    <dgm:pt modelId="{DEC0B53C-7C5F-4FF5-A2A7-19817D3B070B}">
      <dgm:prSet/>
      <dgm:spPr/>
      <dgm:t>
        <a:bodyPr/>
        <a:lstStyle/>
        <a:p>
          <a:r>
            <a:rPr lang="tr-TR"/>
            <a:t>Şairleri çoğu 1918 – 1928 arasında doğar ve , 30 kuşağı şairleri ile yetişir, onlardan ilham alırşar </a:t>
          </a:r>
          <a:endParaRPr lang="en-US"/>
        </a:p>
      </dgm:t>
    </dgm:pt>
    <dgm:pt modelId="{DF131404-D18F-48C5-80C6-CFF5D7DEF584}" type="parTrans" cxnId="{AB81D01D-D04B-4047-BB1A-62619F433888}">
      <dgm:prSet/>
      <dgm:spPr/>
      <dgm:t>
        <a:bodyPr/>
        <a:lstStyle/>
        <a:p>
          <a:endParaRPr lang="en-US"/>
        </a:p>
      </dgm:t>
    </dgm:pt>
    <dgm:pt modelId="{E4B8698E-8227-40C4-B3A1-8373ABCDD7C6}" type="sibTrans" cxnId="{AB81D01D-D04B-4047-BB1A-62619F433888}">
      <dgm:prSet/>
      <dgm:spPr/>
      <dgm:t>
        <a:bodyPr/>
        <a:lstStyle/>
        <a:p>
          <a:endParaRPr lang="en-US"/>
        </a:p>
      </dgm:t>
    </dgm:pt>
    <dgm:pt modelId="{E1F80390-1A8B-43F9-B506-EA9E8235F041}">
      <dgm:prSet/>
      <dgm:spPr/>
      <dgm:t>
        <a:bodyPr/>
        <a:lstStyle/>
        <a:p>
          <a:r>
            <a:rPr lang="tr-TR"/>
            <a:t>Kuşağın özellikleri:</a:t>
          </a:r>
          <a:endParaRPr lang="en-US"/>
        </a:p>
      </dgm:t>
    </dgm:pt>
    <dgm:pt modelId="{E7613684-76AB-483A-839D-EA807E78E234}" type="parTrans" cxnId="{0B3116B7-F010-4D71-9DF9-4AD531E67246}">
      <dgm:prSet/>
      <dgm:spPr/>
      <dgm:t>
        <a:bodyPr/>
        <a:lstStyle/>
        <a:p>
          <a:endParaRPr lang="en-US"/>
        </a:p>
      </dgm:t>
    </dgm:pt>
    <dgm:pt modelId="{D894C176-F611-4434-A57E-C2A8E04F6C80}" type="sibTrans" cxnId="{0B3116B7-F010-4D71-9DF9-4AD531E67246}">
      <dgm:prSet/>
      <dgm:spPr/>
      <dgm:t>
        <a:bodyPr/>
        <a:lstStyle/>
        <a:p>
          <a:endParaRPr lang="en-US"/>
        </a:p>
      </dgm:t>
    </dgm:pt>
    <dgm:pt modelId="{5EE607AC-F172-489B-8F27-6DE3BCB8A35D}">
      <dgm:prSet/>
      <dgm:spPr/>
      <dgm:t>
        <a:bodyPr/>
        <a:lstStyle/>
        <a:p>
          <a:r>
            <a:rPr lang="tr-TR"/>
            <a:t>Lider bir isim yoktur.Şiir üretimi fazladır., ‘30 kuşağının etkisi hala sürmektedir.</a:t>
          </a:r>
          <a:endParaRPr lang="en-US"/>
        </a:p>
      </dgm:t>
    </dgm:pt>
    <dgm:pt modelId="{FBBA824D-396F-4090-88E2-86812653A41A}" type="parTrans" cxnId="{F5C67306-A47D-4098-A7CF-5B6462C4D815}">
      <dgm:prSet/>
      <dgm:spPr/>
      <dgm:t>
        <a:bodyPr/>
        <a:lstStyle/>
        <a:p>
          <a:endParaRPr lang="en-US"/>
        </a:p>
      </dgm:t>
    </dgm:pt>
    <dgm:pt modelId="{D1EAE510-E855-48FE-92EA-20363FBAD4FF}" type="sibTrans" cxnId="{F5C67306-A47D-4098-A7CF-5B6462C4D815}">
      <dgm:prSet/>
      <dgm:spPr/>
      <dgm:t>
        <a:bodyPr/>
        <a:lstStyle/>
        <a:p>
          <a:endParaRPr lang="en-US"/>
        </a:p>
      </dgm:t>
    </dgm:pt>
    <dgm:pt modelId="{FABBDE86-8A34-43B4-B26C-37DFE42F2F18}">
      <dgm:prSet/>
      <dgm:spPr/>
      <dgm:t>
        <a:bodyPr/>
        <a:lstStyle/>
        <a:p>
          <a:r>
            <a:rPr lang="tr-TR"/>
            <a:t>Dilde yenilik: abartılı ve radikal unsurlar kullanılmaz, sakin bir ton izlenir.</a:t>
          </a:r>
          <a:endParaRPr lang="en-US"/>
        </a:p>
      </dgm:t>
    </dgm:pt>
    <dgm:pt modelId="{9F8F7F70-DBEF-4BDD-9D32-59CB0F9716A8}" type="parTrans" cxnId="{9A2AE636-01EE-4F9F-AF1E-26A3B419497D}">
      <dgm:prSet/>
      <dgm:spPr/>
      <dgm:t>
        <a:bodyPr/>
        <a:lstStyle/>
        <a:p>
          <a:endParaRPr lang="en-US"/>
        </a:p>
      </dgm:t>
    </dgm:pt>
    <dgm:pt modelId="{E21DE2F7-F23F-4F31-81FE-00D8D19BDC00}" type="sibTrans" cxnId="{9A2AE636-01EE-4F9F-AF1E-26A3B419497D}">
      <dgm:prSet/>
      <dgm:spPr/>
      <dgm:t>
        <a:bodyPr/>
        <a:lstStyle/>
        <a:p>
          <a:endParaRPr lang="en-US"/>
        </a:p>
      </dgm:t>
    </dgm:pt>
    <dgm:pt modelId="{47C2BCB3-F23E-49F8-B471-400C925D906F}">
      <dgm:prSet/>
      <dgm:spPr/>
      <dgm:t>
        <a:bodyPr/>
        <a:lstStyle/>
        <a:p>
          <a:r>
            <a:rPr lang="tr-TR"/>
            <a:t>Konular: Direniş, işgal, cunta yönetimi ve toplumsal ve varoluşsal sorunlar.</a:t>
          </a:r>
          <a:endParaRPr lang="en-US"/>
        </a:p>
      </dgm:t>
    </dgm:pt>
    <dgm:pt modelId="{CD25B2D8-CA40-4D91-815B-D7A2C1E97490}" type="parTrans" cxnId="{16432E04-DE2C-4BC0-8DC2-00CF174317FE}">
      <dgm:prSet/>
      <dgm:spPr/>
      <dgm:t>
        <a:bodyPr/>
        <a:lstStyle/>
        <a:p>
          <a:endParaRPr lang="en-US"/>
        </a:p>
      </dgm:t>
    </dgm:pt>
    <dgm:pt modelId="{4EF41B86-ED9B-4329-AB9E-6B7045722D35}" type="sibTrans" cxnId="{16432E04-DE2C-4BC0-8DC2-00CF174317FE}">
      <dgm:prSet/>
      <dgm:spPr/>
      <dgm:t>
        <a:bodyPr/>
        <a:lstStyle/>
        <a:p>
          <a:endParaRPr lang="en-US"/>
        </a:p>
      </dgm:t>
    </dgm:pt>
    <dgm:pt modelId="{267EF0BE-440E-4A3D-AF71-AAF5F4CA8473}" type="pres">
      <dgm:prSet presAssocID="{69D956A6-2048-4195-A734-737555C5D154}" presName="Name0" presStyleCnt="0">
        <dgm:presLayoutVars>
          <dgm:dir/>
          <dgm:animLvl val="lvl"/>
          <dgm:resizeHandles val="exact"/>
        </dgm:presLayoutVars>
      </dgm:prSet>
      <dgm:spPr/>
    </dgm:pt>
    <dgm:pt modelId="{6DAFE075-78CC-41BD-806D-E510CCF6E2C1}" type="pres">
      <dgm:prSet presAssocID="{E1F80390-1A8B-43F9-B506-EA9E8235F041}" presName="boxAndChildren" presStyleCnt="0"/>
      <dgm:spPr/>
    </dgm:pt>
    <dgm:pt modelId="{5633A19F-2D9E-48E1-AB96-40473A6ADC4D}" type="pres">
      <dgm:prSet presAssocID="{E1F80390-1A8B-43F9-B506-EA9E8235F041}" presName="parentTextBox" presStyleLbl="node1" presStyleIdx="0" presStyleCnt="2"/>
      <dgm:spPr/>
    </dgm:pt>
    <dgm:pt modelId="{8905B623-C99D-4662-8D5F-3005A1B4E541}" type="pres">
      <dgm:prSet presAssocID="{E1F80390-1A8B-43F9-B506-EA9E8235F041}" presName="entireBox" presStyleLbl="node1" presStyleIdx="0" presStyleCnt="2"/>
      <dgm:spPr/>
    </dgm:pt>
    <dgm:pt modelId="{FEDD13FD-7F2F-42D3-9F84-D56220482194}" type="pres">
      <dgm:prSet presAssocID="{E1F80390-1A8B-43F9-B506-EA9E8235F041}" presName="descendantBox" presStyleCnt="0"/>
      <dgm:spPr/>
    </dgm:pt>
    <dgm:pt modelId="{733D9BF5-776D-4C67-B8AA-3D9897A476A7}" type="pres">
      <dgm:prSet presAssocID="{5EE607AC-F172-489B-8F27-6DE3BCB8A35D}" presName="childTextBox" presStyleLbl="fgAccFollowNode1" presStyleIdx="0" presStyleCnt="3">
        <dgm:presLayoutVars>
          <dgm:bulletEnabled val="1"/>
        </dgm:presLayoutVars>
      </dgm:prSet>
      <dgm:spPr/>
    </dgm:pt>
    <dgm:pt modelId="{89CD559F-80A2-42E4-88B9-530ECDBA8551}" type="pres">
      <dgm:prSet presAssocID="{FABBDE86-8A34-43B4-B26C-37DFE42F2F18}" presName="childTextBox" presStyleLbl="fgAccFollowNode1" presStyleIdx="1" presStyleCnt="3">
        <dgm:presLayoutVars>
          <dgm:bulletEnabled val="1"/>
        </dgm:presLayoutVars>
      </dgm:prSet>
      <dgm:spPr/>
    </dgm:pt>
    <dgm:pt modelId="{94E6B141-ADFE-48E6-9F15-1A50E120C4A3}" type="pres">
      <dgm:prSet presAssocID="{47C2BCB3-F23E-49F8-B471-400C925D906F}" presName="childTextBox" presStyleLbl="fgAccFollowNode1" presStyleIdx="2" presStyleCnt="3">
        <dgm:presLayoutVars>
          <dgm:bulletEnabled val="1"/>
        </dgm:presLayoutVars>
      </dgm:prSet>
      <dgm:spPr/>
    </dgm:pt>
    <dgm:pt modelId="{4F3CCD1D-AE7C-4863-8977-2FEB77974812}" type="pres">
      <dgm:prSet presAssocID="{E4B8698E-8227-40C4-B3A1-8373ABCDD7C6}" presName="sp" presStyleCnt="0"/>
      <dgm:spPr/>
    </dgm:pt>
    <dgm:pt modelId="{ABA470F0-DA6C-4983-A65D-6EEA98C9EDFA}" type="pres">
      <dgm:prSet presAssocID="{DEC0B53C-7C5F-4FF5-A2A7-19817D3B070B}" presName="arrowAndChildren" presStyleCnt="0"/>
      <dgm:spPr/>
    </dgm:pt>
    <dgm:pt modelId="{2A01685E-33D6-48FB-A417-2EA65BFF3AE5}" type="pres">
      <dgm:prSet presAssocID="{DEC0B53C-7C5F-4FF5-A2A7-19817D3B070B}" presName="parentTextArrow" presStyleLbl="node1" presStyleIdx="1" presStyleCnt="2"/>
      <dgm:spPr/>
    </dgm:pt>
  </dgm:ptLst>
  <dgm:cxnLst>
    <dgm:cxn modelId="{16432E04-DE2C-4BC0-8DC2-00CF174317FE}" srcId="{E1F80390-1A8B-43F9-B506-EA9E8235F041}" destId="{47C2BCB3-F23E-49F8-B471-400C925D906F}" srcOrd="2" destOrd="0" parTransId="{CD25B2D8-CA40-4D91-815B-D7A2C1E97490}" sibTransId="{4EF41B86-ED9B-4329-AB9E-6B7045722D35}"/>
    <dgm:cxn modelId="{FA2D8F04-3906-4D3A-BCD5-00EC1974513D}" type="presOf" srcId="{FABBDE86-8A34-43B4-B26C-37DFE42F2F18}" destId="{89CD559F-80A2-42E4-88B9-530ECDBA8551}" srcOrd="0" destOrd="0" presId="urn:microsoft.com/office/officeart/2005/8/layout/process4"/>
    <dgm:cxn modelId="{F5C67306-A47D-4098-A7CF-5B6462C4D815}" srcId="{E1F80390-1A8B-43F9-B506-EA9E8235F041}" destId="{5EE607AC-F172-489B-8F27-6DE3BCB8A35D}" srcOrd="0" destOrd="0" parTransId="{FBBA824D-396F-4090-88E2-86812653A41A}" sibTransId="{D1EAE510-E855-48FE-92EA-20363FBAD4FF}"/>
    <dgm:cxn modelId="{144ACF1A-6DA7-4A0B-987E-1D7F9D9601B3}" type="presOf" srcId="{DEC0B53C-7C5F-4FF5-A2A7-19817D3B070B}" destId="{2A01685E-33D6-48FB-A417-2EA65BFF3AE5}" srcOrd="0" destOrd="0" presId="urn:microsoft.com/office/officeart/2005/8/layout/process4"/>
    <dgm:cxn modelId="{AB81D01D-D04B-4047-BB1A-62619F433888}" srcId="{69D956A6-2048-4195-A734-737555C5D154}" destId="{DEC0B53C-7C5F-4FF5-A2A7-19817D3B070B}" srcOrd="0" destOrd="0" parTransId="{DF131404-D18F-48C5-80C6-CFF5D7DEF584}" sibTransId="{E4B8698E-8227-40C4-B3A1-8373ABCDD7C6}"/>
    <dgm:cxn modelId="{082AFC2B-CBCE-4C27-8A8A-FC6E859604EB}" type="presOf" srcId="{69D956A6-2048-4195-A734-737555C5D154}" destId="{267EF0BE-440E-4A3D-AF71-AAF5F4CA8473}" srcOrd="0" destOrd="0" presId="urn:microsoft.com/office/officeart/2005/8/layout/process4"/>
    <dgm:cxn modelId="{75A6192C-3662-4AAF-B8AC-892CAFBED0C8}" type="presOf" srcId="{5EE607AC-F172-489B-8F27-6DE3BCB8A35D}" destId="{733D9BF5-776D-4C67-B8AA-3D9897A476A7}" srcOrd="0" destOrd="0" presId="urn:microsoft.com/office/officeart/2005/8/layout/process4"/>
    <dgm:cxn modelId="{9A2AE636-01EE-4F9F-AF1E-26A3B419497D}" srcId="{E1F80390-1A8B-43F9-B506-EA9E8235F041}" destId="{FABBDE86-8A34-43B4-B26C-37DFE42F2F18}" srcOrd="1" destOrd="0" parTransId="{9F8F7F70-DBEF-4BDD-9D32-59CB0F9716A8}" sibTransId="{E21DE2F7-F23F-4F31-81FE-00D8D19BDC00}"/>
    <dgm:cxn modelId="{E4BC7A69-CB94-4C73-9155-72D5DE2E77A3}" type="presOf" srcId="{E1F80390-1A8B-43F9-B506-EA9E8235F041}" destId="{8905B623-C99D-4662-8D5F-3005A1B4E541}" srcOrd="1" destOrd="0" presId="urn:microsoft.com/office/officeart/2005/8/layout/process4"/>
    <dgm:cxn modelId="{56E27F91-28D7-4EF1-A756-36F06DD2E54F}" type="presOf" srcId="{47C2BCB3-F23E-49F8-B471-400C925D906F}" destId="{94E6B141-ADFE-48E6-9F15-1A50E120C4A3}" srcOrd="0" destOrd="0" presId="urn:microsoft.com/office/officeart/2005/8/layout/process4"/>
    <dgm:cxn modelId="{0B3116B7-F010-4D71-9DF9-4AD531E67246}" srcId="{69D956A6-2048-4195-A734-737555C5D154}" destId="{E1F80390-1A8B-43F9-B506-EA9E8235F041}" srcOrd="1" destOrd="0" parTransId="{E7613684-76AB-483A-839D-EA807E78E234}" sibTransId="{D894C176-F611-4434-A57E-C2A8E04F6C80}"/>
    <dgm:cxn modelId="{D746DAC7-7AAB-4DA6-89A5-F88B92C2777B}" type="presOf" srcId="{E1F80390-1A8B-43F9-B506-EA9E8235F041}" destId="{5633A19F-2D9E-48E1-AB96-40473A6ADC4D}" srcOrd="0" destOrd="0" presId="urn:microsoft.com/office/officeart/2005/8/layout/process4"/>
    <dgm:cxn modelId="{0EF40CF8-2864-47AE-A248-A16211AF6364}" type="presParOf" srcId="{267EF0BE-440E-4A3D-AF71-AAF5F4CA8473}" destId="{6DAFE075-78CC-41BD-806D-E510CCF6E2C1}" srcOrd="0" destOrd="0" presId="urn:microsoft.com/office/officeart/2005/8/layout/process4"/>
    <dgm:cxn modelId="{69370434-21C2-461B-8502-500A9174D6BA}" type="presParOf" srcId="{6DAFE075-78CC-41BD-806D-E510CCF6E2C1}" destId="{5633A19F-2D9E-48E1-AB96-40473A6ADC4D}" srcOrd="0" destOrd="0" presId="urn:microsoft.com/office/officeart/2005/8/layout/process4"/>
    <dgm:cxn modelId="{07FA6CF0-4262-4790-B9C6-11C49F6C103C}" type="presParOf" srcId="{6DAFE075-78CC-41BD-806D-E510CCF6E2C1}" destId="{8905B623-C99D-4662-8D5F-3005A1B4E541}" srcOrd="1" destOrd="0" presId="urn:microsoft.com/office/officeart/2005/8/layout/process4"/>
    <dgm:cxn modelId="{1EE12D01-C816-4F7A-970A-C8491039B430}" type="presParOf" srcId="{6DAFE075-78CC-41BD-806D-E510CCF6E2C1}" destId="{FEDD13FD-7F2F-42D3-9F84-D56220482194}" srcOrd="2" destOrd="0" presId="urn:microsoft.com/office/officeart/2005/8/layout/process4"/>
    <dgm:cxn modelId="{5E349EB8-8688-498C-898F-3CE516BF67AB}" type="presParOf" srcId="{FEDD13FD-7F2F-42D3-9F84-D56220482194}" destId="{733D9BF5-776D-4C67-B8AA-3D9897A476A7}" srcOrd="0" destOrd="0" presId="urn:microsoft.com/office/officeart/2005/8/layout/process4"/>
    <dgm:cxn modelId="{8ADDD8D7-3B3C-45B8-B8E6-AE6819469AC3}" type="presParOf" srcId="{FEDD13FD-7F2F-42D3-9F84-D56220482194}" destId="{89CD559F-80A2-42E4-88B9-530ECDBA8551}" srcOrd="1" destOrd="0" presId="urn:microsoft.com/office/officeart/2005/8/layout/process4"/>
    <dgm:cxn modelId="{4440DDCD-D6B5-44C2-B5A3-76721AC3C0B1}" type="presParOf" srcId="{FEDD13FD-7F2F-42D3-9F84-D56220482194}" destId="{94E6B141-ADFE-48E6-9F15-1A50E120C4A3}" srcOrd="2" destOrd="0" presId="urn:microsoft.com/office/officeart/2005/8/layout/process4"/>
    <dgm:cxn modelId="{D0E8444F-E339-4627-AD4A-ABAF16EB6F5E}" type="presParOf" srcId="{267EF0BE-440E-4A3D-AF71-AAF5F4CA8473}" destId="{4F3CCD1D-AE7C-4863-8977-2FEB77974812}" srcOrd="1" destOrd="0" presId="urn:microsoft.com/office/officeart/2005/8/layout/process4"/>
    <dgm:cxn modelId="{A8CD2E64-2734-476A-A508-122326A7532A}" type="presParOf" srcId="{267EF0BE-440E-4A3D-AF71-AAF5F4CA8473}" destId="{ABA470F0-DA6C-4983-A65D-6EEA98C9EDFA}" srcOrd="2" destOrd="0" presId="urn:microsoft.com/office/officeart/2005/8/layout/process4"/>
    <dgm:cxn modelId="{39638428-1D11-43F2-82E1-46592D71F204}" type="presParOf" srcId="{ABA470F0-DA6C-4983-A65D-6EEA98C9EDFA}" destId="{2A01685E-33D6-48FB-A417-2EA65BFF3AE5}"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8F38BB-6230-46DD-84BA-F8B557E9BDA9}"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86F470D9-5E00-4648-BAFE-42C97EFD7798}">
      <dgm:prSet/>
      <dgm:spPr/>
      <dgm:t>
        <a:bodyPr/>
        <a:lstStyle/>
        <a:p>
          <a:r>
            <a:rPr lang="tr-TR"/>
            <a:t>Kuşağın en önemli temsilcilerinden biri</a:t>
          </a:r>
          <a:endParaRPr lang="en-US"/>
        </a:p>
      </dgm:t>
    </dgm:pt>
    <dgm:pt modelId="{67E3B849-9296-4F7B-AF76-B4DC5175F084}" type="parTrans" cxnId="{E04125A1-5F07-4F7A-82AC-04615C7243CD}">
      <dgm:prSet/>
      <dgm:spPr/>
      <dgm:t>
        <a:bodyPr/>
        <a:lstStyle/>
        <a:p>
          <a:endParaRPr lang="en-US"/>
        </a:p>
      </dgm:t>
    </dgm:pt>
    <dgm:pt modelId="{8208618D-6D71-4EC2-BDD1-3C61C65BBC47}" type="sibTrans" cxnId="{E04125A1-5F07-4F7A-82AC-04615C7243CD}">
      <dgm:prSet/>
      <dgm:spPr/>
      <dgm:t>
        <a:bodyPr/>
        <a:lstStyle/>
        <a:p>
          <a:endParaRPr lang="en-US"/>
        </a:p>
      </dgm:t>
    </dgm:pt>
    <dgm:pt modelId="{ED04A7CB-9428-4E1F-8F12-65797BB9F390}">
      <dgm:prSet/>
      <dgm:spPr/>
      <dgm:t>
        <a:bodyPr/>
        <a:lstStyle/>
        <a:p>
          <a:r>
            <a:rPr lang="tr-TR"/>
            <a:t>Hayal kırıklığı, fedakarlıklara rağmen beklenilen sonuca varılmadı </a:t>
          </a:r>
          <a:endParaRPr lang="en-US"/>
        </a:p>
      </dgm:t>
    </dgm:pt>
    <dgm:pt modelId="{7D37E512-AD12-4AFA-8D4E-A0526F304882}" type="parTrans" cxnId="{4CEF24BC-1F95-4BA4-810C-5DC80EB22971}">
      <dgm:prSet/>
      <dgm:spPr/>
      <dgm:t>
        <a:bodyPr/>
        <a:lstStyle/>
        <a:p>
          <a:endParaRPr lang="en-US"/>
        </a:p>
      </dgm:t>
    </dgm:pt>
    <dgm:pt modelId="{E0EFBC68-7D70-49B7-9D27-07E0A29DBD46}" type="sibTrans" cxnId="{4CEF24BC-1F95-4BA4-810C-5DC80EB22971}">
      <dgm:prSet/>
      <dgm:spPr/>
      <dgm:t>
        <a:bodyPr/>
        <a:lstStyle/>
        <a:p>
          <a:endParaRPr lang="en-US"/>
        </a:p>
      </dgm:t>
    </dgm:pt>
    <dgm:pt modelId="{A8A2769B-E29A-4314-95A9-A34C8A31175B}">
      <dgm:prSet/>
      <dgm:spPr/>
      <dgm:t>
        <a:bodyPr/>
        <a:lstStyle/>
        <a:p>
          <a:r>
            <a:rPr lang="tr-TR"/>
            <a:t>Siyasi görüşleri nedeniyle sürgün edildi </a:t>
          </a:r>
          <a:endParaRPr lang="en-US"/>
        </a:p>
      </dgm:t>
    </dgm:pt>
    <dgm:pt modelId="{99A433D9-BDC3-4F55-BA88-78D2DE2DE848}" type="parTrans" cxnId="{CD8458C0-4AD7-4C38-AB9B-5D10F249EB4F}">
      <dgm:prSet/>
      <dgm:spPr/>
      <dgm:t>
        <a:bodyPr/>
        <a:lstStyle/>
        <a:p>
          <a:endParaRPr lang="en-US"/>
        </a:p>
      </dgm:t>
    </dgm:pt>
    <dgm:pt modelId="{5B7EEBEE-668C-4AA7-A8A9-4DCC24EEA9CD}" type="sibTrans" cxnId="{CD8458C0-4AD7-4C38-AB9B-5D10F249EB4F}">
      <dgm:prSet/>
      <dgm:spPr/>
      <dgm:t>
        <a:bodyPr/>
        <a:lstStyle/>
        <a:p>
          <a:endParaRPr lang="en-US"/>
        </a:p>
      </dgm:t>
    </dgm:pt>
    <dgm:pt modelId="{6C65F676-9651-4623-AF7D-90050CE68D24}">
      <dgm:prSet/>
      <dgm:spPr/>
      <dgm:t>
        <a:bodyPr/>
        <a:lstStyle/>
        <a:p>
          <a:r>
            <a:rPr lang="tr-TR"/>
            <a:t>Konular: sürgün deneyimleri, savaş ve barış, aşk, yalnızlık </a:t>
          </a:r>
          <a:endParaRPr lang="en-US"/>
        </a:p>
      </dgm:t>
    </dgm:pt>
    <dgm:pt modelId="{5CB50E3F-B4AC-465F-965D-2C22E07B236F}" type="parTrans" cxnId="{F6A335D5-0D1E-4816-B938-D50C262670C2}">
      <dgm:prSet/>
      <dgm:spPr/>
      <dgm:t>
        <a:bodyPr/>
        <a:lstStyle/>
        <a:p>
          <a:endParaRPr lang="en-US"/>
        </a:p>
      </dgm:t>
    </dgm:pt>
    <dgm:pt modelId="{5383A693-50E2-4904-B45A-2360A37B62F3}" type="sibTrans" cxnId="{F6A335D5-0D1E-4816-B938-D50C262670C2}">
      <dgm:prSet/>
      <dgm:spPr/>
      <dgm:t>
        <a:bodyPr/>
        <a:lstStyle/>
        <a:p>
          <a:endParaRPr lang="en-US"/>
        </a:p>
      </dgm:t>
    </dgm:pt>
    <dgm:pt modelId="{6822F850-4189-4074-99B9-B4FD823919DE}">
      <dgm:prSet/>
      <dgm:spPr/>
      <dgm:t>
        <a:bodyPr/>
        <a:lstStyle/>
        <a:p>
          <a:r>
            <a:rPr lang="tr-TR"/>
            <a:t>Eserler: Gecenin ucunda savaşım (1952), Bir yel esiyor dünya kavşaklarında (1953)</a:t>
          </a:r>
          <a:endParaRPr lang="en-US"/>
        </a:p>
      </dgm:t>
    </dgm:pt>
    <dgm:pt modelId="{F4D90192-BCBC-41AB-A344-D2C5F7BA1083}" type="parTrans" cxnId="{7CE44CBF-E766-4F43-9B7C-20D4CC824A37}">
      <dgm:prSet/>
      <dgm:spPr/>
      <dgm:t>
        <a:bodyPr/>
        <a:lstStyle/>
        <a:p>
          <a:endParaRPr lang="en-US"/>
        </a:p>
      </dgm:t>
    </dgm:pt>
    <dgm:pt modelId="{E8066EF6-5F2B-402A-A3DB-8658A660AE7D}" type="sibTrans" cxnId="{7CE44CBF-E766-4F43-9B7C-20D4CC824A37}">
      <dgm:prSet/>
      <dgm:spPr/>
      <dgm:t>
        <a:bodyPr/>
        <a:lstStyle/>
        <a:p>
          <a:endParaRPr lang="en-US"/>
        </a:p>
      </dgm:t>
    </dgm:pt>
    <dgm:pt modelId="{E78A03FD-6388-44C2-90A6-0C71F46C90B8}">
      <dgm:prSet/>
      <dgm:spPr/>
      <dgm:t>
        <a:bodyPr/>
        <a:lstStyle/>
        <a:p>
          <a:r>
            <a:rPr lang="tr-TR"/>
            <a:t>21 şiir ve öykü kitabı var</a:t>
          </a:r>
          <a:endParaRPr lang="en-US"/>
        </a:p>
      </dgm:t>
    </dgm:pt>
    <dgm:pt modelId="{BE7B81BE-69BB-43D2-B80A-21CDCCC45636}" type="parTrans" cxnId="{9344EBDB-35F1-4AD8-9BD4-64A53787C70C}">
      <dgm:prSet/>
      <dgm:spPr/>
      <dgm:t>
        <a:bodyPr/>
        <a:lstStyle/>
        <a:p>
          <a:endParaRPr lang="en-US"/>
        </a:p>
      </dgm:t>
    </dgm:pt>
    <dgm:pt modelId="{306DA104-7918-428C-8A39-34374F18F48D}" type="sibTrans" cxnId="{9344EBDB-35F1-4AD8-9BD4-64A53787C70C}">
      <dgm:prSet/>
      <dgm:spPr/>
      <dgm:t>
        <a:bodyPr/>
        <a:lstStyle/>
        <a:p>
          <a:endParaRPr lang="en-US"/>
        </a:p>
      </dgm:t>
    </dgm:pt>
    <dgm:pt modelId="{3BBCEE73-E8FB-4FE0-A502-7D71C76B630F}" type="pres">
      <dgm:prSet presAssocID="{C38F38BB-6230-46DD-84BA-F8B557E9BDA9}" presName="linear" presStyleCnt="0">
        <dgm:presLayoutVars>
          <dgm:animLvl val="lvl"/>
          <dgm:resizeHandles val="exact"/>
        </dgm:presLayoutVars>
      </dgm:prSet>
      <dgm:spPr/>
    </dgm:pt>
    <dgm:pt modelId="{FC374117-8082-44BA-AC3F-19233DD7FB8B}" type="pres">
      <dgm:prSet presAssocID="{86F470D9-5E00-4648-BAFE-42C97EFD7798}" presName="parentText" presStyleLbl="node1" presStyleIdx="0" presStyleCnt="6">
        <dgm:presLayoutVars>
          <dgm:chMax val="0"/>
          <dgm:bulletEnabled val="1"/>
        </dgm:presLayoutVars>
      </dgm:prSet>
      <dgm:spPr/>
    </dgm:pt>
    <dgm:pt modelId="{782D65E4-33D1-4CBD-A3BD-2BA45026E8FC}" type="pres">
      <dgm:prSet presAssocID="{8208618D-6D71-4EC2-BDD1-3C61C65BBC47}" presName="spacer" presStyleCnt="0"/>
      <dgm:spPr/>
    </dgm:pt>
    <dgm:pt modelId="{81B77842-72AD-4EFB-8E86-167333D20CED}" type="pres">
      <dgm:prSet presAssocID="{ED04A7CB-9428-4E1F-8F12-65797BB9F390}" presName="parentText" presStyleLbl="node1" presStyleIdx="1" presStyleCnt="6">
        <dgm:presLayoutVars>
          <dgm:chMax val="0"/>
          <dgm:bulletEnabled val="1"/>
        </dgm:presLayoutVars>
      </dgm:prSet>
      <dgm:spPr/>
    </dgm:pt>
    <dgm:pt modelId="{934946A7-9F6D-4752-BF52-E6B1F04CCFAA}" type="pres">
      <dgm:prSet presAssocID="{E0EFBC68-7D70-49B7-9D27-07E0A29DBD46}" presName="spacer" presStyleCnt="0"/>
      <dgm:spPr/>
    </dgm:pt>
    <dgm:pt modelId="{5073DBCC-76D9-4CE1-A0DF-2AB3D4F3B37E}" type="pres">
      <dgm:prSet presAssocID="{A8A2769B-E29A-4314-95A9-A34C8A31175B}" presName="parentText" presStyleLbl="node1" presStyleIdx="2" presStyleCnt="6">
        <dgm:presLayoutVars>
          <dgm:chMax val="0"/>
          <dgm:bulletEnabled val="1"/>
        </dgm:presLayoutVars>
      </dgm:prSet>
      <dgm:spPr/>
    </dgm:pt>
    <dgm:pt modelId="{0B94EB8D-16CE-423D-9BE4-AB475519F7D6}" type="pres">
      <dgm:prSet presAssocID="{5B7EEBEE-668C-4AA7-A8A9-4DCC24EEA9CD}" presName="spacer" presStyleCnt="0"/>
      <dgm:spPr/>
    </dgm:pt>
    <dgm:pt modelId="{CC8EE1F8-5099-4234-AD68-2B1922B1925B}" type="pres">
      <dgm:prSet presAssocID="{6C65F676-9651-4623-AF7D-90050CE68D24}" presName="parentText" presStyleLbl="node1" presStyleIdx="3" presStyleCnt="6">
        <dgm:presLayoutVars>
          <dgm:chMax val="0"/>
          <dgm:bulletEnabled val="1"/>
        </dgm:presLayoutVars>
      </dgm:prSet>
      <dgm:spPr/>
    </dgm:pt>
    <dgm:pt modelId="{4EAE4411-F238-434E-B3A7-0526BD88FFC9}" type="pres">
      <dgm:prSet presAssocID="{5383A693-50E2-4904-B45A-2360A37B62F3}" presName="spacer" presStyleCnt="0"/>
      <dgm:spPr/>
    </dgm:pt>
    <dgm:pt modelId="{6814BF8C-73D7-4161-965D-2627ECDA5C2C}" type="pres">
      <dgm:prSet presAssocID="{6822F850-4189-4074-99B9-B4FD823919DE}" presName="parentText" presStyleLbl="node1" presStyleIdx="4" presStyleCnt="6">
        <dgm:presLayoutVars>
          <dgm:chMax val="0"/>
          <dgm:bulletEnabled val="1"/>
        </dgm:presLayoutVars>
      </dgm:prSet>
      <dgm:spPr/>
    </dgm:pt>
    <dgm:pt modelId="{D188936E-E418-4DC6-8C5C-9350D8F2A632}" type="pres">
      <dgm:prSet presAssocID="{E8066EF6-5F2B-402A-A3DB-8658A660AE7D}" presName="spacer" presStyleCnt="0"/>
      <dgm:spPr/>
    </dgm:pt>
    <dgm:pt modelId="{7114A0C9-D25E-43FC-B24C-103998514125}" type="pres">
      <dgm:prSet presAssocID="{E78A03FD-6388-44C2-90A6-0C71F46C90B8}" presName="parentText" presStyleLbl="node1" presStyleIdx="5" presStyleCnt="6">
        <dgm:presLayoutVars>
          <dgm:chMax val="0"/>
          <dgm:bulletEnabled val="1"/>
        </dgm:presLayoutVars>
      </dgm:prSet>
      <dgm:spPr/>
    </dgm:pt>
  </dgm:ptLst>
  <dgm:cxnLst>
    <dgm:cxn modelId="{A4A3590F-0521-4AC2-B897-46C627C21606}" type="presOf" srcId="{ED04A7CB-9428-4E1F-8F12-65797BB9F390}" destId="{81B77842-72AD-4EFB-8E86-167333D20CED}" srcOrd="0" destOrd="0" presId="urn:microsoft.com/office/officeart/2005/8/layout/vList2"/>
    <dgm:cxn modelId="{74D9FE3D-5E27-45DD-961E-B4C7F9754BEF}" type="presOf" srcId="{C38F38BB-6230-46DD-84BA-F8B557E9BDA9}" destId="{3BBCEE73-E8FB-4FE0-A502-7D71C76B630F}" srcOrd="0" destOrd="0" presId="urn:microsoft.com/office/officeart/2005/8/layout/vList2"/>
    <dgm:cxn modelId="{DDC89055-91B4-4986-AC5E-D085367C4F41}" type="presOf" srcId="{86F470D9-5E00-4648-BAFE-42C97EFD7798}" destId="{FC374117-8082-44BA-AC3F-19233DD7FB8B}" srcOrd="0" destOrd="0" presId="urn:microsoft.com/office/officeart/2005/8/layout/vList2"/>
    <dgm:cxn modelId="{B8482656-D846-4EE9-A558-3A49F2AC935F}" type="presOf" srcId="{6C65F676-9651-4623-AF7D-90050CE68D24}" destId="{CC8EE1F8-5099-4234-AD68-2B1922B1925B}" srcOrd="0" destOrd="0" presId="urn:microsoft.com/office/officeart/2005/8/layout/vList2"/>
    <dgm:cxn modelId="{BCCEFA90-C72D-4756-80F3-F1DF5DE4ACF0}" type="presOf" srcId="{A8A2769B-E29A-4314-95A9-A34C8A31175B}" destId="{5073DBCC-76D9-4CE1-A0DF-2AB3D4F3B37E}" srcOrd="0" destOrd="0" presId="urn:microsoft.com/office/officeart/2005/8/layout/vList2"/>
    <dgm:cxn modelId="{E04125A1-5F07-4F7A-82AC-04615C7243CD}" srcId="{C38F38BB-6230-46DD-84BA-F8B557E9BDA9}" destId="{86F470D9-5E00-4648-BAFE-42C97EFD7798}" srcOrd="0" destOrd="0" parTransId="{67E3B849-9296-4F7B-AF76-B4DC5175F084}" sibTransId="{8208618D-6D71-4EC2-BDD1-3C61C65BBC47}"/>
    <dgm:cxn modelId="{B4700EB7-87CC-437E-9FDE-026B8501E980}" type="presOf" srcId="{E78A03FD-6388-44C2-90A6-0C71F46C90B8}" destId="{7114A0C9-D25E-43FC-B24C-103998514125}" srcOrd="0" destOrd="0" presId="urn:microsoft.com/office/officeart/2005/8/layout/vList2"/>
    <dgm:cxn modelId="{AEEB89BA-19B2-4D94-A880-F4304AFC2C06}" type="presOf" srcId="{6822F850-4189-4074-99B9-B4FD823919DE}" destId="{6814BF8C-73D7-4161-965D-2627ECDA5C2C}" srcOrd="0" destOrd="0" presId="urn:microsoft.com/office/officeart/2005/8/layout/vList2"/>
    <dgm:cxn modelId="{4CEF24BC-1F95-4BA4-810C-5DC80EB22971}" srcId="{C38F38BB-6230-46DD-84BA-F8B557E9BDA9}" destId="{ED04A7CB-9428-4E1F-8F12-65797BB9F390}" srcOrd="1" destOrd="0" parTransId="{7D37E512-AD12-4AFA-8D4E-A0526F304882}" sibTransId="{E0EFBC68-7D70-49B7-9D27-07E0A29DBD46}"/>
    <dgm:cxn modelId="{7CE44CBF-E766-4F43-9B7C-20D4CC824A37}" srcId="{C38F38BB-6230-46DD-84BA-F8B557E9BDA9}" destId="{6822F850-4189-4074-99B9-B4FD823919DE}" srcOrd="4" destOrd="0" parTransId="{F4D90192-BCBC-41AB-A344-D2C5F7BA1083}" sibTransId="{E8066EF6-5F2B-402A-A3DB-8658A660AE7D}"/>
    <dgm:cxn modelId="{CD8458C0-4AD7-4C38-AB9B-5D10F249EB4F}" srcId="{C38F38BB-6230-46DD-84BA-F8B557E9BDA9}" destId="{A8A2769B-E29A-4314-95A9-A34C8A31175B}" srcOrd="2" destOrd="0" parTransId="{99A433D9-BDC3-4F55-BA88-78D2DE2DE848}" sibTransId="{5B7EEBEE-668C-4AA7-A8A9-4DCC24EEA9CD}"/>
    <dgm:cxn modelId="{F6A335D5-0D1E-4816-B938-D50C262670C2}" srcId="{C38F38BB-6230-46DD-84BA-F8B557E9BDA9}" destId="{6C65F676-9651-4623-AF7D-90050CE68D24}" srcOrd="3" destOrd="0" parTransId="{5CB50E3F-B4AC-465F-965D-2C22E07B236F}" sibTransId="{5383A693-50E2-4904-B45A-2360A37B62F3}"/>
    <dgm:cxn modelId="{9344EBDB-35F1-4AD8-9BD4-64A53787C70C}" srcId="{C38F38BB-6230-46DD-84BA-F8B557E9BDA9}" destId="{E78A03FD-6388-44C2-90A6-0C71F46C90B8}" srcOrd="5" destOrd="0" parTransId="{BE7B81BE-69BB-43D2-B80A-21CDCCC45636}" sibTransId="{306DA104-7918-428C-8A39-34374F18F48D}"/>
    <dgm:cxn modelId="{CFC60551-3ABF-43FA-9111-9DD366A8DD92}" type="presParOf" srcId="{3BBCEE73-E8FB-4FE0-A502-7D71C76B630F}" destId="{FC374117-8082-44BA-AC3F-19233DD7FB8B}" srcOrd="0" destOrd="0" presId="urn:microsoft.com/office/officeart/2005/8/layout/vList2"/>
    <dgm:cxn modelId="{A15B1629-5885-440F-8F28-905C965011BD}" type="presParOf" srcId="{3BBCEE73-E8FB-4FE0-A502-7D71C76B630F}" destId="{782D65E4-33D1-4CBD-A3BD-2BA45026E8FC}" srcOrd="1" destOrd="0" presId="urn:microsoft.com/office/officeart/2005/8/layout/vList2"/>
    <dgm:cxn modelId="{4A096875-B443-482D-9B30-FC38B3A6F154}" type="presParOf" srcId="{3BBCEE73-E8FB-4FE0-A502-7D71C76B630F}" destId="{81B77842-72AD-4EFB-8E86-167333D20CED}" srcOrd="2" destOrd="0" presId="urn:microsoft.com/office/officeart/2005/8/layout/vList2"/>
    <dgm:cxn modelId="{A90B33A9-F7D5-4D44-A1AA-C1B9D8587A2F}" type="presParOf" srcId="{3BBCEE73-E8FB-4FE0-A502-7D71C76B630F}" destId="{934946A7-9F6D-4752-BF52-E6B1F04CCFAA}" srcOrd="3" destOrd="0" presId="urn:microsoft.com/office/officeart/2005/8/layout/vList2"/>
    <dgm:cxn modelId="{52004C95-7CB9-4317-8966-37F2487B0377}" type="presParOf" srcId="{3BBCEE73-E8FB-4FE0-A502-7D71C76B630F}" destId="{5073DBCC-76D9-4CE1-A0DF-2AB3D4F3B37E}" srcOrd="4" destOrd="0" presId="urn:microsoft.com/office/officeart/2005/8/layout/vList2"/>
    <dgm:cxn modelId="{77A26239-9E90-43C3-ABB1-82ED9B8A0030}" type="presParOf" srcId="{3BBCEE73-E8FB-4FE0-A502-7D71C76B630F}" destId="{0B94EB8D-16CE-423D-9BE4-AB475519F7D6}" srcOrd="5" destOrd="0" presId="urn:microsoft.com/office/officeart/2005/8/layout/vList2"/>
    <dgm:cxn modelId="{D0B63130-D158-4742-A3DD-FB01C440B1B3}" type="presParOf" srcId="{3BBCEE73-E8FB-4FE0-A502-7D71C76B630F}" destId="{CC8EE1F8-5099-4234-AD68-2B1922B1925B}" srcOrd="6" destOrd="0" presId="urn:microsoft.com/office/officeart/2005/8/layout/vList2"/>
    <dgm:cxn modelId="{2BF43E31-8758-44C1-B2F4-4C0521E1DC92}" type="presParOf" srcId="{3BBCEE73-E8FB-4FE0-A502-7D71C76B630F}" destId="{4EAE4411-F238-434E-B3A7-0526BD88FFC9}" srcOrd="7" destOrd="0" presId="urn:microsoft.com/office/officeart/2005/8/layout/vList2"/>
    <dgm:cxn modelId="{50CF3FCD-66ED-497D-8DC9-C9C6BF333325}" type="presParOf" srcId="{3BBCEE73-E8FB-4FE0-A502-7D71C76B630F}" destId="{6814BF8C-73D7-4161-965D-2627ECDA5C2C}" srcOrd="8" destOrd="0" presId="urn:microsoft.com/office/officeart/2005/8/layout/vList2"/>
    <dgm:cxn modelId="{111A4890-A60C-4A92-919C-DE936356855E}" type="presParOf" srcId="{3BBCEE73-E8FB-4FE0-A502-7D71C76B630F}" destId="{D188936E-E418-4DC6-8C5C-9350D8F2A632}" srcOrd="9" destOrd="0" presId="urn:microsoft.com/office/officeart/2005/8/layout/vList2"/>
    <dgm:cxn modelId="{4BC64510-7B61-4AD0-B8A9-0F798391358F}" type="presParOf" srcId="{3BBCEE73-E8FB-4FE0-A502-7D71C76B630F}" destId="{7114A0C9-D25E-43FC-B24C-103998514125}"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05B623-C99D-4662-8D5F-3005A1B4E541}">
      <dsp:nvSpPr>
        <dsp:cNvPr id="0" name=""/>
        <dsp:cNvSpPr/>
      </dsp:nvSpPr>
      <dsp:spPr>
        <a:xfrm>
          <a:off x="0" y="3410021"/>
          <a:ext cx="6797675" cy="2237343"/>
        </a:xfrm>
        <a:prstGeom prst="rect">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48920" tIns="248920" rIns="248920" bIns="248920" numCol="1" spcCol="1270" anchor="ctr" anchorCtr="0">
          <a:noAutofit/>
        </a:bodyPr>
        <a:lstStyle/>
        <a:p>
          <a:pPr marL="0" lvl="0" indent="0" algn="ctr" defTabSz="1555750">
            <a:lnSpc>
              <a:spcPct val="90000"/>
            </a:lnSpc>
            <a:spcBef>
              <a:spcPct val="0"/>
            </a:spcBef>
            <a:spcAft>
              <a:spcPct val="35000"/>
            </a:spcAft>
            <a:buNone/>
          </a:pPr>
          <a:r>
            <a:rPr lang="tr-TR" sz="3500" kern="1200"/>
            <a:t>Kuşağın özellikleri:</a:t>
          </a:r>
          <a:endParaRPr lang="en-US" sz="3500" kern="1200"/>
        </a:p>
      </dsp:txBody>
      <dsp:txXfrm>
        <a:off x="0" y="3410021"/>
        <a:ext cx="6797675" cy="1208165"/>
      </dsp:txXfrm>
    </dsp:sp>
    <dsp:sp modelId="{733D9BF5-776D-4C67-B8AA-3D9897A476A7}">
      <dsp:nvSpPr>
        <dsp:cNvPr id="0" name=""/>
        <dsp:cNvSpPr/>
      </dsp:nvSpPr>
      <dsp:spPr>
        <a:xfrm>
          <a:off x="3319" y="4573439"/>
          <a:ext cx="2263678" cy="1029177"/>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tr-TR" sz="1600" kern="1200"/>
            <a:t>Lider bir isim yoktur.Şiir üretimi fazladır., ‘30 kuşağının etkisi hala sürmektedir.</a:t>
          </a:r>
          <a:endParaRPr lang="en-US" sz="1600" kern="1200"/>
        </a:p>
      </dsp:txBody>
      <dsp:txXfrm>
        <a:off x="3319" y="4573439"/>
        <a:ext cx="2263678" cy="1029177"/>
      </dsp:txXfrm>
    </dsp:sp>
    <dsp:sp modelId="{89CD559F-80A2-42E4-88B9-530ECDBA8551}">
      <dsp:nvSpPr>
        <dsp:cNvPr id="0" name=""/>
        <dsp:cNvSpPr/>
      </dsp:nvSpPr>
      <dsp:spPr>
        <a:xfrm>
          <a:off x="2266998" y="4573439"/>
          <a:ext cx="2263678" cy="1029177"/>
        </a:xfrm>
        <a:prstGeom prst="rect">
          <a:avLst/>
        </a:prstGeom>
        <a:solidFill>
          <a:schemeClr val="accent2">
            <a:tint val="40000"/>
            <a:alpha val="90000"/>
            <a:hueOff val="987282"/>
            <a:satOff val="-2587"/>
            <a:lumOff val="926"/>
            <a:alphaOff val="0"/>
          </a:schemeClr>
        </a:solidFill>
        <a:ln w="12700" cap="flat" cmpd="sng" algn="ctr">
          <a:solidFill>
            <a:schemeClr val="accent2">
              <a:tint val="40000"/>
              <a:alpha val="90000"/>
              <a:hueOff val="987282"/>
              <a:satOff val="-2587"/>
              <a:lumOff val="926"/>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tr-TR" sz="1600" kern="1200"/>
            <a:t>Dilde yenilik: abartılı ve radikal unsurlar kullanılmaz, sakin bir ton izlenir.</a:t>
          </a:r>
          <a:endParaRPr lang="en-US" sz="1600" kern="1200"/>
        </a:p>
      </dsp:txBody>
      <dsp:txXfrm>
        <a:off x="2266998" y="4573439"/>
        <a:ext cx="2263678" cy="1029177"/>
      </dsp:txXfrm>
    </dsp:sp>
    <dsp:sp modelId="{94E6B141-ADFE-48E6-9F15-1A50E120C4A3}">
      <dsp:nvSpPr>
        <dsp:cNvPr id="0" name=""/>
        <dsp:cNvSpPr/>
      </dsp:nvSpPr>
      <dsp:spPr>
        <a:xfrm>
          <a:off x="4530676" y="4573439"/>
          <a:ext cx="2263678" cy="1029177"/>
        </a:xfrm>
        <a:prstGeom prst="rect">
          <a:avLst/>
        </a:prstGeom>
        <a:solidFill>
          <a:schemeClr val="accent2">
            <a:tint val="40000"/>
            <a:alpha val="90000"/>
            <a:hueOff val="1974564"/>
            <a:satOff val="-5173"/>
            <a:lumOff val="1852"/>
            <a:alphaOff val="0"/>
          </a:schemeClr>
        </a:solidFill>
        <a:ln w="12700" cap="flat" cmpd="sng" algn="ctr">
          <a:solidFill>
            <a:schemeClr val="accent2">
              <a:tint val="40000"/>
              <a:alpha val="90000"/>
              <a:hueOff val="1974564"/>
              <a:satOff val="-5173"/>
              <a:lumOff val="1852"/>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marL="0" lvl="0" indent="0" algn="ctr" defTabSz="711200">
            <a:lnSpc>
              <a:spcPct val="90000"/>
            </a:lnSpc>
            <a:spcBef>
              <a:spcPct val="0"/>
            </a:spcBef>
            <a:spcAft>
              <a:spcPct val="35000"/>
            </a:spcAft>
            <a:buNone/>
          </a:pPr>
          <a:r>
            <a:rPr lang="tr-TR" sz="1600" kern="1200"/>
            <a:t>Konular: Direniş, işgal, cunta yönetimi ve toplumsal ve varoluşsal sorunlar.</a:t>
          </a:r>
          <a:endParaRPr lang="en-US" sz="1600" kern="1200"/>
        </a:p>
      </dsp:txBody>
      <dsp:txXfrm>
        <a:off x="4530676" y="4573439"/>
        <a:ext cx="2263678" cy="1029177"/>
      </dsp:txXfrm>
    </dsp:sp>
    <dsp:sp modelId="{2A01685E-33D6-48FB-A417-2EA65BFF3AE5}">
      <dsp:nvSpPr>
        <dsp:cNvPr id="0" name=""/>
        <dsp:cNvSpPr/>
      </dsp:nvSpPr>
      <dsp:spPr>
        <a:xfrm rot="10800000">
          <a:off x="0" y="2547"/>
          <a:ext cx="6797675" cy="3441033"/>
        </a:xfrm>
        <a:prstGeom prst="upArrowCallout">
          <a:avLst/>
        </a:prstGeom>
        <a:gradFill rotWithShape="0">
          <a:gsLst>
            <a:gs pos="0">
              <a:schemeClr val="accent2">
                <a:hueOff val="1907789"/>
                <a:satOff val="-43528"/>
                <a:lumOff val="16079"/>
                <a:alphaOff val="0"/>
                <a:shade val="85000"/>
                <a:satMod val="130000"/>
              </a:schemeClr>
            </a:gs>
            <a:gs pos="34000">
              <a:schemeClr val="accent2">
                <a:hueOff val="1907789"/>
                <a:satOff val="-43528"/>
                <a:lumOff val="16079"/>
                <a:alphaOff val="0"/>
                <a:shade val="87000"/>
                <a:satMod val="125000"/>
              </a:schemeClr>
            </a:gs>
            <a:gs pos="70000">
              <a:schemeClr val="accent2">
                <a:hueOff val="1907789"/>
                <a:satOff val="-43528"/>
                <a:lumOff val="16079"/>
                <a:alphaOff val="0"/>
                <a:tint val="100000"/>
                <a:shade val="90000"/>
                <a:satMod val="130000"/>
              </a:schemeClr>
            </a:gs>
            <a:gs pos="100000">
              <a:schemeClr val="accent2">
                <a:hueOff val="1907789"/>
                <a:satOff val="-43528"/>
                <a:lumOff val="16079"/>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48920" tIns="248920" rIns="248920" bIns="248920" numCol="1" spcCol="1270" anchor="ctr" anchorCtr="0">
          <a:noAutofit/>
        </a:bodyPr>
        <a:lstStyle/>
        <a:p>
          <a:pPr marL="0" lvl="0" indent="0" algn="ctr" defTabSz="1555750">
            <a:lnSpc>
              <a:spcPct val="90000"/>
            </a:lnSpc>
            <a:spcBef>
              <a:spcPct val="0"/>
            </a:spcBef>
            <a:spcAft>
              <a:spcPct val="35000"/>
            </a:spcAft>
            <a:buNone/>
          </a:pPr>
          <a:r>
            <a:rPr lang="tr-TR" sz="3500" kern="1200"/>
            <a:t>Şairleri çoğu 1918 – 1928 arasında doğar ve , 30 kuşağı şairleri ile yetişir, onlardan ilham alırşar </a:t>
          </a:r>
          <a:endParaRPr lang="en-US" sz="3500" kern="1200"/>
        </a:p>
      </dsp:txBody>
      <dsp:txXfrm rot="10800000">
        <a:off x="0" y="2547"/>
        <a:ext cx="6797675" cy="22358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374117-8082-44BA-AC3F-19233DD7FB8B}">
      <dsp:nvSpPr>
        <dsp:cNvPr id="0" name=""/>
        <dsp:cNvSpPr/>
      </dsp:nvSpPr>
      <dsp:spPr>
        <a:xfrm>
          <a:off x="0" y="44695"/>
          <a:ext cx="6797675" cy="873953"/>
        </a:xfrm>
        <a:prstGeom prst="roundRect">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tr-TR" sz="2200" kern="1200"/>
            <a:t>Kuşağın en önemli temsilcilerinden biri</a:t>
          </a:r>
          <a:endParaRPr lang="en-US" sz="2200" kern="1200"/>
        </a:p>
      </dsp:txBody>
      <dsp:txXfrm>
        <a:off x="42663" y="87358"/>
        <a:ext cx="6712349" cy="788627"/>
      </dsp:txXfrm>
    </dsp:sp>
    <dsp:sp modelId="{81B77842-72AD-4EFB-8E86-167333D20CED}">
      <dsp:nvSpPr>
        <dsp:cNvPr id="0" name=""/>
        <dsp:cNvSpPr/>
      </dsp:nvSpPr>
      <dsp:spPr>
        <a:xfrm>
          <a:off x="0" y="982009"/>
          <a:ext cx="6797675" cy="873953"/>
        </a:xfrm>
        <a:prstGeom prst="roundRect">
          <a:avLst/>
        </a:prstGeom>
        <a:gradFill rotWithShape="0">
          <a:gsLst>
            <a:gs pos="0">
              <a:schemeClr val="accent2">
                <a:hueOff val="381558"/>
                <a:satOff val="-8706"/>
                <a:lumOff val="3216"/>
                <a:alphaOff val="0"/>
                <a:shade val="85000"/>
                <a:satMod val="130000"/>
              </a:schemeClr>
            </a:gs>
            <a:gs pos="34000">
              <a:schemeClr val="accent2">
                <a:hueOff val="381558"/>
                <a:satOff val="-8706"/>
                <a:lumOff val="3216"/>
                <a:alphaOff val="0"/>
                <a:shade val="87000"/>
                <a:satMod val="125000"/>
              </a:schemeClr>
            </a:gs>
            <a:gs pos="70000">
              <a:schemeClr val="accent2">
                <a:hueOff val="381558"/>
                <a:satOff val="-8706"/>
                <a:lumOff val="3216"/>
                <a:alphaOff val="0"/>
                <a:tint val="100000"/>
                <a:shade val="90000"/>
                <a:satMod val="130000"/>
              </a:schemeClr>
            </a:gs>
            <a:gs pos="100000">
              <a:schemeClr val="accent2">
                <a:hueOff val="381558"/>
                <a:satOff val="-8706"/>
                <a:lumOff val="3216"/>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tr-TR" sz="2200" kern="1200"/>
            <a:t>Hayal kırıklığı, fedakarlıklara rağmen beklenilen sonuca varılmadı </a:t>
          </a:r>
          <a:endParaRPr lang="en-US" sz="2200" kern="1200"/>
        </a:p>
      </dsp:txBody>
      <dsp:txXfrm>
        <a:off x="42663" y="1024672"/>
        <a:ext cx="6712349" cy="788627"/>
      </dsp:txXfrm>
    </dsp:sp>
    <dsp:sp modelId="{5073DBCC-76D9-4CE1-A0DF-2AB3D4F3B37E}">
      <dsp:nvSpPr>
        <dsp:cNvPr id="0" name=""/>
        <dsp:cNvSpPr/>
      </dsp:nvSpPr>
      <dsp:spPr>
        <a:xfrm>
          <a:off x="0" y="1919322"/>
          <a:ext cx="6797675" cy="873953"/>
        </a:xfrm>
        <a:prstGeom prst="roundRect">
          <a:avLst/>
        </a:prstGeom>
        <a:gradFill rotWithShape="0">
          <a:gsLst>
            <a:gs pos="0">
              <a:schemeClr val="accent2">
                <a:hueOff val="763116"/>
                <a:satOff val="-17411"/>
                <a:lumOff val="6432"/>
                <a:alphaOff val="0"/>
                <a:shade val="85000"/>
                <a:satMod val="130000"/>
              </a:schemeClr>
            </a:gs>
            <a:gs pos="34000">
              <a:schemeClr val="accent2">
                <a:hueOff val="763116"/>
                <a:satOff val="-17411"/>
                <a:lumOff val="6432"/>
                <a:alphaOff val="0"/>
                <a:shade val="87000"/>
                <a:satMod val="125000"/>
              </a:schemeClr>
            </a:gs>
            <a:gs pos="70000">
              <a:schemeClr val="accent2">
                <a:hueOff val="763116"/>
                <a:satOff val="-17411"/>
                <a:lumOff val="6432"/>
                <a:alphaOff val="0"/>
                <a:tint val="100000"/>
                <a:shade val="90000"/>
                <a:satMod val="130000"/>
              </a:schemeClr>
            </a:gs>
            <a:gs pos="100000">
              <a:schemeClr val="accent2">
                <a:hueOff val="763116"/>
                <a:satOff val="-17411"/>
                <a:lumOff val="6432"/>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tr-TR" sz="2200" kern="1200"/>
            <a:t>Siyasi görüşleri nedeniyle sürgün edildi </a:t>
          </a:r>
          <a:endParaRPr lang="en-US" sz="2200" kern="1200"/>
        </a:p>
      </dsp:txBody>
      <dsp:txXfrm>
        <a:off x="42663" y="1961985"/>
        <a:ext cx="6712349" cy="788627"/>
      </dsp:txXfrm>
    </dsp:sp>
    <dsp:sp modelId="{CC8EE1F8-5099-4234-AD68-2B1922B1925B}">
      <dsp:nvSpPr>
        <dsp:cNvPr id="0" name=""/>
        <dsp:cNvSpPr/>
      </dsp:nvSpPr>
      <dsp:spPr>
        <a:xfrm>
          <a:off x="0" y="2856636"/>
          <a:ext cx="6797675" cy="873953"/>
        </a:xfrm>
        <a:prstGeom prst="roundRect">
          <a:avLst/>
        </a:prstGeom>
        <a:gradFill rotWithShape="0">
          <a:gsLst>
            <a:gs pos="0">
              <a:schemeClr val="accent2">
                <a:hueOff val="1144674"/>
                <a:satOff val="-26117"/>
                <a:lumOff val="9647"/>
                <a:alphaOff val="0"/>
                <a:shade val="85000"/>
                <a:satMod val="130000"/>
              </a:schemeClr>
            </a:gs>
            <a:gs pos="34000">
              <a:schemeClr val="accent2">
                <a:hueOff val="1144674"/>
                <a:satOff val="-26117"/>
                <a:lumOff val="9647"/>
                <a:alphaOff val="0"/>
                <a:shade val="87000"/>
                <a:satMod val="125000"/>
              </a:schemeClr>
            </a:gs>
            <a:gs pos="70000">
              <a:schemeClr val="accent2">
                <a:hueOff val="1144674"/>
                <a:satOff val="-26117"/>
                <a:lumOff val="9647"/>
                <a:alphaOff val="0"/>
                <a:tint val="100000"/>
                <a:shade val="90000"/>
                <a:satMod val="130000"/>
              </a:schemeClr>
            </a:gs>
            <a:gs pos="100000">
              <a:schemeClr val="accent2">
                <a:hueOff val="1144674"/>
                <a:satOff val="-26117"/>
                <a:lumOff val="9647"/>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tr-TR" sz="2200" kern="1200"/>
            <a:t>Konular: sürgün deneyimleri, savaş ve barış, aşk, yalnızlık </a:t>
          </a:r>
          <a:endParaRPr lang="en-US" sz="2200" kern="1200"/>
        </a:p>
      </dsp:txBody>
      <dsp:txXfrm>
        <a:off x="42663" y="2899299"/>
        <a:ext cx="6712349" cy="788627"/>
      </dsp:txXfrm>
    </dsp:sp>
    <dsp:sp modelId="{6814BF8C-73D7-4161-965D-2627ECDA5C2C}">
      <dsp:nvSpPr>
        <dsp:cNvPr id="0" name=""/>
        <dsp:cNvSpPr/>
      </dsp:nvSpPr>
      <dsp:spPr>
        <a:xfrm>
          <a:off x="0" y="3793949"/>
          <a:ext cx="6797675" cy="873953"/>
        </a:xfrm>
        <a:prstGeom prst="roundRect">
          <a:avLst/>
        </a:prstGeom>
        <a:gradFill rotWithShape="0">
          <a:gsLst>
            <a:gs pos="0">
              <a:schemeClr val="accent2">
                <a:hueOff val="1526231"/>
                <a:satOff val="-34822"/>
                <a:lumOff val="12863"/>
                <a:alphaOff val="0"/>
                <a:shade val="85000"/>
                <a:satMod val="130000"/>
              </a:schemeClr>
            </a:gs>
            <a:gs pos="34000">
              <a:schemeClr val="accent2">
                <a:hueOff val="1526231"/>
                <a:satOff val="-34822"/>
                <a:lumOff val="12863"/>
                <a:alphaOff val="0"/>
                <a:shade val="87000"/>
                <a:satMod val="125000"/>
              </a:schemeClr>
            </a:gs>
            <a:gs pos="70000">
              <a:schemeClr val="accent2">
                <a:hueOff val="1526231"/>
                <a:satOff val="-34822"/>
                <a:lumOff val="12863"/>
                <a:alphaOff val="0"/>
                <a:tint val="100000"/>
                <a:shade val="90000"/>
                <a:satMod val="130000"/>
              </a:schemeClr>
            </a:gs>
            <a:gs pos="100000">
              <a:schemeClr val="accent2">
                <a:hueOff val="1526231"/>
                <a:satOff val="-34822"/>
                <a:lumOff val="12863"/>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tr-TR" sz="2200" kern="1200"/>
            <a:t>Eserler: Gecenin ucunda savaşım (1952), Bir yel esiyor dünya kavşaklarında (1953)</a:t>
          </a:r>
          <a:endParaRPr lang="en-US" sz="2200" kern="1200"/>
        </a:p>
      </dsp:txBody>
      <dsp:txXfrm>
        <a:off x="42663" y="3836612"/>
        <a:ext cx="6712349" cy="788627"/>
      </dsp:txXfrm>
    </dsp:sp>
    <dsp:sp modelId="{7114A0C9-D25E-43FC-B24C-103998514125}">
      <dsp:nvSpPr>
        <dsp:cNvPr id="0" name=""/>
        <dsp:cNvSpPr/>
      </dsp:nvSpPr>
      <dsp:spPr>
        <a:xfrm>
          <a:off x="0" y="4731262"/>
          <a:ext cx="6797675" cy="873953"/>
        </a:xfrm>
        <a:prstGeom prst="roundRect">
          <a:avLst/>
        </a:prstGeom>
        <a:gradFill rotWithShape="0">
          <a:gsLst>
            <a:gs pos="0">
              <a:schemeClr val="accent2">
                <a:hueOff val="1907789"/>
                <a:satOff val="-43528"/>
                <a:lumOff val="16079"/>
                <a:alphaOff val="0"/>
                <a:shade val="85000"/>
                <a:satMod val="130000"/>
              </a:schemeClr>
            </a:gs>
            <a:gs pos="34000">
              <a:schemeClr val="accent2">
                <a:hueOff val="1907789"/>
                <a:satOff val="-43528"/>
                <a:lumOff val="16079"/>
                <a:alphaOff val="0"/>
                <a:shade val="87000"/>
                <a:satMod val="125000"/>
              </a:schemeClr>
            </a:gs>
            <a:gs pos="70000">
              <a:schemeClr val="accent2">
                <a:hueOff val="1907789"/>
                <a:satOff val="-43528"/>
                <a:lumOff val="16079"/>
                <a:alphaOff val="0"/>
                <a:tint val="100000"/>
                <a:shade val="90000"/>
                <a:satMod val="130000"/>
              </a:schemeClr>
            </a:gs>
            <a:gs pos="100000">
              <a:schemeClr val="accent2">
                <a:hueOff val="1907789"/>
                <a:satOff val="-43528"/>
                <a:lumOff val="16079"/>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tr-TR" sz="2200" kern="1200"/>
            <a:t>21 şiir ve öykü kitabı var</a:t>
          </a:r>
          <a:endParaRPr lang="en-US" sz="2200" kern="1200"/>
        </a:p>
      </dsp:txBody>
      <dsp:txXfrm>
        <a:off x="42663" y="4773925"/>
        <a:ext cx="6712349" cy="788627"/>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82A4964-9313-474E-910F-7398AF853E23}" type="datetimeFigureOut">
              <a:rPr lang="en-GB" smtClean="0"/>
              <a:t>22/12/2023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316AF7-334A-4D71-9785-597080055EDC}"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347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2A4964-9313-474E-910F-7398AF853E23}" type="datetimeFigureOut">
              <a:rPr lang="en-GB" smtClean="0"/>
              <a:t>22/12/2023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316AF7-334A-4D71-9785-597080055EDC}" type="slidenum">
              <a:rPr lang="en-GB" smtClean="0"/>
              <a:t>‹#›</a:t>
            </a:fld>
            <a:endParaRPr lang="en-GB"/>
          </a:p>
        </p:txBody>
      </p:sp>
    </p:spTree>
    <p:extLst>
      <p:ext uri="{BB962C8B-B14F-4D97-AF65-F5344CB8AC3E}">
        <p14:creationId xmlns:p14="http://schemas.microsoft.com/office/powerpoint/2010/main" val="1293644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2A4964-9313-474E-910F-7398AF853E23}" type="datetimeFigureOut">
              <a:rPr lang="en-GB" smtClean="0"/>
              <a:t>22/12/2023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316AF7-334A-4D71-9785-597080055EDC}" type="slidenum">
              <a:rPr lang="en-GB" smtClean="0"/>
              <a:t>‹#›</a:t>
            </a:fld>
            <a:endParaRPr lang="en-GB"/>
          </a:p>
        </p:txBody>
      </p:sp>
    </p:spTree>
    <p:extLst>
      <p:ext uri="{BB962C8B-B14F-4D97-AF65-F5344CB8AC3E}">
        <p14:creationId xmlns:p14="http://schemas.microsoft.com/office/powerpoint/2010/main" val="293586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2A4964-9313-474E-910F-7398AF853E23}" type="datetimeFigureOut">
              <a:rPr lang="en-GB" smtClean="0"/>
              <a:t>22/12/2023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316AF7-334A-4D71-9785-597080055EDC}" type="slidenum">
              <a:rPr lang="en-GB" smtClean="0"/>
              <a:t>‹#›</a:t>
            </a:fld>
            <a:endParaRPr lang="en-GB"/>
          </a:p>
        </p:txBody>
      </p:sp>
    </p:spTree>
    <p:extLst>
      <p:ext uri="{BB962C8B-B14F-4D97-AF65-F5344CB8AC3E}">
        <p14:creationId xmlns:p14="http://schemas.microsoft.com/office/powerpoint/2010/main" val="1651602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2A4964-9313-474E-910F-7398AF853E23}" type="datetimeFigureOut">
              <a:rPr lang="en-GB" smtClean="0"/>
              <a:t>22/12/2023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316AF7-334A-4D71-9785-597080055EDC}"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0375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82A4964-9313-474E-910F-7398AF853E23}" type="datetimeFigureOut">
              <a:rPr lang="en-GB" smtClean="0"/>
              <a:t>22/12/2023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316AF7-334A-4D71-9785-597080055EDC}" type="slidenum">
              <a:rPr lang="en-GB" smtClean="0"/>
              <a:t>‹#›</a:t>
            </a:fld>
            <a:endParaRPr lang="en-GB"/>
          </a:p>
        </p:txBody>
      </p:sp>
    </p:spTree>
    <p:extLst>
      <p:ext uri="{BB962C8B-B14F-4D97-AF65-F5344CB8AC3E}">
        <p14:creationId xmlns:p14="http://schemas.microsoft.com/office/powerpoint/2010/main" val="3447553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82A4964-9313-474E-910F-7398AF853E23}" type="datetimeFigureOut">
              <a:rPr lang="en-GB" smtClean="0"/>
              <a:t>22/12/2023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2316AF7-334A-4D71-9785-597080055EDC}" type="slidenum">
              <a:rPr lang="en-GB" smtClean="0"/>
              <a:t>‹#›</a:t>
            </a:fld>
            <a:endParaRPr lang="en-GB"/>
          </a:p>
        </p:txBody>
      </p:sp>
    </p:spTree>
    <p:extLst>
      <p:ext uri="{BB962C8B-B14F-4D97-AF65-F5344CB8AC3E}">
        <p14:creationId xmlns:p14="http://schemas.microsoft.com/office/powerpoint/2010/main" val="2853573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82A4964-9313-474E-910F-7398AF853E23}" type="datetimeFigureOut">
              <a:rPr lang="en-GB" smtClean="0"/>
              <a:t>22/12/2023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2316AF7-334A-4D71-9785-597080055EDC}" type="slidenum">
              <a:rPr lang="en-GB" smtClean="0"/>
              <a:t>‹#›</a:t>
            </a:fld>
            <a:endParaRPr lang="en-GB"/>
          </a:p>
        </p:txBody>
      </p:sp>
    </p:spTree>
    <p:extLst>
      <p:ext uri="{BB962C8B-B14F-4D97-AF65-F5344CB8AC3E}">
        <p14:creationId xmlns:p14="http://schemas.microsoft.com/office/powerpoint/2010/main" val="3516603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82A4964-9313-474E-910F-7398AF853E23}" type="datetimeFigureOut">
              <a:rPr lang="en-GB" smtClean="0"/>
              <a:t>22/12/2023</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62316AF7-334A-4D71-9785-597080055EDC}" type="slidenum">
              <a:rPr lang="en-GB" smtClean="0"/>
              <a:t>‹#›</a:t>
            </a:fld>
            <a:endParaRPr lang="en-GB"/>
          </a:p>
        </p:txBody>
      </p:sp>
    </p:spTree>
    <p:extLst>
      <p:ext uri="{BB962C8B-B14F-4D97-AF65-F5344CB8AC3E}">
        <p14:creationId xmlns:p14="http://schemas.microsoft.com/office/powerpoint/2010/main" val="3519158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82A4964-9313-474E-910F-7398AF853E23}" type="datetimeFigureOut">
              <a:rPr lang="en-GB" smtClean="0"/>
              <a:t>22/12/2023</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2316AF7-334A-4D71-9785-597080055EDC}" type="slidenum">
              <a:rPr lang="en-GB" smtClean="0"/>
              <a:t>‹#›</a:t>
            </a:fld>
            <a:endParaRPr lang="en-GB"/>
          </a:p>
        </p:txBody>
      </p:sp>
    </p:spTree>
    <p:extLst>
      <p:ext uri="{BB962C8B-B14F-4D97-AF65-F5344CB8AC3E}">
        <p14:creationId xmlns:p14="http://schemas.microsoft.com/office/powerpoint/2010/main" val="2274918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2A4964-9313-474E-910F-7398AF853E23}" type="datetimeFigureOut">
              <a:rPr lang="en-GB" smtClean="0"/>
              <a:t>22/12/2023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316AF7-334A-4D71-9785-597080055EDC}" type="slidenum">
              <a:rPr lang="en-GB" smtClean="0"/>
              <a:t>‹#›</a:t>
            </a:fld>
            <a:endParaRPr lang="en-GB"/>
          </a:p>
        </p:txBody>
      </p:sp>
    </p:spTree>
    <p:extLst>
      <p:ext uri="{BB962C8B-B14F-4D97-AF65-F5344CB8AC3E}">
        <p14:creationId xmlns:p14="http://schemas.microsoft.com/office/powerpoint/2010/main" val="1974302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82A4964-9313-474E-910F-7398AF853E23}" type="datetimeFigureOut">
              <a:rPr lang="en-GB" smtClean="0"/>
              <a:t>22/12/2023</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2316AF7-334A-4D71-9785-597080055EDC}"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8577188"/>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0963A-944F-4E4F-96A1-17EE727EE505}"/>
              </a:ext>
            </a:extLst>
          </p:cNvPr>
          <p:cNvSpPr>
            <a:spLocks noGrp="1"/>
          </p:cNvSpPr>
          <p:nvPr>
            <p:ph type="ctrTitle"/>
          </p:nvPr>
        </p:nvSpPr>
        <p:spPr/>
        <p:txBody>
          <a:bodyPr/>
          <a:lstStyle/>
          <a:p>
            <a:r>
              <a:rPr lang="en-GB" dirty="0"/>
              <a:t>1945 </a:t>
            </a:r>
            <a:r>
              <a:rPr lang="en-GB" dirty="0" err="1"/>
              <a:t>kuşağı</a:t>
            </a:r>
            <a:r>
              <a:rPr lang="en-GB" dirty="0"/>
              <a:t> </a:t>
            </a:r>
            <a:r>
              <a:rPr lang="en-GB" dirty="0" err="1"/>
              <a:t>şiiri</a:t>
            </a:r>
            <a:endParaRPr lang="en-GB" dirty="0"/>
          </a:p>
        </p:txBody>
      </p:sp>
      <p:sp>
        <p:nvSpPr>
          <p:cNvPr id="3" name="Subtitle 2">
            <a:extLst>
              <a:ext uri="{FF2B5EF4-FFF2-40B4-BE49-F238E27FC236}">
                <a16:creationId xmlns:a16="http://schemas.microsoft.com/office/drawing/2014/main" id="{2B337FEB-394E-4D9D-BD91-8B1091148614}"/>
              </a:ext>
            </a:extLst>
          </p:cNvPr>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41750530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843AFC8-D8D0-4784-B08C-6324FA88E6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54B1A56-8AFB-4D4F-8D98-1E832D6FFE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3478" y="0"/>
            <a:ext cx="465738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8E828FC-05B4-4BA4-92D3-3DF79D42D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53478" cy="6858000"/>
          </a:xfrm>
          <a:prstGeom prst="rect">
            <a:avLst/>
          </a:prstGeom>
          <a:solidFill>
            <a:schemeClr val="tx1">
              <a:lumMod val="75000"/>
              <a:lumOff val="2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1C5DDF40-C7D1-9E52-0485-0E5D315E72B6}"/>
              </a:ext>
            </a:extLst>
          </p:cNvPr>
          <p:cNvSpPr>
            <a:spLocks noGrp="1"/>
          </p:cNvSpPr>
          <p:nvPr>
            <p:ph idx="1"/>
          </p:nvPr>
        </p:nvSpPr>
        <p:spPr>
          <a:xfrm>
            <a:off x="6570206" y="1111753"/>
            <a:ext cx="5057396" cy="4628275"/>
          </a:xfrm>
        </p:spPr>
        <p:txBody>
          <a:bodyPr anchor="ctr">
            <a:normAutofit/>
          </a:bodyPr>
          <a:lstStyle/>
          <a:p>
            <a:r>
              <a:rPr lang="el-GR">
                <a:solidFill>
                  <a:schemeClr val="tx1">
                    <a:lumMod val="85000"/>
                    <a:lumOff val="15000"/>
                  </a:schemeClr>
                </a:solidFill>
              </a:rPr>
              <a:t>Θεσσαλονίκη, Μέρες του 1969 μ.Χ.  Μαν. Αναγνωστάκης, «Θεσσαλονίκη, Μέρες του 1969 μ.Χ.» (ανάγνωση) [πηγή: Σπουδαστήριο Νέου Ελληνισμού]</a:t>
            </a:r>
          </a:p>
          <a:p>
            <a:r>
              <a:rPr lang="el-GR">
                <a:solidFill>
                  <a:schemeClr val="tx1">
                    <a:lumMod val="85000"/>
                    <a:lumOff val="15000"/>
                  </a:schemeClr>
                </a:solidFill>
              </a:rPr>
              <a:t>Το Ποιημα Ανηκει στη συλλογή Ο Στόχος (1970). Πρωτοδημοσιεύτηκε στα Δεκαοχτώ Κείμενα, που η έκδοσή τους αποτέλεσε την πρώτη πράξη ομαδικής δημόσιας αντίστασης των πνευματικών ανθρώπων κατά της δικτατορίας. Είναι ποίημα πολιτικό, όπως εξάλλου και πολλά άλλα ποιήματα του Αναγνωστάκη, και απηχεί την πολιτική και κοινωνική κατάσταση από τη μετακατοχική περίοδο και τη στρατιωτική δικτατορία.</a:t>
            </a:r>
            <a:endParaRPr lang="tr-TR">
              <a:solidFill>
                <a:schemeClr val="tx1">
                  <a:lumMod val="85000"/>
                  <a:lumOff val="15000"/>
                </a:schemeClr>
              </a:solidFill>
            </a:endParaRPr>
          </a:p>
        </p:txBody>
      </p:sp>
    </p:spTree>
    <p:extLst>
      <p:ext uri="{BB962C8B-B14F-4D97-AF65-F5344CB8AC3E}">
        <p14:creationId xmlns:p14="http://schemas.microsoft.com/office/powerpoint/2010/main" val="4123052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843AFC8-D8D0-4784-B08C-6324FA88E6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54B1A56-8AFB-4D4F-8D98-1E832D6FFE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3478" y="0"/>
            <a:ext cx="465738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8E828FC-05B4-4BA4-92D3-3DF79D42D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53478" cy="6858000"/>
          </a:xfrm>
          <a:prstGeom prst="rect">
            <a:avLst/>
          </a:prstGeom>
          <a:solidFill>
            <a:schemeClr val="tx1">
              <a:lumMod val="75000"/>
              <a:lumOff val="2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5EA8D4D5-5BC6-2336-0CE4-B7BDEE46D7EE}"/>
              </a:ext>
            </a:extLst>
          </p:cNvPr>
          <p:cNvSpPr>
            <a:spLocks noGrp="1"/>
          </p:cNvSpPr>
          <p:nvPr>
            <p:ph idx="1"/>
          </p:nvPr>
        </p:nvSpPr>
        <p:spPr>
          <a:xfrm>
            <a:off x="6570206" y="1111753"/>
            <a:ext cx="5057396" cy="4628275"/>
          </a:xfrm>
        </p:spPr>
        <p:txBody>
          <a:bodyPr anchor="ctr">
            <a:normAutofit/>
          </a:bodyPr>
          <a:lstStyle/>
          <a:p>
            <a:r>
              <a:rPr lang="el-GR" sz="1700">
                <a:solidFill>
                  <a:schemeClr val="tx1">
                    <a:lumMod val="85000"/>
                    <a:lumOff val="15000"/>
                  </a:schemeClr>
                </a:solidFill>
              </a:rPr>
              <a:t>	</a:t>
            </a:r>
          </a:p>
          <a:p>
            <a:r>
              <a:rPr lang="el-GR" sz="1700">
                <a:solidFill>
                  <a:schemeClr val="tx1">
                    <a:lumMod val="85000"/>
                    <a:lumOff val="15000"/>
                  </a:schemeClr>
                </a:solidFill>
              </a:rPr>
              <a:t>Στην οδό Αιγύπτου —πρώτη πάροδος δεξιά1—</a:t>
            </a:r>
          </a:p>
          <a:p>
            <a:endParaRPr lang="el-GR" sz="1700">
              <a:solidFill>
                <a:schemeClr val="tx1">
                  <a:lumMod val="85000"/>
                  <a:lumOff val="15000"/>
                </a:schemeClr>
              </a:solidFill>
            </a:endParaRPr>
          </a:p>
          <a:p>
            <a:r>
              <a:rPr lang="el-GR" sz="1700">
                <a:solidFill>
                  <a:schemeClr val="tx1">
                    <a:lumMod val="85000"/>
                    <a:lumOff val="15000"/>
                  </a:schemeClr>
                </a:solidFill>
              </a:rPr>
              <a:t>Τώρα υψώνεται το μέγαρο της Τράπεζας Συναλλαγών</a:t>
            </a:r>
          </a:p>
          <a:p>
            <a:endParaRPr lang="el-GR" sz="1700">
              <a:solidFill>
                <a:schemeClr val="tx1">
                  <a:lumMod val="85000"/>
                  <a:lumOff val="15000"/>
                </a:schemeClr>
              </a:solidFill>
            </a:endParaRPr>
          </a:p>
          <a:p>
            <a:r>
              <a:rPr lang="el-GR" sz="1700">
                <a:solidFill>
                  <a:schemeClr val="tx1">
                    <a:lumMod val="85000"/>
                    <a:lumOff val="15000"/>
                  </a:schemeClr>
                </a:solidFill>
              </a:rPr>
              <a:t>Τουριστικά γραφεία και πρακτορεία μεταναστεύσεως.</a:t>
            </a:r>
          </a:p>
          <a:p>
            <a:endParaRPr lang="el-GR" sz="1700">
              <a:solidFill>
                <a:schemeClr val="tx1">
                  <a:lumMod val="85000"/>
                  <a:lumOff val="15000"/>
                </a:schemeClr>
              </a:solidFill>
            </a:endParaRPr>
          </a:p>
          <a:p>
            <a:r>
              <a:rPr lang="el-GR" sz="1700">
                <a:solidFill>
                  <a:schemeClr val="tx1">
                    <a:lumMod val="85000"/>
                    <a:lumOff val="15000"/>
                  </a:schemeClr>
                </a:solidFill>
              </a:rPr>
              <a:t>Και τα παιδάκια δεν μπορούνε πια να παίζουνε από</a:t>
            </a:r>
          </a:p>
          <a:p>
            <a:endParaRPr lang="el-GR" sz="1700">
              <a:solidFill>
                <a:schemeClr val="tx1">
                  <a:lumMod val="85000"/>
                  <a:lumOff val="15000"/>
                </a:schemeClr>
              </a:solidFill>
            </a:endParaRPr>
          </a:p>
          <a:p>
            <a:r>
              <a:rPr lang="el-GR" sz="1700">
                <a:solidFill>
                  <a:schemeClr val="tx1">
                    <a:lumMod val="85000"/>
                    <a:lumOff val="15000"/>
                  </a:schemeClr>
                </a:solidFill>
              </a:rPr>
              <a:t>τα τόσα τροχοφόρα που περνούνε.</a:t>
            </a:r>
            <a:endParaRPr lang="tr-TR" sz="1700">
              <a:solidFill>
                <a:schemeClr val="tx1">
                  <a:lumMod val="85000"/>
                  <a:lumOff val="15000"/>
                </a:schemeClr>
              </a:solidFill>
            </a:endParaRPr>
          </a:p>
        </p:txBody>
      </p:sp>
    </p:spTree>
    <p:extLst>
      <p:ext uri="{BB962C8B-B14F-4D97-AF65-F5344CB8AC3E}">
        <p14:creationId xmlns:p14="http://schemas.microsoft.com/office/powerpoint/2010/main" val="2889862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843AFC8-D8D0-4784-B08C-6324FA88E6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54B1A56-8AFB-4D4F-8D98-1E832D6FFE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3478" y="0"/>
            <a:ext cx="465738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8E828FC-05B4-4BA4-92D3-3DF79D42D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53478" cy="6858000"/>
          </a:xfrm>
          <a:prstGeom prst="rect">
            <a:avLst/>
          </a:prstGeom>
          <a:solidFill>
            <a:schemeClr val="tx1">
              <a:lumMod val="75000"/>
              <a:lumOff val="2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8661EBC9-B99E-CE6A-6FC1-2E109A1CF211}"/>
              </a:ext>
            </a:extLst>
          </p:cNvPr>
          <p:cNvSpPr>
            <a:spLocks noGrp="1"/>
          </p:cNvSpPr>
          <p:nvPr>
            <p:ph idx="1"/>
          </p:nvPr>
        </p:nvSpPr>
        <p:spPr>
          <a:xfrm>
            <a:off x="6570206" y="1111753"/>
            <a:ext cx="5057396" cy="4628275"/>
          </a:xfrm>
        </p:spPr>
        <p:txBody>
          <a:bodyPr anchor="ctr">
            <a:normAutofit/>
          </a:bodyPr>
          <a:lstStyle/>
          <a:p>
            <a:r>
              <a:rPr lang="el-GR" sz="1600">
                <a:solidFill>
                  <a:schemeClr val="tx1">
                    <a:lumMod val="85000"/>
                    <a:lumOff val="15000"/>
                  </a:schemeClr>
                </a:solidFill>
              </a:rPr>
              <a:t>Άλλωστε τα παιδιά μεγάλωσαν, ο καιρός εκείνος πέρασε που ξέρατε</a:t>
            </a:r>
          </a:p>
          <a:p>
            <a:r>
              <a:rPr lang="el-GR" sz="1600">
                <a:solidFill>
                  <a:schemeClr val="tx1">
                    <a:lumMod val="85000"/>
                    <a:lumOff val="15000"/>
                  </a:schemeClr>
                </a:solidFill>
              </a:rPr>
              <a:t> 	</a:t>
            </a:r>
          </a:p>
          <a:p>
            <a:r>
              <a:rPr lang="el-GR" sz="1600">
                <a:solidFill>
                  <a:schemeClr val="tx1">
                    <a:lumMod val="85000"/>
                    <a:lumOff val="15000"/>
                  </a:schemeClr>
                </a:solidFill>
              </a:rPr>
              <a:t>Τώρα πια δε γελούν, δεν ψιθυρίζουν μυστικά, δεν εμπιστεύονται,</a:t>
            </a:r>
          </a:p>
          <a:p>
            <a:endParaRPr lang="el-GR" sz="1600">
              <a:solidFill>
                <a:schemeClr val="tx1">
                  <a:lumMod val="85000"/>
                  <a:lumOff val="15000"/>
                </a:schemeClr>
              </a:solidFill>
            </a:endParaRPr>
          </a:p>
          <a:p>
            <a:r>
              <a:rPr lang="el-GR" sz="1600">
                <a:solidFill>
                  <a:schemeClr val="tx1">
                    <a:lumMod val="85000"/>
                    <a:lumOff val="15000"/>
                  </a:schemeClr>
                </a:solidFill>
              </a:rPr>
              <a:t>Όσα επιζήσαν, εννοείται, γιατί ήρθανε βαριές αρρώστιες από τότε</a:t>
            </a:r>
          </a:p>
          <a:p>
            <a:endParaRPr lang="el-GR" sz="1600">
              <a:solidFill>
                <a:schemeClr val="tx1">
                  <a:lumMod val="85000"/>
                  <a:lumOff val="15000"/>
                </a:schemeClr>
              </a:solidFill>
            </a:endParaRPr>
          </a:p>
          <a:p>
            <a:r>
              <a:rPr lang="el-GR" sz="1600">
                <a:solidFill>
                  <a:schemeClr val="tx1">
                    <a:lumMod val="85000"/>
                    <a:lumOff val="15000"/>
                  </a:schemeClr>
                </a:solidFill>
              </a:rPr>
              <a:t>Πλημμύρες, καταποντισμοί, σεισμοί, θωρακισμένοι στρατιώτες,</a:t>
            </a:r>
          </a:p>
          <a:p>
            <a:endParaRPr lang="el-GR" sz="1600">
              <a:solidFill>
                <a:schemeClr val="tx1">
                  <a:lumMod val="85000"/>
                  <a:lumOff val="15000"/>
                </a:schemeClr>
              </a:solidFill>
            </a:endParaRPr>
          </a:p>
          <a:p>
            <a:r>
              <a:rPr lang="el-GR" sz="1600">
                <a:solidFill>
                  <a:schemeClr val="tx1">
                    <a:lumMod val="85000"/>
                    <a:lumOff val="15000"/>
                  </a:schemeClr>
                </a:solidFill>
              </a:rPr>
              <a:t>Θυμούνται τα λόγια του πατέρα: εσύ θα γνωρίσεις καλύτερες μέρες</a:t>
            </a:r>
            <a:endParaRPr lang="tr-TR" sz="1600">
              <a:solidFill>
                <a:schemeClr val="tx1">
                  <a:lumMod val="85000"/>
                  <a:lumOff val="15000"/>
                </a:schemeClr>
              </a:solidFill>
            </a:endParaRPr>
          </a:p>
        </p:txBody>
      </p:sp>
    </p:spTree>
    <p:extLst>
      <p:ext uri="{BB962C8B-B14F-4D97-AF65-F5344CB8AC3E}">
        <p14:creationId xmlns:p14="http://schemas.microsoft.com/office/powerpoint/2010/main" val="12751438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sp>
        <p:nvSpPr>
          <p:cNvPr id="2" name="Başlık 1">
            <a:extLst>
              <a:ext uri="{FF2B5EF4-FFF2-40B4-BE49-F238E27FC236}">
                <a16:creationId xmlns:a16="http://schemas.microsoft.com/office/drawing/2014/main" id="{91CE1B91-E07C-A087-9012-0F8601A4A340}"/>
              </a:ext>
            </a:extLst>
          </p:cNvPr>
          <p:cNvSpPr>
            <a:spLocks noGrp="1"/>
          </p:cNvSpPr>
          <p:nvPr>
            <p:ph type="title"/>
          </p:nvPr>
        </p:nvSpPr>
        <p:spPr>
          <a:xfrm>
            <a:off x="492370" y="605896"/>
            <a:ext cx="3084844" cy="5646208"/>
          </a:xfrm>
        </p:spPr>
        <p:txBody>
          <a:bodyPr anchor="ctr">
            <a:normAutofit/>
          </a:bodyPr>
          <a:lstStyle/>
          <a:p>
            <a:endParaRPr lang="tr-TR" sz="3600">
              <a:solidFill>
                <a:srgbClr val="FFFFFF"/>
              </a:solidFill>
            </a:endParaRP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sp>
        <p:nvSpPr>
          <p:cNvPr id="3" name="İçerik Yer Tutucusu 2">
            <a:extLst>
              <a:ext uri="{FF2B5EF4-FFF2-40B4-BE49-F238E27FC236}">
                <a16:creationId xmlns:a16="http://schemas.microsoft.com/office/drawing/2014/main" id="{C4EFF1C9-3BE6-B3A1-5FFF-776626477C54}"/>
              </a:ext>
            </a:extLst>
          </p:cNvPr>
          <p:cNvSpPr>
            <a:spLocks noGrp="1"/>
          </p:cNvSpPr>
          <p:nvPr>
            <p:ph idx="1"/>
          </p:nvPr>
        </p:nvSpPr>
        <p:spPr>
          <a:xfrm>
            <a:off x="4742016" y="605896"/>
            <a:ext cx="6413663" cy="5646208"/>
          </a:xfrm>
        </p:spPr>
        <p:txBody>
          <a:bodyPr anchor="ctr">
            <a:normAutofit/>
          </a:bodyPr>
          <a:lstStyle/>
          <a:p>
            <a:r>
              <a:rPr lang="el-GR" dirty="0"/>
              <a:t>	</a:t>
            </a:r>
          </a:p>
          <a:p>
            <a:r>
              <a:rPr lang="el-GR" dirty="0"/>
              <a:t>Δεν έχει σημασία τελικά αν δεν τις γνώρισαν, λένε το μάθημα</a:t>
            </a:r>
          </a:p>
          <a:p>
            <a:endParaRPr lang="el-GR" dirty="0"/>
          </a:p>
          <a:p>
            <a:r>
              <a:rPr lang="el-GR" dirty="0"/>
              <a:t>οι ίδιοι στα παιδιά τους</a:t>
            </a:r>
          </a:p>
          <a:p>
            <a:endParaRPr lang="el-GR" dirty="0"/>
          </a:p>
          <a:p>
            <a:r>
              <a:rPr lang="el-GR" dirty="0"/>
              <a:t> 	</a:t>
            </a:r>
          </a:p>
          <a:p>
            <a:r>
              <a:rPr lang="el-GR" dirty="0"/>
              <a:t>Ελπίζοντας πάντοτε πως κάποτε θα σταματήσει η αλυσίδα</a:t>
            </a:r>
          </a:p>
          <a:p>
            <a:endParaRPr lang="el-GR" dirty="0"/>
          </a:p>
          <a:p>
            <a:r>
              <a:rPr lang="el-GR" dirty="0"/>
              <a:t>Ίσως στα παιδιά των παιδιών τους ή στα παιδιά των παιδιών</a:t>
            </a:r>
          </a:p>
          <a:p>
            <a:endParaRPr lang="el-GR" dirty="0"/>
          </a:p>
          <a:p>
            <a:r>
              <a:rPr lang="el-GR" dirty="0"/>
              <a:t>των παιδιών τους.</a:t>
            </a:r>
            <a:endParaRPr lang="tr-TR" dirty="0"/>
          </a:p>
        </p:txBody>
      </p:sp>
    </p:spTree>
    <p:extLst>
      <p:ext uri="{BB962C8B-B14F-4D97-AF65-F5344CB8AC3E}">
        <p14:creationId xmlns:p14="http://schemas.microsoft.com/office/powerpoint/2010/main" val="20389601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093D65B-952C-12C8-AC53-A8BB871F019F}"/>
              </a:ext>
            </a:extLst>
          </p:cNvPr>
          <p:cNvSpPr>
            <a:spLocks noGrp="1"/>
          </p:cNvSpPr>
          <p:nvPr>
            <p:ph idx="1"/>
          </p:nvPr>
        </p:nvSpPr>
        <p:spPr>
          <a:xfrm>
            <a:off x="1097280" y="914400"/>
            <a:ext cx="10058400" cy="4954694"/>
          </a:xfrm>
        </p:spPr>
        <p:txBody>
          <a:bodyPr>
            <a:normAutofit fontScale="55000" lnSpcReduction="20000"/>
          </a:bodyPr>
          <a:lstStyle/>
          <a:p>
            <a:r>
              <a:rPr lang="el-GR" dirty="0"/>
              <a:t>Προς το παρόν, στον παλιό δρόμο που λέγαμε, υψώνεται</a:t>
            </a:r>
          </a:p>
          <a:p>
            <a:endParaRPr lang="el-GR" dirty="0"/>
          </a:p>
          <a:p>
            <a:r>
              <a:rPr lang="el-GR" dirty="0"/>
              <a:t>η Τράπεζα Συναλλαγών</a:t>
            </a:r>
          </a:p>
          <a:p>
            <a:endParaRPr lang="el-GR" dirty="0"/>
          </a:p>
          <a:p>
            <a:r>
              <a:rPr lang="el-GR" dirty="0"/>
              <a:t>15	</a:t>
            </a:r>
          </a:p>
          <a:p>
            <a:r>
              <a:rPr lang="el-GR" dirty="0"/>
              <a:t>—εγώ συναλλάσσομαι, εσύ συναλλάσσεσαι αυτός συναλλάσσεται—</a:t>
            </a:r>
          </a:p>
          <a:p>
            <a:endParaRPr lang="el-GR" dirty="0"/>
          </a:p>
          <a:p>
            <a:r>
              <a:rPr lang="el-GR" dirty="0"/>
              <a:t> 	</a:t>
            </a:r>
          </a:p>
          <a:p>
            <a:r>
              <a:rPr lang="el-GR" dirty="0"/>
              <a:t>Τουριστικά γραφεία και πρακτορεία μεταναστεύσεως</a:t>
            </a:r>
          </a:p>
          <a:p>
            <a:endParaRPr lang="el-GR" dirty="0"/>
          </a:p>
          <a:p>
            <a:r>
              <a:rPr lang="el-GR" dirty="0"/>
              <a:t>—εμείς μεταναστεύουμε, εσείς μεταναστεύετε, αυτοί μεταναστεύουν—</a:t>
            </a:r>
          </a:p>
          <a:p>
            <a:endParaRPr lang="el-GR" dirty="0"/>
          </a:p>
          <a:p>
            <a:r>
              <a:rPr lang="el-GR" dirty="0"/>
              <a:t>Όπου και να ταξιδέψω η Ελλάδα με πληγώνει, έλεγε κι ο Ποιητής2</a:t>
            </a:r>
          </a:p>
          <a:p>
            <a:endParaRPr lang="el-GR" dirty="0"/>
          </a:p>
          <a:p>
            <a:r>
              <a:rPr lang="el-GR" dirty="0"/>
              <a:t>Η Ελλάδα με τα ωραία νησιά, τα ωραία γραφεία,</a:t>
            </a:r>
          </a:p>
          <a:p>
            <a:endParaRPr lang="el-GR" dirty="0"/>
          </a:p>
          <a:p>
            <a:r>
              <a:rPr lang="el-GR" dirty="0"/>
              <a:t>τις ωραίες εκκλησιές</a:t>
            </a:r>
            <a:endParaRPr lang="tr-TR" dirty="0"/>
          </a:p>
        </p:txBody>
      </p:sp>
    </p:spTree>
    <p:extLst>
      <p:ext uri="{BB962C8B-B14F-4D97-AF65-F5344CB8AC3E}">
        <p14:creationId xmlns:p14="http://schemas.microsoft.com/office/powerpoint/2010/main" val="2703251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2C0B2E1-0268-42EC-ABD3-94F81A05B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sp>
        <p:nvSpPr>
          <p:cNvPr id="10" name="Rectangle 9">
            <a:extLst>
              <a:ext uri="{FF2B5EF4-FFF2-40B4-BE49-F238E27FC236}">
                <a16:creationId xmlns:a16="http://schemas.microsoft.com/office/drawing/2014/main" id="{7D2256B4-48EA-40FC-BBC0-AA1EE6E00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cxnSp>
        <p:nvCxnSpPr>
          <p:cNvPr id="12" name="Straight Connector 11">
            <a:extLst>
              <a:ext uri="{FF2B5EF4-FFF2-40B4-BE49-F238E27FC236}">
                <a16:creationId xmlns:a16="http://schemas.microsoft.com/office/drawing/2014/main" id="{3D44BCCA-102D-4A9D-B1E4-2450CAF0B0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7EFA6A01-DEDA-CB5B-C532-32993D1C04C5}"/>
              </a:ext>
            </a:extLst>
          </p:cNvPr>
          <p:cNvSpPr>
            <a:spLocks noGrp="1"/>
          </p:cNvSpPr>
          <p:nvPr>
            <p:ph type="title"/>
          </p:nvPr>
        </p:nvSpPr>
        <p:spPr>
          <a:xfrm>
            <a:off x="5220928" y="965200"/>
            <a:ext cx="5999002" cy="4927600"/>
          </a:xfrm>
        </p:spPr>
        <p:txBody>
          <a:bodyPr vert="horz" lIns="91440" tIns="45720" rIns="91440" bIns="45720" rtlCol="0" anchor="ctr">
            <a:normAutofit/>
          </a:bodyPr>
          <a:lstStyle/>
          <a:p>
            <a:endParaRPr lang="en-US" sz="8000">
              <a:solidFill>
                <a:schemeClr val="tx2"/>
              </a:solidFill>
            </a:endParaRPr>
          </a:p>
        </p:txBody>
      </p:sp>
      <p:sp>
        <p:nvSpPr>
          <p:cNvPr id="16" name="Rectangle 15">
            <a:extLst>
              <a:ext uri="{FF2B5EF4-FFF2-40B4-BE49-F238E27FC236}">
                <a16:creationId xmlns:a16="http://schemas.microsoft.com/office/drawing/2014/main" id="{0EEF5601-A8BC-411D-AA64-3E79320BA1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5847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sp>
        <p:nvSpPr>
          <p:cNvPr id="18" name="Rectangle 17">
            <a:extLst>
              <a:ext uri="{FF2B5EF4-FFF2-40B4-BE49-F238E27FC236}">
                <a16:creationId xmlns:a16="http://schemas.microsoft.com/office/drawing/2014/main" id="{33209156-242F-4B26-8D07-CEB2B68A9F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4734"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spTree>
    <p:extLst>
      <p:ext uri="{BB962C8B-B14F-4D97-AF65-F5344CB8AC3E}">
        <p14:creationId xmlns:p14="http://schemas.microsoft.com/office/powerpoint/2010/main" val="3228450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3529AFD-5A84-4419-9390-0E9584F35D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1FFD9C4-5E6D-4E44-8CCD-24EF7B6FF1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sp>
        <p:nvSpPr>
          <p:cNvPr id="2" name="Title 1">
            <a:extLst>
              <a:ext uri="{FF2B5EF4-FFF2-40B4-BE49-F238E27FC236}">
                <a16:creationId xmlns:a16="http://schemas.microsoft.com/office/drawing/2014/main" id="{8FAB3BEF-135A-4C91-B6E3-AB1B5749245E}"/>
              </a:ext>
            </a:extLst>
          </p:cNvPr>
          <p:cNvSpPr>
            <a:spLocks noGrp="1"/>
          </p:cNvSpPr>
          <p:nvPr>
            <p:ph type="title"/>
          </p:nvPr>
        </p:nvSpPr>
        <p:spPr>
          <a:xfrm>
            <a:off x="492370" y="516835"/>
            <a:ext cx="3084844" cy="5772840"/>
          </a:xfrm>
        </p:spPr>
        <p:txBody>
          <a:bodyPr anchor="ctr">
            <a:normAutofit/>
          </a:bodyPr>
          <a:lstStyle/>
          <a:p>
            <a:r>
              <a:rPr lang="en-GB" sz="3600">
                <a:solidFill>
                  <a:srgbClr val="FFFFFF"/>
                </a:solidFill>
              </a:rPr>
              <a:t>1945 kuşağı şiiri</a:t>
            </a:r>
          </a:p>
        </p:txBody>
      </p:sp>
      <p:sp>
        <p:nvSpPr>
          <p:cNvPr id="13" name="Rectangle 12">
            <a:extLst>
              <a:ext uri="{FF2B5EF4-FFF2-40B4-BE49-F238E27FC236}">
                <a16:creationId xmlns:a16="http://schemas.microsoft.com/office/drawing/2014/main" id="{6B3B2DB5-1B01-4A7A-B79B-E180757E61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graphicFrame>
        <p:nvGraphicFramePr>
          <p:cNvPr id="5" name="Content Placeholder 2">
            <a:extLst>
              <a:ext uri="{FF2B5EF4-FFF2-40B4-BE49-F238E27FC236}">
                <a16:creationId xmlns:a16="http://schemas.microsoft.com/office/drawing/2014/main" id="{A718C63A-AAC6-AC2F-14F3-A29B977F9406}"/>
              </a:ext>
            </a:extLst>
          </p:cNvPr>
          <p:cNvGraphicFramePr>
            <a:graphicFrameLocks noGrp="1"/>
          </p:cNvGraphicFramePr>
          <p:nvPr>
            <p:ph idx="1"/>
            <p:extLst>
              <p:ext uri="{D42A27DB-BD31-4B8C-83A1-F6EECF244321}">
                <p14:modId xmlns:p14="http://schemas.microsoft.com/office/powerpoint/2010/main" val="2353760505"/>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23248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5AD71-514B-4947-9774-F2C4591E26E6}"/>
              </a:ext>
            </a:extLst>
          </p:cNvPr>
          <p:cNvSpPr>
            <a:spLocks noGrp="1"/>
          </p:cNvSpPr>
          <p:nvPr>
            <p:ph type="title"/>
          </p:nvPr>
        </p:nvSpPr>
        <p:spPr/>
        <p:txBody>
          <a:bodyPr/>
          <a:lstStyle/>
          <a:p>
            <a:r>
              <a:rPr lang="tr-TR" dirty="0"/>
              <a:t>Toplumsal şiir </a:t>
            </a:r>
            <a:endParaRPr lang="en-GB" dirty="0"/>
          </a:p>
        </p:txBody>
      </p:sp>
      <p:sp>
        <p:nvSpPr>
          <p:cNvPr id="4" name="Text Placeholder 3">
            <a:extLst>
              <a:ext uri="{FF2B5EF4-FFF2-40B4-BE49-F238E27FC236}">
                <a16:creationId xmlns:a16="http://schemas.microsoft.com/office/drawing/2014/main" id="{6B591467-3E5C-408D-B0C0-6BD8DC5E25E1}"/>
              </a:ext>
            </a:extLst>
          </p:cNvPr>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49176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3529AFD-5A84-4419-9390-0E9584F35D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1FFD9C4-5E6D-4E44-8CCD-24EF7B6FF1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sp>
        <p:nvSpPr>
          <p:cNvPr id="2" name="Title 1">
            <a:extLst>
              <a:ext uri="{FF2B5EF4-FFF2-40B4-BE49-F238E27FC236}">
                <a16:creationId xmlns:a16="http://schemas.microsoft.com/office/drawing/2014/main" id="{19E5ADAF-6B21-4E37-93E0-2BE49200E9A4}"/>
              </a:ext>
            </a:extLst>
          </p:cNvPr>
          <p:cNvSpPr>
            <a:spLocks noGrp="1"/>
          </p:cNvSpPr>
          <p:nvPr>
            <p:ph type="title"/>
          </p:nvPr>
        </p:nvSpPr>
        <p:spPr>
          <a:xfrm>
            <a:off x="492370" y="516835"/>
            <a:ext cx="3084844" cy="5772840"/>
          </a:xfrm>
        </p:spPr>
        <p:txBody>
          <a:bodyPr anchor="ctr">
            <a:normAutofit/>
          </a:bodyPr>
          <a:lstStyle/>
          <a:p>
            <a:r>
              <a:rPr lang="tr-TR" sz="3600">
                <a:solidFill>
                  <a:srgbClr val="FFFFFF"/>
                </a:solidFill>
              </a:rPr>
              <a:t>Tasos Livaditis (1921-1988)</a:t>
            </a:r>
            <a:endParaRPr lang="en-GB" sz="3600">
              <a:solidFill>
                <a:srgbClr val="FFFFFF"/>
              </a:solidFill>
            </a:endParaRPr>
          </a:p>
        </p:txBody>
      </p:sp>
      <p:sp>
        <p:nvSpPr>
          <p:cNvPr id="13" name="Rectangle 12">
            <a:extLst>
              <a:ext uri="{FF2B5EF4-FFF2-40B4-BE49-F238E27FC236}">
                <a16:creationId xmlns:a16="http://schemas.microsoft.com/office/drawing/2014/main" id="{6B3B2DB5-1B01-4A7A-B79B-E180757E61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graphicFrame>
        <p:nvGraphicFramePr>
          <p:cNvPr id="5" name="Content Placeholder 2">
            <a:extLst>
              <a:ext uri="{FF2B5EF4-FFF2-40B4-BE49-F238E27FC236}">
                <a16:creationId xmlns:a16="http://schemas.microsoft.com/office/drawing/2014/main" id="{55F8C971-D2C3-0077-558F-6E769B6C124B}"/>
              </a:ext>
            </a:extLst>
          </p:cNvPr>
          <p:cNvGraphicFramePr>
            <a:graphicFrameLocks noGrp="1"/>
          </p:cNvGraphicFramePr>
          <p:nvPr>
            <p:ph idx="1"/>
            <p:extLst>
              <p:ext uri="{D42A27DB-BD31-4B8C-83A1-F6EECF244321}">
                <p14:modId xmlns:p14="http://schemas.microsoft.com/office/powerpoint/2010/main" val="543568139"/>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64795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843AFC8-D8D0-4784-B08C-6324FA88E6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54B1A56-8AFB-4D4F-8D98-1E832D6FFE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3478" y="0"/>
            <a:ext cx="465738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E41FBB-30EB-47BA-8E5A-246F76E02BAE}"/>
              </a:ext>
            </a:extLst>
          </p:cNvPr>
          <p:cNvSpPr>
            <a:spLocks noGrp="1"/>
          </p:cNvSpPr>
          <p:nvPr>
            <p:ph type="title"/>
          </p:nvPr>
        </p:nvSpPr>
        <p:spPr>
          <a:xfrm>
            <a:off x="1901163" y="1111753"/>
            <a:ext cx="3720353" cy="4634494"/>
          </a:xfrm>
          <a:ln w="25400" cap="sq">
            <a:noFill/>
            <a:miter lim="800000"/>
          </a:ln>
        </p:spPr>
        <p:txBody>
          <a:bodyPr anchor="ctr">
            <a:normAutofit/>
          </a:bodyPr>
          <a:lstStyle/>
          <a:p>
            <a:pPr algn="ctr"/>
            <a:r>
              <a:rPr lang="tr-TR" sz="3200">
                <a:solidFill>
                  <a:srgbClr val="FFFFFF"/>
                </a:solidFill>
              </a:rPr>
              <a:t>Manolis Anagnostakis (1925-2005)</a:t>
            </a:r>
            <a:endParaRPr lang="en-GB" sz="3200">
              <a:solidFill>
                <a:srgbClr val="FFFFFF"/>
              </a:solidFill>
            </a:endParaRPr>
          </a:p>
        </p:txBody>
      </p:sp>
      <p:sp>
        <p:nvSpPr>
          <p:cNvPr id="12" name="Rectangle 11">
            <a:extLst>
              <a:ext uri="{FF2B5EF4-FFF2-40B4-BE49-F238E27FC236}">
                <a16:creationId xmlns:a16="http://schemas.microsoft.com/office/drawing/2014/main" id="{F8E828FC-05B4-4BA4-92D3-3DF79D42D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53478" cy="6858000"/>
          </a:xfrm>
          <a:prstGeom prst="rect">
            <a:avLst/>
          </a:prstGeom>
          <a:solidFill>
            <a:schemeClr val="tx1">
              <a:lumMod val="75000"/>
              <a:lumOff val="2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2B3D849-4DE2-433B-BF15-AFD2FE1F8795}"/>
              </a:ext>
            </a:extLst>
          </p:cNvPr>
          <p:cNvSpPr>
            <a:spLocks noGrp="1"/>
          </p:cNvSpPr>
          <p:nvPr>
            <p:ph idx="1"/>
          </p:nvPr>
        </p:nvSpPr>
        <p:spPr>
          <a:xfrm>
            <a:off x="6570206" y="1111753"/>
            <a:ext cx="5057396" cy="4628275"/>
          </a:xfrm>
        </p:spPr>
        <p:txBody>
          <a:bodyPr anchor="ctr">
            <a:normAutofit/>
          </a:bodyPr>
          <a:lstStyle/>
          <a:p>
            <a:pPr>
              <a:buFont typeface="Wingdings" panose="05000000000000000000" pitchFamily="2" charset="2"/>
              <a:buChar char="v"/>
            </a:pPr>
            <a:endParaRPr lang="tr-TR">
              <a:solidFill>
                <a:schemeClr val="tx1">
                  <a:lumMod val="85000"/>
                  <a:lumOff val="15000"/>
                </a:schemeClr>
              </a:solidFill>
            </a:endParaRPr>
          </a:p>
          <a:p>
            <a:pPr>
              <a:buFont typeface="Wingdings" panose="05000000000000000000" pitchFamily="2" charset="2"/>
              <a:buChar char="v"/>
            </a:pPr>
            <a:r>
              <a:rPr lang="tr-TR">
                <a:solidFill>
                  <a:schemeClr val="tx1">
                    <a:lumMod val="85000"/>
                    <a:lumOff val="15000"/>
                  </a:schemeClr>
                </a:solidFill>
              </a:rPr>
              <a:t>Kuşağın önde gelen isimlerinden bir tanesidir.</a:t>
            </a:r>
          </a:p>
          <a:p>
            <a:pPr>
              <a:buFont typeface="Wingdings" panose="05000000000000000000" pitchFamily="2" charset="2"/>
              <a:buChar char="v"/>
            </a:pPr>
            <a:r>
              <a:rPr lang="tr-TR">
                <a:solidFill>
                  <a:schemeClr val="tx1">
                    <a:lumMod val="85000"/>
                    <a:lumOff val="15000"/>
                  </a:schemeClr>
                </a:solidFill>
              </a:rPr>
              <a:t> ‘Yenilginin şairi’ olrak kendisini tanımlar.</a:t>
            </a:r>
          </a:p>
          <a:p>
            <a:pPr>
              <a:buFont typeface="Wingdings" panose="05000000000000000000" pitchFamily="2" charset="2"/>
              <a:buChar char="v"/>
            </a:pPr>
            <a:r>
              <a:rPr lang="tr-TR">
                <a:solidFill>
                  <a:schemeClr val="tx1">
                    <a:lumMod val="85000"/>
                    <a:lumOff val="15000"/>
                  </a:schemeClr>
                </a:solidFill>
              </a:rPr>
              <a:t>Şiirleri 3 döneme ayrılır.</a:t>
            </a:r>
          </a:p>
          <a:p>
            <a:pPr marL="726948" lvl="2" indent="-342900">
              <a:buFont typeface="+mj-lt"/>
              <a:buAutoNum type="arabicPeriod"/>
            </a:pPr>
            <a:r>
              <a:rPr lang="tr-TR">
                <a:solidFill>
                  <a:schemeClr val="tx1">
                    <a:lumMod val="85000"/>
                    <a:lumOff val="15000"/>
                  </a:schemeClr>
                </a:solidFill>
              </a:rPr>
              <a:t>Mevsimler 1, 2, 3 (1941-1951): savaş, varoluş, aşk, iç savaş, hapis yılları</a:t>
            </a:r>
          </a:p>
          <a:p>
            <a:pPr marL="726948" lvl="2" indent="-342900">
              <a:buFont typeface="+mj-lt"/>
              <a:buAutoNum type="arabicPeriod"/>
            </a:pPr>
            <a:r>
              <a:rPr lang="tr-TR">
                <a:solidFill>
                  <a:schemeClr val="tx1">
                    <a:lumMod val="85000"/>
                    <a:lumOff val="15000"/>
                  </a:schemeClr>
                </a:solidFill>
              </a:rPr>
              <a:t>Devam 1, 2, 3 (1952-1962): yanılma</a:t>
            </a:r>
          </a:p>
          <a:p>
            <a:pPr marL="726948" lvl="2" indent="-342900">
              <a:buFont typeface="+mj-lt"/>
              <a:buAutoNum type="arabicPeriod"/>
            </a:pPr>
            <a:r>
              <a:rPr lang="tr-TR">
                <a:solidFill>
                  <a:schemeClr val="tx1">
                    <a:lumMod val="85000"/>
                    <a:lumOff val="15000"/>
                  </a:schemeClr>
                </a:solidFill>
              </a:rPr>
              <a:t>Hedef (1970): diktatörlük yılları </a:t>
            </a:r>
          </a:p>
        </p:txBody>
      </p:sp>
    </p:spTree>
    <p:extLst>
      <p:ext uri="{BB962C8B-B14F-4D97-AF65-F5344CB8AC3E}">
        <p14:creationId xmlns:p14="http://schemas.microsoft.com/office/powerpoint/2010/main" val="2930567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5CAB26C-1522-458B-98F5-932BCCC5BF91}"/>
              </a:ext>
            </a:extLst>
          </p:cNvPr>
          <p:cNvSpPr>
            <a:spLocks noGrp="1"/>
          </p:cNvSpPr>
          <p:nvPr>
            <p:ph type="title"/>
          </p:nvPr>
        </p:nvSpPr>
        <p:spPr/>
        <p:txBody>
          <a:bodyPr/>
          <a:lstStyle/>
          <a:p>
            <a:r>
              <a:rPr lang="tr-TR" dirty="0"/>
              <a:t>Varoluşsal şiir </a:t>
            </a:r>
            <a:endParaRPr lang="en-GB" dirty="0"/>
          </a:p>
        </p:txBody>
      </p:sp>
      <p:sp>
        <p:nvSpPr>
          <p:cNvPr id="5" name="Text Placeholder 4">
            <a:extLst>
              <a:ext uri="{FF2B5EF4-FFF2-40B4-BE49-F238E27FC236}">
                <a16:creationId xmlns:a16="http://schemas.microsoft.com/office/drawing/2014/main" id="{DC8928E6-A6A1-49FD-BCA5-5C144F95C1E2}"/>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794028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843AFC8-D8D0-4784-B08C-6324FA88E6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54B1A56-8AFB-4D4F-8D98-1E832D6FFE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3478" y="0"/>
            <a:ext cx="465738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E761C7-F6F3-4FE1-B288-AD2AC37AC85F}"/>
              </a:ext>
            </a:extLst>
          </p:cNvPr>
          <p:cNvSpPr>
            <a:spLocks noGrp="1"/>
          </p:cNvSpPr>
          <p:nvPr>
            <p:ph type="title"/>
          </p:nvPr>
        </p:nvSpPr>
        <p:spPr>
          <a:xfrm>
            <a:off x="1901163" y="1111753"/>
            <a:ext cx="3720353" cy="4634494"/>
          </a:xfrm>
          <a:ln w="25400" cap="sq">
            <a:noFill/>
            <a:miter lim="800000"/>
          </a:ln>
        </p:spPr>
        <p:txBody>
          <a:bodyPr anchor="ctr">
            <a:normAutofit/>
          </a:bodyPr>
          <a:lstStyle/>
          <a:p>
            <a:pPr algn="ctr"/>
            <a:r>
              <a:rPr lang="tr-TR" sz="3200">
                <a:solidFill>
                  <a:srgbClr val="FFFFFF"/>
                </a:solidFill>
              </a:rPr>
              <a:t>Miltos Sahturis (1919 – 2005)</a:t>
            </a:r>
            <a:endParaRPr lang="en-GB" sz="3200">
              <a:solidFill>
                <a:srgbClr val="FFFFFF"/>
              </a:solidFill>
            </a:endParaRPr>
          </a:p>
        </p:txBody>
      </p:sp>
      <p:sp>
        <p:nvSpPr>
          <p:cNvPr id="12" name="Rectangle 11">
            <a:extLst>
              <a:ext uri="{FF2B5EF4-FFF2-40B4-BE49-F238E27FC236}">
                <a16:creationId xmlns:a16="http://schemas.microsoft.com/office/drawing/2014/main" id="{F8E828FC-05B4-4BA4-92D3-3DF79D42D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53478" cy="6858000"/>
          </a:xfrm>
          <a:prstGeom prst="rect">
            <a:avLst/>
          </a:prstGeom>
          <a:solidFill>
            <a:schemeClr val="tx1">
              <a:lumMod val="75000"/>
              <a:lumOff val="2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96F88EA-BA4E-4B4F-9A24-0E53B93AF3FF}"/>
              </a:ext>
            </a:extLst>
          </p:cNvPr>
          <p:cNvSpPr>
            <a:spLocks noGrp="1"/>
          </p:cNvSpPr>
          <p:nvPr>
            <p:ph idx="1"/>
          </p:nvPr>
        </p:nvSpPr>
        <p:spPr>
          <a:xfrm>
            <a:off x="6570206" y="1111753"/>
            <a:ext cx="5057396" cy="4628275"/>
          </a:xfrm>
        </p:spPr>
        <p:txBody>
          <a:bodyPr anchor="ctr">
            <a:normAutofit/>
          </a:bodyPr>
          <a:lstStyle/>
          <a:p>
            <a:pPr>
              <a:buFont typeface="Wingdings" panose="05000000000000000000" pitchFamily="2" charset="2"/>
              <a:buChar char="v"/>
            </a:pPr>
            <a:endParaRPr lang="tr-TR">
              <a:solidFill>
                <a:schemeClr val="tx1">
                  <a:lumMod val="85000"/>
                  <a:lumOff val="15000"/>
                </a:schemeClr>
              </a:solidFill>
            </a:endParaRPr>
          </a:p>
          <a:p>
            <a:pPr>
              <a:buFont typeface="Wingdings" panose="05000000000000000000" pitchFamily="2" charset="2"/>
              <a:buChar char="v"/>
            </a:pPr>
            <a:endParaRPr lang="tr-TR">
              <a:solidFill>
                <a:schemeClr val="tx1">
                  <a:lumMod val="85000"/>
                  <a:lumOff val="15000"/>
                </a:schemeClr>
              </a:solidFill>
            </a:endParaRPr>
          </a:p>
          <a:p>
            <a:pPr>
              <a:buFont typeface="Wingdings" panose="05000000000000000000" pitchFamily="2" charset="2"/>
              <a:buChar char="v"/>
            </a:pPr>
            <a:r>
              <a:rPr lang="tr-TR">
                <a:solidFill>
                  <a:schemeClr val="tx1">
                    <a:lumMod val="85000"/>
                    <a:lumOff val="15000"/>
                  </a:schemeClr>
                </a:solidFill>
              </a:rPr>
              <a:t>Okur, korkunç, akıl dışı ve kaygı dolu bir dünya ile karşılaşır.</a:t>
            </a:r>
          </a:p>
          <a:p>
            <a:pPr>
              <a:buFont typeface="Wingdings" panose="05000000000000000000" pitchFamily="2" charset="2"/>
              <a:buChar char="v"/>
            </a:pPr>
            <a:r>
              <a:rPr lang="tr-TR">
                <a:solidFill>
                  <a:schemeClr val="tx1">
                    <a:lumMod val="85000"/>
                    <a:lumOff val="15000"/>
                  </a:schemeClr>
                </a:solidFill>
              </a:rPr>
              <a:t>Şiirlerinde Sıradan gündelik hayata dair kelimeler metaforik anlamlar barındırır.</a:t>
            </a:r>
          </a:p>
          <a:p>
            <a:pPr>
              <a:buFont typeface="Wingdings" panose="05000000000000000000" pitchFamily="2" charset="2"/>
              <a:buChar char="v"/>
            </a:pPr>
            <a:r>
              <a:rPr lang="tr-TR">
                <a:solidFill>
                  <a:schemeClr val="tx1">
                    <a:lumMod val="85000"/>
                    <a:lumOff val="15000"/>
                  </a:schemeClr>
                </a:solidFill>
              </a:rPr>
              <a:t>Sürrealizm </a:t>
            </a:r>
            <a:endParaRPr lang="en-GB">
              <a:solidFill>
                <a:schemeClr val="tx1">
                  <a:lumMod val="85000"/>
                  <a:lumOff val="15000"/>
                </a:schemeClr>
              </a:solidFill>
            </a:endParaRPr>
          </a:p>
        </p:txBody>
      </p:sp>
    </p:spTree>
    <p:extLst>
      <p:ext uri="{BB962C8B-B14F-4D97-AF65-F5344CB8AC3E}">
        <p14:creationId xmlns:p14="http://schemas.microsoft.com/office/powerpoint/2010/main" val="300396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843AFC8-D8D0-4784-B08C-6324FA88E6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54B1A56-8AFB-4D4F-8D98-1E832D6FFE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3478" y="0"/>
            <a:ext cx="465738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2E24F3-D2E7-4218-B01A-879A3575EB7C}"/>
              </a:ext>
            </a:extLst>
          </p:cNvPr>
          <p:cNvSpPr>
            <a:spLocks noGrp="1"/>
          </p:cNvSpPr>
          <p:nvPr>
            <p:ph type="title"/>
          </p:nvPr>
        </p:nvSpPr>
        <p:spPr>
          <a:xfrm>
            <a:off x="1901163" y="1111753"/>
            <a:ext cx="3720353" cy="4634494"/>
          </a:xfrm>
          <a:ln w="25400" cap="sq">
            <a:noFill/>
            <a:miter lim="800000"/>
          </a:ln>
        </p:spPr>
        <p:txBody>
          <a:bodyPr anchor="ctr">
            <a:normAutofit/>
          </a:bodyPr>
          <a:lstStyle/>
          <a:p>
            <a:pPr algn="ctr"/>
            <a:r>
              <a:rPr lang="tr-TR" sz="3200">
                <a:solidFill>
                  <a:srgbClr val="FFFFFF"/>
                </a:solidFill>
              </a:rPr>
              <a:t>Takis Sinopoulos (1917 – 1981)</a:t>
            </a:r>
            <a:endParaRPr lang="en-GB" sz="3200">
              <a:solidFill>
                <a:srgbClr val="FFFFFF"/>
              </a:solidFill>
            </a:endParaRPr>
          </a:p>
        </p:txBody>
      </p:sp>
      <p:sp>
        <p:nvSpPr>
          <p:cNvPr id="12" name="Rectangle 11">
            <a:extLst>
              <a:ext uri="{FF2B5EF4-FFF2-40B4-BE49-F238E27FC236}">
                <a16:creationId xmlns:a16="http://schemas.microsoft.com/office/drawing/2014/main" id="{F8E828FC-05B4-4BA4-92D3-3DF79D42D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53478" cy="6858000"/>
          </a:xfrm>
          <a:prstGeom prst="rect">
            <a:avLst/>
          </a:prstGeom>
          <a:solidFill>
            <a:schemeClr val="tx1">
              <a:lumMod val="75000"/>
              <a:lumOff val="2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3D0BE6E-C84E-4F7A-8269-66480B407302}"/>
              </a:ext>
            </a:extLst>
          </p:cNvPr>
          <p:cNvSpPr>
            <a:spLocks noGrp="1"/>
          </p:cNvSpPr>
          <p:nvPr>
            <p:ph idx="1"/>
          </p:nvPr>
        </p:nvSpPr>
        <p:spPr>
          <a:xfrm>
            <a:off x="6570206" y="1111753"/>
            <a:ext cx="5057396" cy="4628275"/>
          </a:xfrm>
        </p:spPr>
        <p:txBody>
          <a:bodyPr anchor="ctr">
            <a:normAutofit/>
          </a:bodyPr>
          <a:lstStyle/>
          <a:p>
            <a:pPr>
              <a:buFont typeface="Wingdings" panose="05000000000000000000" pitchFamily="2" charset="2"/>
              <a:buChar char="v"/>
            </a:pPr>
            <a:endParaRPr lang="tr-TR">
              <a:solidFill>
                <a:schemeClr val="tx1">
                  <a:lumMod val="85000"/>
                  <a:lumOff val="15000"/>
                </a:schemeClr>
              </a:solidFill>
            </a:endParaRPr>
          </a:p>
          <a:p>
            <a:pPr>
              <a:buFont typeface="Wingdings" panose="05000000000000000000" pitchFamily="2" charset="2"/>
              <a:buChar char="v"/>
            </a:pPr>
            <a:r>
              <a:rPr lang="tr-TR">
                <a:solidFill>
                  <a:schemeClr val="tx1">
                    <a:lumMod val="85000"/>
                    <a:lumOff val="15000"/>
                  </a:schemeClr>
                </a:solidFill>
              </a:rPr>
              <a:t>Hekim, şair, çevirmen, ressam, eleştirmen</a:t>
            </a:r>
          </a:p>
          <a:p>
            <a:pPr>
              <a:buFont typeface="Wingdings" panose="05000000000000000000" pitchFamily="2" charset="2"/>
              <a:buChar char="v"/>
            </a:pPr>
            <a:r>
              <a:rPr lang="tr-TR">
                <a:solidFill>
                  <a:schemeClr val="tx1">
                    <a:lumMod val="85000"/>
                    <a:lumOff val="15000"/>
                  </a:schemeClr>
                </a:solidFill>
              </a:rPr>
              <a:t>İç savaştaki travmatik deneyimler, insanlar arasındaki iletişim eksikliği, </a:t>
            </a:r>
            <a:br>
              <a:rPr lang="tr-TR">
                <a:solidFill>
                  <a:schemeClr val="tx1">
                    <a:lumMod val="85000"/>
                    <a:lumOff val="15000"/>
                  </a:schemeClr>
                </a:solidFill>
              </a:rPr>
            </a:br>
            <a:r>
              <a:rPr lang="tr-TR">
                <a:solidFill>
                  <a:schemeClr val="tx1">
                    <a:lumMod val="85000"/>
                    <a:lumOff val="15000"/>
                  </a:schemeClr>
                </a:solidFill>
              </a:rPr>
              <a:t>yalnızlık, şiir sanatının geleceği ve rolü </a:t>
            </a:r>
          </a:p>
          <a:p>
            <a:pPr>
              <a:buFont typeface="Wingdings" panose="05000000000000000000" pitchFamily="2" charset="2"/>
              <a:buChar char="v"/>
            </a:pPr>
            <a:r>
              <a:rPr lang="tr-TR">
                <a:solidFill>
                  <a:schemeClr val="tx1">
                    <a:lumMod val="85000"/>
                    <a:lumOff val="15000"/>
                  </a:schemeClr>
                </a:solidFill>
              </a:rPr>
              <a:t> özenli bir dil kullanır.</a:t>
            </a:r>
          </a:p>
          <a:p>
            <a:pPr>
              <a:buFont typeface="Wingdings" panose="05000000000000000000" pitchFamily="2" charset="2"/>
              <a:buChar char="v"/>
            </a:pPr>
            <a:r>
              <a:rPr lang="tr-TR">
                <a:solidFill>
                  <a:schemeClr val="tx1">
                    <a:lumMod val="85000"/>
                    <a:lumOff val="15000"/>
                  </a:schemeClr>
                </a:solidFill>
              </a:rPr>
              <a:t>15 şiir kitabı vardır.</a:t>
            </a:r>
          </a:p>
          <a:p>
            <a:pPr>
              <a:buFont typeface="Wingdings" panose="05000000000000000000" pitchFamily="2" charset="2"/>
              <a:buChar char="v"/>
            </a:pPr>
            <a:endParaRPr lang="tr-TR">
              <a:solidFill>
                <a:schemeClr val="tx1">
                  <a:lumMod val="85000"/>
                  <a:lumOff val="15000"/>
                </a:schemeClr>
              </a:solidFill>
            </a:endParaRPr>
          </a:p>
        </p:txBody>
      </p:sp>
    </p:spTree>
    <p:extLst>
      <p:ext uri="{BB962C8B-B14F-4D97-AF65-F5344CB8AC3E}">
        <p14:creationId xmlns:p14="http://schemas.microsoft.com/office/powerpoint/2010/main" val="1212978011"/>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docProps/app.xml><?xml version="1.0" encoding="utf-8"?>
<Properties xmlns="http://schemas.openxmlformats.org/officeDocument/2006/extended-properties" xmlns:vt="http://schemas.openxmlformats.org/officeDocument/2006/docPropsVTypes">
  <Template>Retrospect</Template>
  <TotalTime>78</TotalTime>
  <Words>571</Words>
  <Application>Microsoft Office PowerPoint</Application>
  <PresentationFormat>Geniş ekran</PresentationFormat>
  <Paragraphs>85</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Calibri</vt:lpstr>
      <vt:lpstr>Calibri Light</vt:lpstr>
      <vt:lpstr>Wingdings</vt:lpstr>
      <vt:lpstr>Retrospect</vt:lpstr>
      <vt:lpstr>1945 kuşağı şiiri</vt:lpstr>
      <vt:lpstr>PowerPoint Sunusu</vt:lpstr>
      <vt:lpstr>1945 kuşağı şiiri</vt:lpstr>
      <vt:lpstr>Toplumsal şiir </vt:lpstr>
      <vt:lpstr>Tasos Livaditis (1921-1988)</vt:lpstr>
      <vt:lpstr>Manolis Anagnostakis (1925-2005)</vt:lpstr>
      <vt:lpstr>Varoluşsal şiir </vt:lpstr>
      <vt:lpstr>Miltos Sahturis (1919 – 2005)</vt:lpstr>
      <vt:lpstr>Takis Sinopoulos (1917 – 1981)</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1945 kuşağı şiiri</dc:title>
  <dc:creator>Efpraxia Nerantzaki</dc:creator>
  <cp:lastModifiedBy>halil eser atay</cp:lastModifiedBy>
  <cp:revision>9</cp:revision>
  <dcterms:created xsi:type="dcterms:W3CDTF">2020-05-16T06:59:45Z</dcterms:created>
  <dcterms:modified xsi:type="dcterms:W3CDTF">2023-12-22T10:43:24Z</dcterms:modified>
</cp:coreProperties>
</file>