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46B5C-CDF6-47E9-B7E6-39B1175788DE}" v="1" dt="2020-03-17T21:54:12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 varScale="1">
        <p:scale>
          <a:sx n="52" d="100"/>
          <a:sy n="52" d="100"/>
        </p:scale>
        <p:origin x="7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ACCC26-8E99-493B-819E-E9286327A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8C0D964-24CE-428A-B714-D166FFF26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AEFA58-8E31-4716-9939-2FB09A6D0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39379C-86D0-4540-B92F-26C9F2BD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4E3FAE-CCA4-49B2-9307-36D7D662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43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8526BE-2367-4AF2-9180-ACFA2FE79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9C543C-4BE3-4A92-AE8A-2783466C1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08C55C-BAC9-4890-B3C7-95EF9317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5E4EED-8C5C-4354-B8CD-DF70F7A6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FD9BF4-A0AD-4260-9A78-1429229E4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53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1B30B27-8086-4314-86CC-DE6E67BA9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1F542FB-AB9D-4DD5-B81B-15F3F8893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95A650-06A1-4CBB-B586-566E2FA54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4900A5-74B6-4750-BC8C-7F7EF1F34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0F4F4E-BCA6-4134-BE3B-216CDE6A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417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23423F-AA7D-464B-B580-57927DD5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017BF5-D355-4C4A-A3E6-BA1C430B8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23134B-D2E4-45BA-95F7-6E5919B1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B03668-013F-439A-B51F-51C9CA304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3C69B7-11C3-495F-8135-B379C6B3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15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39288E-637D-4378-BC27-1A96532E8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2C35259-0B5C-4C80-9F65-6E7F6CFAB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A7E823-2D66-4685-B67F-6D4E278C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A326715-284B-4EA6-AE21-624F5D03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5EEB35-F60E-4768-8DE0-C0FD7BDC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0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C7BC14-F769-4AD0-BE81-31BC154D6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3C47B2-2630-4A45-9594-F51B5535A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A125CEE-5CC8-4135-87FE-41D2B0034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7F8DD14-39AF-471A-9BCF-1257D427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B4B7A6-F390-4A26-B669-182D1A429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4656D9-69B4-41EB-B259-987CBED84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26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1FDE63-0A31-4167-89CA-57CD99AD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A6FD24-A39B-4771-9F3D-819B4A734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2F4D7F-FEF6-44F7-8848-E0AF08CCE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06BD43D-7145-4EE6-B716-F46AF360C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D8F3A2E-599A-4327-8DF3-AEF7428316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B8257A-EB2F-44BF-ACC2-F2090122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FC99D16-6F5F-42E0-B1FD-3B45C8AB8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A5BCC09-D43C-4DA4-B8DB-7AA8615BE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20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22AD30-0BF0-423A-8C94-1269B21D6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896508C-6434-49B4-B302-8DF6BBC2C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362B0E5-FB20-45B2-ADE9-FA7F930D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7B91DF0-7B6C-4041-A4FF-4286FFE0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90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2AA2958-00FD-4FB8-BD51-FA6C1522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5C7B412-F424-48A3-8D6C-4E4F43EC9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76881E5-AE9F-42E9-A350-CA92B662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633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F389B5-D595-4A4F-8051-2CFC957B4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40B8C2-89DD-455D-87FC-725A8CE16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D5394A5-C71A-415E-B157-4B29B857C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E182DE6-2850-42D8-B6D6-97AFA0B3A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98151C-4777-41FE-8A44-5E0F84F3D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E82EE0E-B054-4413-858C-51080D59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24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D8A0C4-C5B0-439C-8EE3-6C5A3A36B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9A09BAC-3BE5-4255-9310-FA7F48A3D4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07B7F25-AFA7-47EE-9164-748C8439A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EE3125-39C1-48A8-95BB-F105A2A3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816426-9908-40B2-813A-10684807C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9979C4-2295-461F-85D0-3EBE11CB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83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AD90B62-21EF-4571-8007-795C06BC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D44507F-61AE-46EB-850F-787D5CF2C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77BDB-5F30-42F9-8385-8C2BF6ED1D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B031F-AE18-4C33-9746-D7133223FCE2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9ECD24-9151-4F4E-B575-8F0153B4D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75BCC6D-2973-4857-A51D-09C355961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4CC1-5F95-4041-8B28-52CA52049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87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seummarket.com/Assoc/ICHMC.htm" TargetMode="External"/><Relationship Id="rId2" Type="http://schemas.openxmlformats.org/officeDocument/2006/relationships/hyperlink" Target="https://www.aamg-us.org/wp/about-u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useummarket.com/VSA.htm" TargetMode="External"/><Relationship Id="rId5" Type="http://schemas.openxmlformats.org/officeDocument/2006/relationships/hyperlink" Target="http://www.museummarket.com/Assoc/MSA.htm" TargetMode="External"/><Relationship Id="rId4" Type="http://schemas.openxmlformats.org/officeDocument/2006/relationships/hyperlink" Target="http://icom.museu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m-us.org/resources/professional-networks/divcom" TargetMode="External"/><Relationship Id="rId2" Type="http://schemas.openxmlformats.org/officeDocument/2006/relationships/hyperlink" Target="http://www.aam-us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am-us.org/professional-networks/curators-committee/" TargetMode="External"/><Relationship Id="rId5" Type="http://schemas.openxmlformats.org/officeDocument/2006/relationships/hyperlink" Target="http://www.edcom.org/" TargetMode="External"/><Relationship Id="rId4" Type="http://schemas.openxmlformats.org/officeDocument/2006/relationships/hyperlink" Target="http://www.aam-us.org/resources/professional-networks/car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am-us.org/professional-networks/public-relations-and-marketing-network/" TargetMode="External"/><Relationship Id="rId3" Type="http://schemas.openxmlformats.org/officeDocument/2006/relationships/hyperlink" Target="http://aam-us.org/resources/professional-networks/media-technology" TargetMode="External"/><Relationship Id="rId7" Type="http://schemas.openxmlformats.org/officeDocument/2006/relationships/hyperlink" Target="https://nationalempnetwork.org/" TargetMode="External"/><Relationship Id="rId2" Type="http://schemas.openxmlformats.org/officeDocument/2006/relationships/hyperlink" Target="http://www.semcdirect.net/D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ame-aam.org/" TargetMode="External"/><Relationship Id="rId5" Type="http://schemas.openxmlformats.org/officeDocument/2006/relationships/hyperlink" Target="http://www.aam-us.org/resources/professional-networks/leadership-and-management" TargetMode="External"/><Relationship Id="rId4" Type="http://schemas.openxmlformats.org/officeDocument/2006/relationships/hyperlink" Target="http://www.securitycommittee.org/securitycommittee/Welcome.html" TargetMode="External"/><Relationship Id="rId9" Type="http://schemas.openxmlformats.org/officeDocument/2006/relationships/hyperlink" Target="http://www.rcaam.org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ildrensmuseums.org/" TargetMode="External"/><Relationship Id="rId13" Type="http://schemas.openxmlformats.org/officeDocument/2006/relationships/hyperlink" Target="http://www.firemuseumnetwork.org/" TargetMode="External"/><Relationship Id="rId3" Type="http://schemas.openxmlformats.org/officeDocument/2006/relationships/hyperlink" Target="http://www.museummarket.com/Assoc/AAMV.htm" TargetMode="External"/><Relationship Id="rId7" Type="http://schemas.openxmlformats.org/officeDocument/2006/relationships/hyperlink" Target="http://www.blackmuseums.org/" TargetMode="External"/><Relationship Id="rId12" Type="http://schemas.openxmlformats.org/officeDocument/2006/relationships/hyperlink" Target="http://www.councilofamericanmaritimemuseums.org/" TargetMode="External"/><Relationship Id="rId2" Type="http://schemas.openxmlformats.org/officeDocument/2006/relationships/hyperlink" Target="http://smac-aam.blogspo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za.org/" TargetMode="External"/><Relationship Id="rId11" Type="http://schemas.openxmlformats.org/officeDocument/2006/relationships/hyperlink" Target="http://www.cajm.net/" TargetMode="External"/><Relationship Id="rId5" Type="http://schemas.openxmlformats.org/officeDocument/2006/relationships/hyperlink" Target="http://www.publicgardens.org/" TargetMode="External"/><Relationship Id="rId10" Type="http://schemas.openxmlformats.org/officeDocument/2006/relationships/hyperlink" Target="http://www.astc.org/" TargetMode="External"/><Relationship Id="rId4" Type="http://schemas.openxmlformats.org/officeDocument/2006/relationships/hyperlink" Target="http://www.aaslh.org/" TargetMode="External"/><Relationship Id="rId9" Type="http://schemas.openxmlformats.org/officeDocument/2006/relationships/hyperlink" Target="http://www.railwaymuseums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datlanticmuseums.org/" TargetMode="External"/><Relationship Id="rId7" Type="http://schemas.openxmlformats.org/officeDocument/2006/relationships/hyperlink" Target="http://www.westmuse.org/" TargetMode="External"/><Relationship Id="rId2" Type="http://schemas.openxmlformats.org/officeDocument/2006/relationships/hyperlink" Target="http://www.midwestmuseums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emcdirect.net/" TargetMode="External"/><Relationship Id="rId5" Type="http://schemas.openxmlformats.org/officeDocument/2006/relationships/hyperlink" Target="http://www.nemanet.org/" TargetMode="External"/><Relationship Id="rId4" Type="http://schemas.openxmlformats.org/officeDocument/2006/relationships/hyperlink" Target="http://www.mpma.net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seummarket.com/AssocList.htm#Sta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D2C554-AA7B-47F7-B019-CC3E43479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Museum </a:t>
            </a:r>
            <a:r>
              <a:rPr lang="tr-TR" b="1" dirty="0" err="1">
                <a:solidFill>
                  <a:srgbClr val="FF0000"/>
                </a:solidFill>
              </a:rPr>
              <a:t>Associations</a:t>
            </a:r>
            <a:r>
              <a:rPr lang="tr-TR" b="1" dirty="0">
                <a:solidFill>
                  <a:srgbClr val="FF0000"/>
                </a:solidFill>
              </a:rPr>
              <a:t>:</a:t>
            </a:r>
            <a:br>
              <a:rPr lang="tr-TR" b="1" dirty="0">
                <a:solidFill>
                  <a:srgbClr val="FF0000"/>
                </a:solidFill>
              </a:rPr>
            </a:br>
            <a:br>
              <a:rPr lang="tr-TR" b="1" dirty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0679890-577C-4665-A774-972D14CA9D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5500" b="1" dirty="0"/>
              <a:t>DÜNYA MÜZE BİRLİKLERİ </a:t>
            </a:r>
          </a:p>
        </p:txBody>
      </p:sp>
    </p:spTree>
    <p:extLst>
      <p:ext uri="{BB962C8B-B14F-4D97-AF65-F5344CB8AC3E}">
        <p14:creationId xmlns:p14="http://schemas.microsoft.com/office/powerpoint/2010/main" val="425232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D4E80F-ECB3-497A-98F1-5DD502B7A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5000" b="1" dirty="0"/>
              <a:t>International Museum </a:t>
            </a:r>
            <a:r>
              <a:rPr lang="tr-TR" sz="5000" b="1" dirty="0" err="1"/>
              <a:t>Associations</a:t>
            </a:r>
            <a:r>
              <a:rPr lang="tr-TR" sz="5000" b="1" dirty="0"/>
              <a:t>:</a:t>
            </a:r>
          </a:p>
          <a:p>
            <a:pPr marL="0" indent="0">
              <a:buNone/>
            </a:pPr>
            <a:r>
              <a:rPr lang="tr-TR" sz="3500" dirty="0" err="1">
                <a:hlinkClick r:id="rId2"/>
              </a:rPr>
              <a:t>Association</a:t>
            </a:r>
            <a:r>
              <a:rPr lang="tr-TR" sz="3500" dirty="0">
                <a:hlinkClick r:id="rId2"/>
              </a:rPr>
              <a:t> of </a:t>
            </a:r>
            <a:r>
              <a:rPr lang="tr-TR" sz="3500" dirty="0" err="1">
                <a:hlinkClick r:id="rId2"/>
              </a:rPr>
              <a:t>Academic</a:t>
            </a:r>
            <a:r>
              <a:rPr lang="tr-TR" sz="3500" dirty="0">
                <a:hlinkClick r:id="rId2"/>
              </a:rPr>
              <a:t> Museums &amp; </a:t>
            </a:r>
            <a:r>
              <a:rPr lang="tr-TR" sz="3500" dirty="0" err="1">
                <a:hlinkClick r:id="rId2"/>
              </a:rPr>
              <a:t>Galleries</a:t>
            </a:r>
            <a:r>
              <a:rPr lang="tr-TR" sz="3500" dirty="0">
                <a:hlinkClick r:id="rId2"/>
              </a:rPr>
              <a:t> </a:t>
            </a:r>
            <a:r>
              <a:rPr lang="tr-TR" sz="3500" dirty="0"/>
              <a:t>(AAMG)</a:t>
            </a:r>
            <a:br>
              <a:rPr lang="tr-TR" sz="3500" dirty="0"/>
            </a:br>
            <a:r>
              <a:rPr lang="tr-TR" sz="3500" dirty="0">
                <a:hlinkClick r:id="rId3"/>
              </a:rPr>
              <a:t>International </a:t>
            </a:r>
            <a:r>
              <a:rPr lang="tr-TR" sz="3500" dirty="0" err="1">
                <a:hlinkClick r:id="rId3"/>
              </a:rPr>
              <a:t>Coalition</a:t>
            </a:r>
            <a:r>
              <a:rPr lang="tr-TR" sz="3500" dirty="0">
                <a:hlinkClick r:id="rId3"/>
              </a:rPr>
              <a:t> of </a:t>
            </a:r>
            <a:r>
              <a:rPr lang="tr-TR" sz="3500" dirty="0" err="1">
                <a:hlinkClick r:id="rId3"/>
              </a:rPr>
              <a:t>Historic</a:t>
            </a:r>
            <a:r>
              <a:rPr lang="tr-TR" sz="3500" dirty="0">
                <a:hlinkClick r:id="rId3"/>
              </a:rPr>
              <a:t> Site Museums of </a:t>
            </a:r>
            <a:r>
              <a:rPr lang="tr-TR" sz="3500" dirty="0" err="1">
                <a:hlinkClick r:id="rId3"/>
              </a:rPr>
              <a:t>Conscience</a:t>
            </a:r>
            <a:br>
              <a:rPr lang="tr-TR" sz="3500" dirty="0"/>
            </a:br>
            <a:r>
              <a:rPr lang="tr-TR" sz="3500" dirty="0">
                <a:hlinkClick r:id="rId4"/>
              </a:rPr>
              <a:t>International </a:t>
            </a:r>
            <a:r>
              <a:rPr lang="tr-TR" sz="3500" dirty="0" err="1">
                <a:hlinkClick r:id="rId4"/>
              </a:rPr>
              <a:t>Council</a:t>
            </a:r>
            <a:r>
              <a:rPr lang="tr-TR" sz="3500" dirty="0">
                <a:hlinkClick r:id="rId4"/>
              </a:rPr>
              <a:t> of Museums</a:t>
            </a:r>
            <a:r>
              <a:rPr lang="tr-TR" sz="3500" dirty="0"/>
              <a:t> (ICOM)</a:t>
            </a:r>
            <a:br>
              <a:rPr lang="tr-TR" sz="3500" dirty="0"/>
            </a:br>
            <a:r>
              <a:rPr lang="tr-TR" sz="3500" dirty="0">
                <a:hlinkClick r:id="rId5"/>
              </a:rPr>
              <a:t>Museum </a:t>
            </a:r>
            <a:r>
              <a:rPr lang="tr-TR" sz="3500" dirty="0" err="1">
                <a:hlinkClick r:id="rId5"/>
              </a:rPr>
              <a:t>Store</a:t>
            </a:r>
            <a:r>
              <a:rPr lang="tr-TR" sz="3500" dirty="0">
                <a:hlinkClick r:id="rId5"/>
              </a:rPr>
              <a:t> </a:t>
            </a:r>
            <a:r>
              <a:rPr lang="tr-TR" sz="3500" dirty="0" err="1">
                <a:hlinkClick r:id="rId5"/>
              </a:rPr>
              <a:t>Association</a:t>
            </a:r>
            <a:br>
              <a:rPr lang="tr-TR" sz="3500" dirty="0"/>
            </a:br>
            <a:r>
              <a:rPr lang="tr-TR" sz="3500" dirty="0" err="1">
                <a:hlinkClick r:id="rId6"/>
              </a:rPr>
              <a:t>Visitor</a:t>
            </a:r>
            <a:r>
              <a:rPr lang="tr-TR" sz="3500" dirty="0">
                <a:hlinkClick r:id="rId6"/>
              </a:rPr>
              <a:t> </a:t>
            </a:r>
            <a:r>
              <a:rPr lang="tr-TR" sz="3500" dirty="0" err="1">
                <a:hlinkClick r:id="rId6"/>
              </a:rPr>
              <a:t>Studies</a:t>
            </a:r>
            <a:r>
              <a:rPr lang="tr-TR" sz="3500" dirty="0">
                <a:hlinkClick r:id="rId6"/>
              </a:rPr>
              <a:t> </a:t>
            </a:r>
            <a:r>
              <a:rPr lang="tr-TR" sz="3500" dirty="0" err="1">
                <a:hlinkClick r:id="rId6"/>
              </a:rPr>
              <a:t>Association</a:t>
            </a:r>
            <a:r>
              <a:rPr lang="tr-TR" sz="3500" dirty="0"/>
              <a:t> (VSA)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618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DE5FF7-0B07-40DA-A3B6-118E7DDA1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5000" b="1" dirty="0"/>
              <a:t>National Museum Associations:</a:t>
            </a:r>
          </a:p>
          <a:p>
            <a:r>
              <a:rPr lang="en-US" sz="3500" dirty="0">
                <a:hlinkClick r:id="rId2"/>
              </a:rPr>
              <a:t>American Alliance of Museums</a:t>
            </a:r>
            <a:r>
              <a:rPr lang="en-US" sz="3500" dirty="0"/>
              <a:t> (AAM)</a:t>
            </a:r>
            <a:br>
              <a:rPr lang="en-US" sz="3500" dirty="0"/>
            </a:br>
            <a:r>
              <a:rPr lang="en-US" sz="3500" dirty="0">
                <a:hlinkClick r:id="rId3"/>
              </a:rPr>
              <a:t>Committee for Diversity in Museums</a:t>
            </a:r>
            <a:r>
              <a:rPr lang="en-US" sz="3500" dirty="0"/>
              <a:t> (DIVCOM)</a:t>
            </a:r>
            <a:br>
              <a:rPr lang="en-US" sz="3500" dirty="0"/>
            </a:br>
            <a:r>
              <a:rPr lang="en-US" sz="3500" dirty="0">
                <a:hlinkClick r:id="rId4"/>
              </a:rPr>
              <a:t>Committee on Audience Research and Evaluation</a:t>
            </a:r>
            <a:r>
              <a:rPr lang="en-US" sz="3500" dirty="0"/>
              <a:t> (CARE)</a:t>
            </a:r>
            <a:br>
              <a:rPr lang="en-US" sz="3500" dirty="0"/>
            </a:br>
            <a:r>
              <a:rPr lang="en-US" sz="3500" dirty="0">
                <a:hlinkClick r:id="rId5"/>
              </a:rPr>
              <a:t>Committee on Education</a:t>
            </a:r>
            <a:r>
              <a:rPr lang="en-US" sz="3500" dirty="0"/>
              <a:t> (</a:t>
            </a:r>
            <a:r>
              <a:rPr lang="en-US" sz="3500" dirty="0" err="1"/>
              <a:t>EdCom</a:t>
            </a:r>
            <a:r>
              <a:rPr lang="en-US" sz="3500" dirty="0"/>
              <a:t>)</a:t>
            </a:r>
            <a:br>
              <a:rPr lang="en-US" sz="3500" dirty="0"/>
            </a:br>
            <a:r>
              <a:rPr lang="en-US" sz="3500" dirty="0">
                <a:hlinkClick r:id="rId6"/>
              </a:rPr>
              <a:t>The Curators' Committee</a:t>
            </a:r>
            <a:r>
              <a:rPr lang="en-US" sz="3500" dirty="0"/>
              <a:t> (</a:t>
            </a:r>
            <a:r>
              <a:rPr lang="en-US" sz="3500" dirty="0" err="1"/>
              <a:t>CurCom</a:t>
            </a:r>
            <a:r>
              <a:rPr lang="en-US" sz="3500" dirty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75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6A1F45-9666-43F6-8C89-6ED5267C2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426" y="2219506"/>
            <a:ext cx="10515600" cy="2418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>
                <a:hlinkClick r:id="rId2"/>
              </a:rPr>
              <a:t>Development and Membership Committee (DAM)</a:t>
            </a:r>
            <a:br>
              <a:rPr lang="en-US" sz="3500" dirty="0"/>
            </a:br>
            <a:r>
              <a:rPr lang="en-US" sz="3500" dirty="0">
                <a:hlinkClick r:id="rId3"/>
              </a:rPr>
              <a:t>Media and Technology Committee (M&amp;T)</a:t>
            </a:r>
            <a:br>
              <a:rPr lang="en-US" sz="3500" dirty="0"/>
            </a:br>
            <a:r>
              <a:rPr lang="en-US" sz="3500" dirty="0">
                <a:hlinkClick r:id="rId4"/>
              </a:rPr>
              <a:t>Museum Association Security Committee (MASC)</a:t>
            </a:r>
            <a:br>
              <a:rPr lang="en-US" sz="3500" dirty="0"/>
            </a:br>
            <a:r>
              <a:rPr lang="en-US" sz="3500" dirty="0">
                <a:hlinkClick r:id="rId5"/>
              </a:rPr>
              <a:t>Museum Leadership &amp; Management Committee (LMC)</a:t>
            </a:r>
            <a:br>
              <a:rPr lang="en-US" sz="3500" dirty="0"/>
            </a:br>
            <a:r>
              <a:rPr lang="en-US" sz="3500" dirty="0">
                <a:hlinkClick r:id="rId6"/>
              </a:rPr>
              <a:t>National Association for Museum Exhibition</a:t>
            </a:r>
            <a:r>
              <a:rPr lang="en-US" sz="3500" dirty="0"/>
              <a:t> (NAME)</a:t>
            </a:r>
            <a:endParaRPr lang="tr-TR" sz="3500" dirty="0"/>
          </a:p>
          <a:p>
            <a:pPr marL="0" indent="0">
              <a:buNone/>
            </a:pPr>
            <a:r>
              <a:rPr lang="tr-TR" sz="3600" dirty="0">
                <a:hlinkClick r:id="rId7"/>
              </a:rPr>
              <a:t>National </a:t>
            </a:r>
            <a:r>
              <a:rPr lang="tr-TR" sz="3600" dirty="0" err="1">
                <a:hlinkClick r:id="rId7"/>
              </a:rPr>
              <a:t>Emerging</a:t>
            </a:r>
            <a:r>
              <a:rPr lang="tr-TR" sz="3600" dirty="0">
                <a:hlinkClick r:id="rId7"/>
              </a:rPr>
              <a:t> Museum Professional </a:t>
            </a:r>
            <a:r>
              <a:rPr lang="tr-TR" sz="3600" dirty="0" err="1">
                <a:hlinkClick r:id="rId7"/>
              </a:rPr>
              <a:t>Netowork</a:t>
            </a:r>
            <a:br>
              <a:rPr lang="tr-TR" sz="3600" dirty="0"/>
            </a:br>
            <a:r>
              <a:rPr lang="tr-TR" sz="3600" dirty="0">
                <a:hlinkClick r:id="rId8"/>
              </a:rPr>
              <a:t>P.R. and Marketing </a:t>
            </a:r>
            <a:r>
              <a:rPr lang="tr-TR" sz="3600" dirty="0" err="1">
                <a:hlinkClick r:id="rId8"/>
              </a:rPr>
              <a:t>Committee</a:t>
            </a:r>
            <a:r>
              <a:rPr lang="tr-TR" sz="3600" dirty="0"/>
              <a:t> (PRAM)</a:t>
            </a:r>
            <a:br>
              <a:rPr lang="tr-TR" sz="3600" dirty="0"/>
            </a:br>
            <a:r>
              <a:rPr lang="tr-TR" sz="3600" dirty="0" err="1">
                <a:hlinkClick r:id="rId9"/>
              </a:rPr>
              <a:t>Registrar</a:t>
            </a:r>
            <a:r>
              <a:rPr lang="tr-TR" sz="3600" dirty="0">
                <a:hlinkClick r:id="rId9"/>
              </a:rPr>
              <a:t> </a:t>
            </a:r>
            <a:r>
              <a:rPr lang="tr-TR" sz="3600" dirty="0" err="1">
                <a:hlinkClick r:id="rId9"/>
              </a:rPr>
              <a:t>Committee</a:t>
            </a:r>
            <a:r>
              <a:rPr lang="tr-TR" sz="3600" dirty="0"/>
              <a:t> (RC_AAM)</a:t>
            </a:r>
            <a:endParaRPr lang="tr-TR" sz="35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21B324C-6942-440C-BF0F-D2CCC4330A0A}"/>
              </a:ext>
            </a:extLst>
          </p:cNvPr>
          <p:cNvSpPr/>
          <p:nvPr/>
        </p:nvSpPr>
        <p:spPr>
          <a:xfrm>
            <a:off x="1059426" y="958334"/>
            <a:ext cx="942572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b="1" dirty="0"/>
              <a:t>National Museum Associations:</a:t>
            </a:r>
          </a:p>
        </p:txBody>
      </p:sp>
    </p:spTree>
    <p:extLst>
      <p:ext uri="{BB962C8B-B14F-4D97-AF65-F5344CB8AC3E}">
        <p14:creationId xmlns:p14="http://schemas.microsoft.com/office/powerpoint/2010/main" val="1730839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EA2151-9C45-45E8-8A38-003744437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732"/>
            <a:ext cx="10515600" cy="5390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dirty="0">
                <a:hlinkClick r:id="rId2"/>
              </a:rPr>
              <a:t>Small Museum </a:t>
            </a:r>
            <a:r>
              <a:rPr lang="tr-TR" sz="3000" dirty="0" err="1">
                <a:hlinkClick r:id="rId2"/>
              </a:rPr>
              <a:t>Administrators</a:t>
            </a:r>
            <a:r>
              <a:rPr lang="tr-TR" sz="3000" dirty="0">
                <a:hlinkClick r:id="rId2"/>
              </a:rPr>
              <a:t>' </a:t>
            </a:r>
            <a:r>
              <a:rPr lang="tr-TR" sz="3000" dirty="0" err="1">
                <a:hlinkClick r:id="rId2"/>
              </a:rPr>
              <a:t>Committee</a:t>
            </a:r>
            <a:r>
              <a:rPr lang="tr-TR" sz="3000" dirty="0">
                <a:hlinkClick r:id="rId2"/>
              </a:rPr>
              <a:t> (SMAC)</a:t>
            </a:r>
            <a:endParaRPr lang="tr-TR" sz="3000" dirty="0"/>
          </a:p>
          <a:p>
            <a:pPr marL="0" indent="0">
              <a:buNone/>
            </a:pPr>
            <a:r>
              <a:rPr lang="tr-TR" sz="3000" dirty="0" err="1">
                <a:hlinkClick r:id="rId3"/>
              </a:rPr>
              <a:t>American</a:t>
            </a:r>
            <a:r>
              <a:rPr lang="tr-TR" sz="3000" dirty="0">
                <a:hlinkClick r:id="rId3"/>
              </a:rPr>
              <a:t> </a:t>
            </a:r>
            <a:r>
              <a:rPr lang="tr-TR" sz="3000" dirty="0" err="1">
                <a:hlinkClick r:id="rId3"/>
              </a:rPr>
              <a:t>Association</a:t>
            </a:r>
            <a:r>
              <a:rPr lang="tr-TR" sz="3000" dirty="0">
                <a:hlinkClick r:id="rId3"/>
              </a:rPr>
              <a:t> </a:t>
            </a:r>
            <a:r>
              <a:rPr lang="tr-TR" sz="3000" dirty="0" err="1">
                <a:hlinkClick r:id="rId3"/>
              </a:rPr>
              <a:t>for</a:t>
            </a:r>
            <a:r>
              <a:rPr lang="tr-TR" sz="3000" dirty="0">
                <a:hlinkClick r:id="rId3"/>
              </a:rPr>
              <a:t> Museum </a:t>
            </a:r>
            <a:r>
              <a:rPr lang="tr-TR" sz="3000" dirty="0" err="1">
                <a:hlinkClick r:id="rId3"/>
              </a:rPr>
              <a:t>Volunteers</a:t>
            </a:r>
            <a:r>
              <a:rPr lang="tr-TR" sz="3000" dirty="0"/>
              <a:t> (AAMV)</a:t>
            </a:r>
          </a:p>
          <a:p>
            <a:pPr marL="0" indent="0">
              <a:buNone/>
            </a:pPr>
            <a:r>
              <a:rPr lang="en-US" sz="3000" dirty="0">
                <a:hlinkClick r:id="rId4"/>
              </a:rPr>
              <a:t>American Association for State &amp; Local History</a:t>
            </a:r>
            <a:r>
              <a:rPr lang="en-US" sz="3000" dirty="0"/>
              <a:t> (AASLH)</a:t>
            </a:r>
            <a:br>
              <a:rPr lang="en-US" sz="3000" dirty="0"/>
            </a:br>
            <a:r>
              <a:rPr lang="en-US" sz="3000" dirty="0">
                <a:hlinkClick r:id="rId5"/>
              </a:rPr>
              <a:t>American Public Gardens Association</a:t>
            </a:r>
            <a:r>
              <a:rPr lang="en-US" sz="3000" dirty="0"/>
              <a:t>, (APGA)</a:t>
            </a:r>
            <a:br>
              <a:rPr lang="en-US" sz="3000" dirty="0"/>
            </a:br>
            <a:r>
              <a:rPr lang="en-US" sz="3000" dirty="0">
                <a:hlinkClick r:id="rId6"/>
              </a:rPr>
              <a:t>American Zoo &amp; Aquarium Association</a:t>
            </a:r>
            <a:r>
              <a:rPr lang="en-US" sz="3000" dirty="0"/>
              <a:t>, (AZA)</a:t>
            </a:r>
            <a:br>
              <a:rPr lang="en-US" sz="3000" dirty="0"/>
            </a:br>
            <a:r>
              <a:rPr lang="en-US" sz="3000" dirty="0">
                <a:hlinkClick r:id="rId7"/>
              </a:rPr>
              <a:t>Association of African American Museums </a:t>
            </a:r>
            <a:r>
              <a:rPr lang="en-US" sz="3000" dirty="0"/>
              <a:t>, (AAAM)</a:t>
            </a:r>
            <a:br>
              <a:rPr lang="en-US" sz="3000" dirty="0"/>
            </a:br>
            <a:r>
              <a:rPr lang="en-US" sz="3000" dirty="0">
                <a:hlinkClick r:id="rId8"/>
              </a:rPr>
              <a:t>Association of Children's Museums</a:t>
            </a:r>
            <a:r>
              <a:rPr lang="en-US" sz="3000" dirty="0"/>
              <a:t>, (ACM)</a:t>
            </a:r>
            <a:br>
              <a:rPr lang="en-US" sz="3000" dirty="0"/>
            </a:br>
            <a:r>
              <a:rPr lang="en-US" sz="3000" dirty="0">
                <a:hlinkClick r:id="rId9"/>
              </a:rPr>
              <a:t>Association of Railway Museums</a:t>
            </a:r>
            <a:r>
              <a:rPr lang="en-US" sz="3000" dirty="0"/>
              <a:t>, (ARM)</a:t>
            </a:r>
            <a:br>
              <a:rPr lang="en-US" sz="3000" dirty="0"/>
            </a:br>
            <a:r>
              <a:rPr lang="en-US" sz="3000" dirty="0">
                <a:hlinkClick r:id="rId10"/>
              </a:rPr>
              <a:t>Association of Science-Technology Centers</a:t>
            </a:r>
            <a:r>
              <a:rPr lang="en-US" sz="3000" dirty="0"/>
              <a:t>, (ACTC)</a:t>
            </a:r>
            <a:br>
              <a:rPr lang="en-US" sz="3000" dirty="0"/>
            </a:br>
            <a:r>
              <a:rPr lang="en-US" sz="3000" dirty="0">
                <a:hlinkClick r:id="rId11"/>
              </a:rPr>
              <a:t>Council of American Jewish Museums</a:t>
            </a:r>
            <a:r>
              <a:rPr lang="en-US" sz="3000" dirty="0"/>
              <a:t>, (CAJM)</a:t>
            </a:r>
            <a:br>
              <a:rPr lang="en-US" sz="3000" dirty="0"/>
            </a:br>
            <a:r>
              <a:rPr lang="en-US" sz="3000" dirty="0">
                <a:hlinkClick r:id="rId12"/>
              </a:rPr>
              <a:t>Council of American Maritime Museums</a:t>
            </a:r>
            <a:r>
              <a:rPr lang="en-US" sz="3000" dirty="0"/>
              <a:t>, (CAMM)</a:t>
            </a:r>
            <a:br>
              <a:rPr lang="en-US" sz="3000" dirty="0"/>
            </a:br>
            <a:r>
              <a:rPr lang="en-US" sz="3000" dirty="0">
                <a:hlinkClick r:id="rId13"/>
              </a:rPr>
              <a:t>Fire Museum Network</a:t>
            </a:r>
            <a:r>
              <a:rPr lang="en-US" sz="3000" dirty="0"/>
              <a:t>, (FMN)</a:t>
            </a:r>
            <a:endParaRPr lang="tr-TR" sz="30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21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1728AB-61D9-419A-B71A-5A7551F7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413" y="1740309"/>
            <a:ext cx="10515600" cy="5247815"/>
          </a:xfrm>
        </p:spPr>
        <p:txBody>
          <a:bodyPr/>
          <a:lstStyle/>
          <a:p>
            <a:r>
              <a:rPr lang="tr-TR" sz="3500" b="1" dirty="0" err="1"/>
              <a:t>Regional</a:t>
            </a:r>
            <a:r>
              <a:rPr lang="tr-TR" sz="3500" b="1" dirty="0"/>
              <a:t> Museum </a:t>
            </a:r>
            <a:r>
              <a:rPr lang="tr-TR" sz="3500" b="1" dirty="0" err="1"/>
              <a:t>Associations</a:t>
            </a:r>
            <a:r>
              <a:rPr lang="tr-TR" sz="3500" b="1" dirty="0"/>
              <a:t>:</a:t>
            </a:r>
          </a:p>
          <a:p>
            <a:pPr marL="0" indent="0">
              <a:buNone/>
            </a:pPr>
            <a:r>
              <a:rPr lang="tr-TR" sz="3500" dirty="0" err="1">
                <a:hlinkClick r:id="rId2"/>
              </a:rPr>
              <a:t>Association</a:t>
            </a:r>
            <a:r>
              <a:rPr lang="tr-TR" sz="3500" dirty="0">
                <a:hlinkClick r:id="rId2"/>
              </a:rPr>
              <a:t> of </a:t>
            </a:r>
            <a:r>
              <a:rPr lang="tr-TR" sz="3500" dirty="0" err="1">
                <a:hlinkClick r:id="rId2"/>
              </a:rPr>
              <a:t>Midwest</a:t>
            </a:r>
            <a:r>
              <a:rPr lang="tr-TR" sz="3500" dirty="0">
                <a:hlinkClick r:id="rId2"/>
              </a:rPr>
              <a:t> Museums</a:t>
            </a:r>
            <a:r>
              <a:rPr lang="tr-TR" sz="3500" dirty="0"/>
              <a:t> (AMM)</a:t>
            </a:r>
            <a:br>
              <a:rPr lang="tr-TR" sz="3500" dirty="0"/>
            </a:br>
            <a:r>
              <a:rPr lang="tr-TR" sz="3500" dirty="0" err="1">
                <a:hlinkClick r:id="rId3"/>
              </a:rPr>
              <a:t>Mid-Atlantic</a:t>
            </a:r>
            <a:r>
              <a:rPr lang="tr-TR" sz="3500" dirty="0">
                <a:hlinkClick r:id="rId3"/>
              </a:rPr>
              <a:t> </a:t>
            </a:r>
            <a:r>
              <a:rPr lang="tr-TR" sz="3500" dirty="0" err="1">
                <a:hlinkClick r:id="rId3"/>
              </a:rPr>
              <a:t>Association</a:t>
            </a:r>
            <a:r>
              <a:rPr lang="tr-TR" sz="3500" dirty="0">
                <a:hlinkClick r:id="rId3"/>
              </a:rPr>
              <a:t> of Museums</a:t>
            </a:r>
            <a:r>
              <a:rPr lang="tr-TR" sz="3500" dirty="0"/>
              <a:t> (MAAM)</a:t>
            </a:r>
            <a:br>
              <a:rPr lang="tr-TR" sz="3500" dirty="0"/>
            </a:br>
            <a:r>
              <a:rPr lang="tr-TR" sz="3500" dirty="0" err="1">
                <a:hlinkClick r:id="rId4"/>
              </a:rPr>
              <a:t>Mountain</a:t>
            </a:r>
            <a:r>
              <a:rPr lang="tr-TR" sz="3500" dirty="0">
                <a:hlinkClick r:id="rId4"/>
              </a:rPr>
              <a:t> Plains Museums </a:t>
            </a:r>
            <a:r>
              <a:rPr lang="tr-TR" sz="3500" dirty="0" err="1">
                <a:hlinkClick r:id="rId4"/>
              </a:rPr>
              <a:t>Association</a:t>
            </a:r>
            <a:r>
              <a:rPr lang="tr-TR" sz="3500" dirty="0"/>
              <a:t> (MPMA)</a:t>
            </a:r>
            <a:br>
              <a:rPr lang="tr-TR" sz="3500" dirty="0"/>
            </a:br>
            <a:r>
              <a:rPr lang="tr-TR" sz="3500" dirty="0">
                <a:hlinkClick r:id="rId5"/>
              </a:rPr>
              <a:t>New </a:t>
            </a:r>
            <a:r>
              <a:rPr lang="tr-TR" sz="3500" dirty="0" err="1">
                <a:hlinkClick r:id="rId5"/>
              </a:rPr>
              <a:t>England</a:t>
            </a:r>
            <a:r>
              <a:rPr lang="tr-TR" sz="3500" dirty="0">
                <a:hlinkClick r:id="rId5"/>
              </a:rPr>
              <a:t> Museum </a:t>
            </a:r>
            <a:r>
              <a:rPr lang="tr-TR" sz="3500" dirty="0" err="1">
                <a:hlinkClick r:id="rId5"/>
              </a:rPr>
              <a:t>Association</a:t>
            </a:r>
            <a:r>
              <a:rPr lang="tr-TR" sz="3500" dirty="0"/>
              <a:t> (NEMA)</a:t>
            </a:r>
            <a:br>
              <a:rPr lang="tr-TR" sz="3500" dirty="0"/>
            </a:br>
            <a:r>
              <a:rPr lang="tr-TR" sz="3500" dirty="0" err="1">
                <a:hlinkClick r:id="rId6"/>
              </a:rPr>
              <a:t>Southeastern</a:t>
            </a:r>
            <a:r>
              <a:rPr lang="tr-TR" sz="3500" dirty="0">
                <a:hlinkClick r:id="rId6"/>
              </a:rPr>
              <a:t> Museums Conference</a:t>
            </a:r>
            <a:r>
              <a:rPr lang="tr-TR" sz="3500" dirty="0"/>
              <a:t> (SEMC)</a:t>
            </a:r>
            <a:br>
              <a:rPr lang="tr-TR" sz="3500" dirty="0"/>
            </a:br>
            <a:r>
              <a:rPr lang="tr-TR" sz="3500" dirty="0">
                <a:hlinkClick r:id="rId7"/>
              </a:rPr>
              <a:t>Western Museums </a:t>
            </a:r>
            <a:r>
              <a:rPr lang="tr-TR" sz="3500" dirty="0" err="1">
                <a:hlinkClick r:id="rId7"/>
              </a:rPr>
              <a:t>Association</a:t>
            </a:r>
            <a:r>
              <a:rPr lang="tr-TR" sz="3500" dirty="0"/>
              <a:t> (WMA)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59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A7C29A-48D1-4A73-9B4F-EFC52B68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3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http://www.museummarket.com/AssocList.htm#State</a:t>
            </a:r>
            <a:endParaRPr lang="tr-TR" sz="3300" dirty="0"/>
          </a:p>
        </p:txBody>
      </p:sp>
    </p:spTree>
    <p:extLst>
      <p:ext uri="{BB962C8B-B14F-4D97-AF65-F5344CB8AC3E}">
        <p14:creationId xmlns:p14="http://schemas.microsoft.com/office/powerpoint/2010/main" val="1829984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337</Words>
  <Application>Microsoft Office PowerPoint</Application>
  <PresentationFormat>Geniş ekran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Museum Associations: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Museum Associations:</dc:title>
  <dc:creator>Ceren Karadeniz</dc:creator>
  <cp:lastModifiedBy>Ceren Karadeniz</cp:lastModifiedBy>
  <cp:revision>3</cp:revision>
  <dcterms:created xsi:type="dcterms:W3CDTF">2020-03-17T21:39:44Z</dcterms:created>
  <dcterms:modified xsi:type="dcterms:W3CDTF">2020-03-17T21:55:22Z</dcterms:modified>
</cp:coreProperties>
</file>