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CB46B5C-CDF6-47E9-B7E6-39B1175788DE}" v="1" dt="2020-03-17T21:54:12.91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21" autoAdjust="0"/>
    <p:restoredTop sz="94660"/>
  </p:normalViewPr>
  <p:slideViewPr>
    <p:cSldViewPr snapToGrid="0">
      <p:cViewPr varScale="1">
        <p:scale>
          <a:sx n="52" d="100"/>
          <a:sy n="52" d="100"/>
        </p:scale>
        <p:origin x="72" y="2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3ACCC26-8E99-493B-819E-E9286327AFE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88C0D964-24CE-428A-B714-D166FFF26A8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92AEFA58-8E31-4716-9939-2FB09A6D0C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B031F-AE18-4C33-9746-D7133223FCE2}" type="datetimeFigureOut">
              <a:rPr lang="tr-TR" smtClean="0"/>
              <a:t>18.03.2020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CE39379C-86D0-4540-B92F-26C9F2BDD0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DD4E3FAE-CCA4-49B2-9307-36D7D66286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D4CC1-5F95-4041-8B28-52CA520499C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564311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018526BE-2367-4AF2-9180-ACFA2FE799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589C543C-4BE3-4A92-AE8A-2783466C11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8008C55C-BAC9-4890-B3C7-95EF931749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B031F-AE18-4C33-9746-D7133223FCE2}" type="datetimeFigureOut">
              <a:rPr lang="tr-TR" smtClean="0"/>
              <a:t>18.03.2020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3D5E4EED-8C5C-4354-B8CD-DF70F7A619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AAFD9BF4-A0AD-4260-9A78-1429229E4E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D4CC1-5F95-4041-8B28-52CA520499C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40530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41B30B27-8086-4314-86CC-DE6E67BA9E4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C1F542FB-AB9D-4DD5-B81B-15F3F8893F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7495A650-06A1-4CBB-B586-566E2FA542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B031F-AE18-4C33-9746-D7133223FCE2}" type="datetimeFigureOut">
              <a:rPr lang="tr-TR" smtClean="0"/>
              <a:t>18.03.2020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9E4900A5-74B6-4750-BC8C-7F7EF1F344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410F4F4E-BCA6-4134-BE3B-216CDE6AC8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D4CC1-5F95-4041-8B28-52CA520499C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441706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2723423F-AA7D-464B-B580-57927DD5B9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6017BF5-D355-4C4A-A3E6-BA1C430B86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D723134B-D2E4-45BA-95F7-6E5919B1D0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B031F-AE18-4C33-9746-D7133223FCE2}" type="datetimeFigureOut">
              <a:rPr lang="tr-TR" smtClean="0"/>
              <a:t>18.03.2020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ADB03668-013F-439A-B51F-51C9CA304E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F53C69B7-11C3-495F-8135-B379C6B318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D4CC1-5F95-4041-8B28-52CA520499C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821528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5039288E-637D-4378-BC27-1A96532E86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C2C35259-0B5C-4C80-9F65-6E7F6CFAB9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13A7E823-2D66-4685-B67F-6D4E278C36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B031F-AE18-4C33-9746-D7133223FCE2}" type="datetimeFigureOut">
              <a:rPr lang="tr-TR" smtClean="0"/>
              <a:t>18.03.2020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2A326715-284B-4EA6-AE21-624F5D0364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C15EEB35-F60E-4768-8DE0-C0FD7BDC7D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D4CC1-5F95-4041-8B28-52CA520499C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240456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BBC7BC14-F769-4AD0-BE81-31BC154D61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133C47B2-2630-4A45-9594-F51B5535ACC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AA125CEE-5CC8-4135-87FE-41D2B0034B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D7F8DD14-39AF-471A-9BCF-1257D42714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B031F-AE18-4C33-9746-D7133223FCE2}" type="datetimeFigureOut">
              <a:rPr lang="tr-TR" smtClean="0"/>
              <a:t>18.03.2020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42B4B7A6-F390-4A26-B669-182D1A4296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904656D9-69B4-41EB-B259-987CBED844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D4CC1-5F95-4041-8B28-52CA520499C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652612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21FDE63-0A31-4167-89CA-57CD99AD57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C1A6FD24-A39B-4771-9F3D-819B4A7342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502F4D7F-FEF6-44F7-8848-E0AF08CCE4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106BD43D-7145-4EE6-B716-F46AF360CDD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1D8F3A2E-599A-4327-8DF3-AEF74283164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C6B8257A-EB2F-44BF-ACC2-F2090122BA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B031F-AE18-4C33-9746-D7133223FCE2}" type="datetimeFigureOut">
              <a:rPr lang="tr-TR" smtClean="0"/>
              <a:t>18.03.2020</a:t>
            </a:fld>
            <a:endParaRPr lang="tr-TR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3FC99D16-6F5F-42E0-B1FD-3B45C8AB8D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5A5BCC09-D43C-4DA4-B8DB-7AA8615BEE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D4CC1-5F95-4041-8B28-52CA520499C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372011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2E22AD30-0BF0-423A-8C94-1269B21D6F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2896508C-6434-49B4-B302-8DF6BBC2C3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B031F-AE18-4C33-9746-D7133223FCE2}" type="datetimeFigureOut">
              <a:rPr lang="tr-TR" smtClean="0"/>
              <a:t>18.03.2020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7362B0E5-FB20-45B2-ADE9-FA7F930DFA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D7B91DF0-7B6C-4041-A4FF-4286FFE0F2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D4CC1-5F95-4041-8B28-52CA520499C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289039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42AA2958-00FD-4FB8-BD51-FA6C1522FA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B031F-AE18-4C33-9746-D7133223FCE2}" type="datetimeFigureOut">
              <a:rPr lang="tr-TR" smtClean="0"/>
              <a:t>18.03.2020</a:t>
            </a:fld>
            <a:endParaRPr 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65C7B412-F424-48A3-8D6C-4E4F43EC96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F76881E5-AE9F-42E9-A350-CA92B66225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D4CC1-5F95-4041-8B28-52CA520499C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166332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8F389B5-D595-4A4F-8051-2CFC957B47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D340B8C2-89DD-455D-87FC-725A8CE169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FD5394A5-C71A-415E-B157-4B29B857CAD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FE182DE6-2850-42D8-B6D6-97AFA0B3A9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B031F-AE18-4C33-9746-D7133223FCE2}" type="datetimeFigureOut">
              <a:rPr lang="tr-TR" smtClean="0"/>
              <a:t>18.03.2020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8798151C-4777-41FE-8A44-5E0F84F3D4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BE82EE0E-B054-4413-858C-51080D598D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D4CC1-5F95-4041-8B28-52CA520499C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832403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38D8A0C4-C5B0-439C-8EE3-6C5A3A36B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C9A09BAC-3BE5-4255-9310-FA7F48A3D40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E07B7F25-AFA7-47EE-9164-748C8439A4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EDEE3125-39C1-48A8-95BB-F105A2A3C5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B031F-AE18-4C33-9746-D7133223FCE2}" type="datetimeFigureOut">
              <a:rPr lang="tr-TR" smtClean="0"/>
              <a:t>18.03.2020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15816426-9908-40B2-813A-10684807C4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3A9979C4-2295-461F-85D0-3EBE11CBEB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D4CC1-5F95-4041-8B28-52CA520499C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638378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id="{6AD90B62-21EF-4571-8007-795C06BC5C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2D44507F-61AE-46EB-850F-787D5CF2C9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0FE77BDB-5F30-42F9-8385-8C2BF6ED1D5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CB031F-AE18-4C33-9746-D7133223FCE2}" type="datetimeFigureOut">
              <a:rPr lang="tr-TR" smtClean="0"/>
              <a:t>18.03.2020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BA9ECD24-9151-4F4E-B575-8F0153B4D5A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475BCC6D-2973-4857-A51D-09C355961BB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0D4CC1-5F95-4041-8B28-52CA520499C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178713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useummarket.com/Assoc/ICHMC.htm" TargetMode="External"/><Relationship Id="rId2" Type="http://schemas.openxmlformats.org/officeDocument/2006/relationships/hyperlink" Target="https://www.aamg-us.org/wp/about-us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museummarket.com/VSA.htm" TargetMode="External"/><Relationship Id="rId5" Type="http://schemas.openxmlformats.org/officeDocument/2006/relationships/hyperlink" Target="http://www.museummarket.com/Assoc/MSA.htm" TargetMode="External"/><Relationship Id="rId4" Type="http://schemas.openxmlformats.org/officeDocument/2006/relationships/hyperlink" Target="http://icom.museum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am-us.org/resources/professional-networks/divcom" TargetMode="External"/><Relationship Id="rId2" Type="http://schemas.openxmlformats.org/officeDocument/2006/relationships/hyperlink" Target="http://www.aam-us.org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aam-us.org/professional-networks/curators-committee/" TargetMode="External"/><Relationship Id="rId5" Type="http://schemas.openxmlformats.org/officeDocument/2006/relationships/hyperlink" Target="http://www.edcom.org/" TargetMode="External"/><Relationship Id="rId4" Type="http://schemas.openxmlformats.org/officeDocument/2006/relationships/hyperlink" Target="http://www.aam-us.org/resources/professional-networks/care" TargetMode="Externa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aam-us.org/professional-networks/public-relations-and-marketing-network/" TargetMode="External"/><Relationship Id="rId3" Type="http://schemas.openxmlformats.org/officeDocument/2006/relationships/hyperlink" Target="http://aam-us.org/resources/professional-networks/media-technology" TargetMode="External"/><Relationship Id="rId7" Type="http://schemas.openxmlformats.org/officeDocument/2006/relationships/hyperlink" Target="https://nationalempnetwork.org/" TargetMode="External"/><Relationship Id="rId2" Type="http://schemas.openxmlformats.org/officeDocument/2006/relationships/hyperlink" Target="http://www.semcdirect.net/DA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name-aam.org/" TargetMode="External"/><Relationship Id="rId5" Type="http://schemas.openxmlformats.org/officeDocument/2006/relationships/hyperlink" Target="http://www.aam-us.org/resources/professional-networks/leadership-and-management" TargetMode="External"/><Relationship Id="rId4" Type="http://schemas.openxmlformats.org/officeDocument/2006/relationships/hyperlink" Target="http://www.securitycommittee.org/securitycommittee/Welcome.html" TargetMode="External"/><Relationship Id="rId9" Type="http://schemas.openxmlformats.org/officeDocument/2006/relationships/hyperlink" Target="http://www.rcaam.org/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www.childrensmuseums.org/" TargetMode="External"/><Relationship Id="rId13" Type="http://schemas.openxmlformats.org/officeDocument/2006/relationships/hyperlink" Target="http://www.firemuseumnetwork.org/" TargetMode="External"/><Relationship Id="rId3" Type="http://schemas.openxmlformats.org/officeDocument/2006/relationships/hyperlink" Target="http://www.museummarket.com/Assoc/AAMV.htm" TargetMode="External"/><Relationship Id="rId7" Type="http://schemas.openxmlformats.org/officeDocument/2006/relationships/hyperlink" Target="http://www.blackmuseums.org/" TargetMode="External"/><Relationship Id="rId12" Type="http://schemas.openxmlformats.org/officeDocument/2006/relationships/hyperlink" Target="http://www.councilofamericanmaritimemuseums.org/" TargetMode="External"/><Relationship Id="rId2" Type="http://schemas.openxmlformats.org/officeDocument/2006/relationships/hyperlink" Target="http://smac-aam.blogspot.com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aza.org/" TargetMode="External"/><Relationship Id="rId11" Type="http://schemas.openxmlformats.org/officeDocument/2006/relationships/hyperlink" Target="http://www.cajm.net/" TargetMode="External"/><Relationship Id="rId5" Type="http://schemas.openxmlformats.org/officeDocument/2006/relationships/hyperlink" Target="http://www.publicgardens.org/" TargetMode="External"/><Relationship Id="rId10" Type="http://schemas.openxmlformats.org/officeDocument/2006/relationships/hyperlink" Target="http://www.astc.org/" TargetMode="External"/><Relationship Id="rId4" Type="http://schemas.openxmlformats.org/officeDocument/2006/relationships/hyperlink" Target="http://www.aaslh.org/" TargetMode="External"/><Relationship Id="rId9" Type="http://schemas.openxmlformats.org/officeDocument/2006/relationships/hyperlink" Target="http://www.railwaymuseums.org/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idatlanticmuseums.org/" TargetMode="External"/><Relationship Id="rId7" Type="http://schemas.openxmlformats.org/officeDocument/2006/relationships/hyperlink" Target="http://www.westmuse.org/" TargetMode="External"/><Relationship Id="rId2" Type="http://schemas.openxmlformats.org/officeDocument/2006/relationships/hyperlink" Target="http://www.midwestmuseums.org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semcdirect.net/" TargetMode="External"/><Relationship Id="rId5" Type="http://schemas.openxmlformats.org/officeDocument/2006/relationships/hyperlink" Target="http://www.nemanet.org/" TargetMode="External"/><Relationship Id="rId4" Type="http://schemas.openxmlformats.org/officeDocument/2006/relationships/hyperlink" Target="http://www.mpma.net/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useummarket.com/AssocList.htm#State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2FD2C554-AA7B-47F7-B019-CC3E43479D9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4135437"/>
          </a:xfrm>
        </p:spPr>
        <p:txBody>
          <a:bodyPr>
            <a:noAutofit/>
          </a:bodyPr>
          <a:lstStyle/>
          <a:p>
            <a:r>
              <a:rPr lang="tr-TR" b="1" dirty="0">
                <a:solidFill>
                  <a:srgbClr val="FF0000"/>
                </a:solidFill>
              </a:rPr>
              <a:t>Museum </a:t>
            </a:r>
            <a:r>
              <a:rPr lang="tr-TR" b="1" dirty="0" err="1">
                <a:solidFill>
                  <a:srgbClr val="FF0000"/>
                </a:solidFill>
              </a:rPr>
              <a:t>Associations</a:t>
            </a:r>
            <a:r>
              <a:rPr lang="tr-TR" b="1" dirty="0">
                <a:solidFill>
                  <a:srgbClr val="FF0000"/>
                </a:solidFill>
              </a:rPr>
              <a:t>:</a:t>
            </a:r>
            <a:br>
              <a:rPr lang="tr-TR" b="1" dirty="0">
                <a:solidFill>
                  <a:srgbClr val="FF0000"/>
                </a:solidFill>
              </a:rPr>
            </a:br>
            <a:br>
              <a:rPr lang="tr-TR" b="1" dirty="0">
                <a:solidFill>
                  <a:srgbClr val="FF0000"/>
                </a:solidFill>
              </a:rPr>
            </a:br>
            <a:endParaRPr lang="tr-TR" b="1" dirty="0">
              <a:solidFill>
                <a:srgbClr val="FF0000"/>
              </a:solidFill>
            </a:endParaRP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70679890-577C-4665-A774-972D14CA9DD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 dirty="0"/>
          </a:p>
          <a:p>
            <a:r>
              <a:rPr lang="tr-TR" sz="5500" b="1" dirty="0"/>
              <a:t>DÜNYA MÜZE BİRLİKLERİ </a:t>
            </a:r>
          </a:p>
        </p:txBody>
      </p:sp>
    </p:spTree>
    <p:extLst>
      <p:ext uri="{BB962C8B-B14F-4D97-AF65-F5344CB8AC3E}">
        <p14:creationId xmlns:p14="http://schemas.microsoft.com/office/powerpoint/2010/main" val="42523208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7D4E80F-ECB3-497A-98F1-5DD502B7A0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sz="5000" b="1" dirty="0"/>
              <a:t>International Museum </a:t>
            </a:r>
            <a:r>
              <a:rPr lang="tr-TR" sz="5000" b="1" dirty="0" err="1"/>
              <a:t>Associations</a:t>
            </a:r>
            <a:r>
              <a:rPr lang="tr-TR" sz="5000" b="1" dirty="0"/>
              <a:t>:</a:t>
            </a:r>
          </a:p>
          <a:p>
            <a:pPr marL="0" indent="0">
              <a:buNone/>
            </a:pPr>
            <a:r>
              <a:rPr lang="tr-TR" sz="3500" dirty="0" err="1">
                <a:hlinkClick r:id="rId2"/>
              </a:rPr>
              <a:t>Association</a:t>
            </a:r>
            <a:r>
              <a:rPr lang="tr-TR" sz="3500" dirty="0">
                <a:hlinkClick r:id="rId2"/>
              </a:rPr>
              <a:t> of </a:t>
            </a:r>
            <a:r>
              <a:rPr lang="tr-TR" sz="3500" dirty="0" err="1">
                <a:hlinkClick r:id="rId2"/>
              </a:rPr>
              <a:t>Academic</a:t>
            </a:r>
            <a:r>
              <a:rPr lang="tr-TR" sz="3500" dirty="0">
                <a:hlinkClick r:id="rId2"/>
              </a:rPr>
              <a:t> Museums &amp; </a:t>
            </a:r>
            <a:r>
              <a:rPr lang="tr-TR" sz="3500" dirty="0" err="1">
                <a:hlinkClick r:id="rId2"/>
              </a:rPr>
              <a:t>Galleries</a:t>
            </a:r>
            <a:r>
              <a:rPr lang="tr-TR" sz="3500" dirty="0">
                <a:hlinkClick r:id="rId2"/>
              </a:rPr>
              <a:t> </a:t>
            </a:r>
            <a:r>
              <a:rPr lang="tr-TR" sz="3500" dirty="0"/>
              <a:t>(AAMG)</a:t>
            </a:r>
            <a:br>
              <a:rPr lang="tr-TR" sz="3500" dirty="0"/>
            </a:br>
            <a:r>
              <a:rPr lang="tr-TR" sz="3500" dirty="0">
                <a:hlinkClick r:id="rId3"/>
              </a:rPr>
              <a:t>International </a:t>
            </a:r>
            <a:r>
              <a:rPr lang="tr-TR" sz="3500" dirty="0" err="1">
                <a:hlinkClick r:id="rId3"/>
              </a:rPr>
              <a:t>Coalition</a:t>
            </a:r>
            <a:r>
              <a:rPr lang="tr-TR" sz="3500" dirty="0">
                <a:hlinkClick r:id="rId3"/>
              </a:rPr>
              <a:t> of </a:t>
            </a:r>
            <a:r>
              <a:rPr lang="tr-TR" sz="3500" dirty="0" err="1">
                <a:hlinkClick r:id="rId3"/>
              </a:rPr>
              <a:t>Historic</a:t>
            </a:r>
            <a:r>
              <a:rPr lang="tr-TR" sz="3500" dirty="0">
                <a:hlinkClick r:id="rId3"/>
              </a:rPr>
              <a:t> Site Museums of </a:t>
            </a:r>
            <a:r>
              <a:rPr lang="tr-TR" sz="3500" dirty="0" err="1">
                <a:hlinkClick r:id="rId3"/>
              </a:rPr>
              <a:t>Conscience</a:t>
            </a:r>
            <a:br>
              <a:rPr lang="tr-TR" sz="3500" dirty="0"/>
            </a:br>
            <a:r>
              <a:rPr lang="tr-TR" sz="3500" dirty="0">
                <a:hlinkClick r:id="rId4"/>
              </a:rPr>
              <a:t>International </a:t>
            </a:r>
            <a:r>
              <a:rPr lang="tr-TR" sz="3500" dirty="0" err="1">
                <a:hlinkClick r:id="rId4"/>
              </a:rPr>
              <a:t>Council</a:t>
            </a:r>
            <a:r>
              <a:rPr lang="tr-TR" sz="3500" dirty="0">
                <a:hlinkClick r:id="rId4"/>
              </a:rPr>
              <a:t> of Museums</a:t>
            </a:r>
            <a:r>
              <a:rPr lang="tr-TR" sz="3500" dirty="0"/>
              <a:t> (ICOM)</a:t>
            </a:r>
            <a:br>
              <a:rPr lang="tr-TR" sz="3500" dirty="0"/>
            </a:br>
            <a:r>
              <a:rPr lang="tr-TR" sz="3500" dirty="0">
                <a:hlinkClick r:id="rId5"/>
              </a:rPr>
              <a:t>Museum </a:t>
            </a:r>
            <a:r>
              <a:rPr lang="tr-TR" sz="3500" dirty="0" err="1">
                <a:hlinkClick r:id="rId5"/>
              </a:rPr>
              <a:t>Store</a:t>
            </a:r>
            <a:r>
              <a:rPr lang="tr-TR" sz="3500" dirty="0">
                <a:hlinkClick r:id="rId5"/>
              </a:rPr>
              <a:t> </a:t>
            </a:r>
            <a:r>
              <a:rPr lang="tr-TR" sz="3500" dirty="0" err="1">
                <a:hlinkClick r:id="rId5"/>
              </a:rPr>
              <a:t>Association</a:t>
            </a:r>
            <a:br>
              <a:rPr lang="tr-TR" sz="3500" dirty="0"/>
            </a:br>
            <a:r>
              <a:rPr lang="tr-TR" sz="3500" dirty="0" err="1">
                <a:hlinkClick r:id="rId6"/>
              </a:rPr>
              <a:t>Visitor</a:t>
            </a:r>
            <a:r>
              <a:rPr lang="tr-TR" sz="3500" dirty="0">
                <a:hlinkClick r:id="rId6"/>
              </a:rPr>
              <a:t> </a:t>
            </a:r>
            <a:r>
              <a:rPr lang="tr-TR" sz="3500" dirty="0" err="1">
                <a:hlinkClick r:id="rId6"/>
              </a:rPr>
              <a:t>Studies</a:t>
            </a:r>
            <a:r>
              <a:rPr lang="tr-TR" sz="3500" dirty="0">
                <a:hlinkClick r:id="rId6"/>
              </a:rPr>
              <a:t> </a:t>
            </a:r>
            <a:r>
              <a:rPr lang="tr-TR" sz="3500" dirty="0" err="1">
                <a:hlinkClick r:id="rId6"/>
              </a:rPr>
              <a:t>Association</a:t>
            </a:r>
            <a:r>
              <a:rPr lang="tr-TR" sz="3500" dirty="0"/>
              <a:t> (VSA)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561829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A2DE5FF7-0B07-40DA-A3B6-118E7DDA1C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5000" b="1" dirty="0"/>
              <a:t>National Museum Associations:</a:t>
            </a:r>
          </a:p>
          <a:p>
            <a:r>
              <a:rPr lang="en-US" sz="3500" dirty="0">
                <a:hlinkClick r:id="rId2"/>
              </a:rPr>
              <a:t>American Alliance of Museums</a:t>
            </a:r>
            <a:r>
              <a:rPr lang="en-US" sz="3500" dirty="0"/>
              <a:t> (AAM)</a:t>
            </a:r>
            <a:br>
              <a:rPr lang="en-US" sz="3500" dirty="0"/>
            </a:br>
            <a:r>
              <a:rPr lang="en-US" sz="3500" dirty="0">
                <a:hlinkClick r:id="rId3"/>
              </a:rPr>
              <a:t>Committee for Diversity in Museums</a:t>
            </a:r>
            <a:r>
              <a:rPr lang="en-US" sz="3500" dirty="0"/>
              <a:t> (DIVCOM)</a:t>
            </a:r>
            <a:br>
              <a:rPr lang="en-US" sz="3500" dirty="0"/>
            </a:br>
            <a:r>
              <a:rPr lang="en-US" sz="3500" dirty="0">
                <a:hlinkClick r:id="rId4"/>
              </a:rPr>
              <a:t>Committee on Audience Research and Evaluation</a:t>
            </a:r>
            <a:r>
              <a:rPr lang="en-US" sz="3500" dirty="0"/>
              <a:t> (CARE)</a:t>
            </a:r>
            <a:br>
              <a:rPr lang="en-US" sz="3500" dirty="0"/>
            </a:br>
            <a:r>
              <a:rPr lang="en-US" sz="3500" dirty="0">
                <a:hlinkClick r:id="rId5"/>
              </a:rPr>
              <a:t>Committee on Education</a:t>
            </a:r>
            <a:r>
              <a:rPr lang="en-US" sz="3500" dirty="0"/>
              <a:t> (</a:t>
            </a:r>
            <a:r>
              <a:rPr lang="en-US" sz="3500" dirty="0" err="1"/>
              <a:t>EdCom</a:t>
            </a:r>
            <a:r>
              <a:rPr lang="en-US" sz="3500" dirty="0"/>
              <a:t>)</a:t>
            </a:r>
            <a:br>
              <a:rPr lang="en-US" sz="3500" dirty="0"/>
            </a:br>
            <a:r>
              <a:rPr lang="en-US" sz="3500" dirty="0">
                <a:hlinkClick r:id="rId6"/>
              </a:rPr>
              <a:t>The Curators' Committee</a:t>
            </a:r>
            <a:r>
              <a:rPr lang="en-US" sz="3500" dirty="0"/>
              <a:t> (</a:t>
            </a:r>
            <a:r>
              <a:rPr lang="en-US" sz="3500" dirty="0" err="1"/>
              <a:t>CurCom</a:t>
            </a:r>
            <a:r>
              <a:rPr lang="en-US" sz="3500" dirty="0"/>
              <a:t>)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9087584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BF6A1F45-9666-43F6-8C89-6ED5267C26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59426" y="2219506"/>
            <a:ext cx="10515600" cy="241898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500" dirty="0">
                <a:hlinkClick r:id="rId2"/>
              </a:rPr>
              <a:t>Development and Membership Committee (DAM)</a:t>
            </a:r>
            <a:br>
              <a:rPr lang="en-US" sz="3500" dirty="0"/>
            </a:br>
            <a:r>
              <a:rPr lang="en-US" sz="3500" dirty="0">
                <a:hlinkClick r:id="rId3"/>
              </a:rPr>
              <a:t>Media and Technology Committee (M&amp;T)</a:t>
            </a:r>
            <a:br>
              <a:rPr lang="en-US" sz="3500" dirty="0"/>
            </a:br>
            <a:r>
              <a:rPr lang="en-US" sz="3500" dirty="0">
                <a:hlinkClick r:id="rId4"/>
              </a:rPr>
              <a:t>Museum Association Security Committee (MASC)</a:t>
            </a:r>
            <a:br>
              <a:rPr lang="en-US" sz="3500" dirty="0"/>
            </a:br>
            <a:r>
              <a:rPr lang="en-US" sz="3500" dirty="0">
                <a:hlinkClick r:id="rId5"/>
              </a:rPr>
              <a:t>Museum Leadership &amp; Management Committee (LMC)</a:t>
            </a:r>
            <a:br>
              <a:rPr lang="en-US" sz="3500" dirty="0"/>
            </a:br>
            <a:r>
              <a:rPr lang="en-US" sz="3500" dirty="0">
                <a:hlinkClick r:id="rId6"/>
              </a:rPr>
              <a:t>National Association for Museum Exhibition</a:t>
            </a:r>
            <a:r>
              <a:rPr lang="en-US" sz="3500" dirty="0"/>
              <a:t> (NAME)</a:t>
            </a:r>
            <a:endParaRPr lang="tr-TR" sz="3500" dirty="0"/>
          </a:p>
          <a:p>
            <a:pPr marL="0" indent="0">
              <a:buNone/>
            </a:pPr>
            <a:r>
              <a:rPr lang="tr-TR" sz="3600" dirty="0">
                <a:hlinkClick r:id="rId7"/>
              </a:rPr>
              <a:t>National </a:t>
            </a:r>
            <a:r>
              <a:rPr lang="tr-TR" sz="3600" dirty="0" err="1">
                <a:hlinkClick r:id="rId7"/>
              </a:rPr>
              <a:t>Emerging</a:t>
            </a:r>
            <a:r>
              <a:rPr lang="tr-TR" sz="3600" dirty="0">
                <a:hlinkClick r:id="rId7"/>
              </a:rPr>
              <a:t> Museum Professional </a:t>
            </a:r>
            <a:r>
              <a:rPr lang="tr-TR" sz="3600" dirty="0" err="1">
                <a:hlinkClick r:id="rId7"/>
              </a:rPr>
              <a:t>Netowork</a:t>
            </a:r>
            <a:br>
              <a:rPr lang="tr-TR" sz="3600" dirty="0"/>
            </a:br>
            <a:r>
              <a:rPr lang="tr-TR" sz="3600" dirty="0">
                <a:hlinkClick r:id="rId8"/>
              </a:rPr>
              <a:t>P.R. and Marketing </a:t>
            </a:r>
            <a:r>
              <a:rPr lang="tr-TR" sz="3600" dirty="0" err="1">
                <a:hlinkClick r:id="rId8"/>
              </a:rPr>
              <a:t>Committee</a:t>
            </a:r>
            <a:r>
              <a:rPr lang="tr-TR" sz="3600" dirty="0"/>
              <a:t> (PRAM)</a:t>
            </a:r>
            <a:br>
              <a:rPr lang="tr-TR" sz="3600" dirty="0"/>
            </a:br>
            <a:r>
              <a:rPr lang="tr-TR" sz="3600" dirty="0" err="1">
                <a:hlinkClick r:id="rId9"/>
              </a:rPr>
              <a:t>Registrar</a:t>
            </a:r>
            <a:r>
              <a:rPr lang="tr-TR" sz="3600" dirty="0">
                <a:hlinkClick r:id="rId9"/>
              </a:rPr>
              <a:t> </a:t>
            </a:r>
            <a:r>
              <a:rPr lang="tr-TR" sz="3600" dirty="0" err="1">
                <a:hlinkClick r:id="rId9"/>
              </a:rPr>
              <a:t>Committee</a:t>
            </a:r>
            <a:r>
              <a:rPr lang="tr-TR" sz="3600" dirty="0"/>
              <a:t> (RC_AAM)</a:t>
            </a:r>
            <a:endParaRPr lang="tr-TR" sz="3500" dirty="0"/>
          </a:p>
        </p:txBody>
      </p:sp>
      <p:sp>
        <p:nvSpPr>
          <p:cNvPr id="4" name="Dikdörtgen 3">
            <a:extLst>
              <a:ext uri="{FF2B5EF4-FFF2-40B4-BE49-F238E27FC236}">
                <a16:creationId xmlns:a16="http://schemas.microsoft.com/office/drawing/2014/main" id="{F21B324C-6942-440C-BF0F-D2CCC4330A0A}"/>
              </a:ext>
            </a:extLst>
          </p:cNvPr>
          <p:cNvSpPr/>
          <p:nvPr/>
        </p:nvSpPr>
        <p:spPr>
          <a:xfrm>
            <a:off x="1059426" y="958334"/>
            <a:ext cx="9425722" cy="93871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5500" b="1" dirty="0"/>
              <a:t>National Museum Associations:</a:t>
            </a:r>
          </a:p>
        </p:txBody>
      </p:sp>
    </p:spTree>
    <p:extLst>
      <p:ext uri="{BB962C8B-B14F-4D97-AF65-F5344CB8AC3E}">
        <p14:creationId xmlns:p14="http://schemas.microsoft.com/office/powerpoint/2010/main" val="17308393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3CEA2151-9C45-45E8-8A38-003744437C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33732"/>
            <a:ext cx="10515600" cy="53905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3000" dirty="0">
                <a:hlinkClick r:id="rId2"/>
              </a:rPr>
              <a:t>Small Museum </a:t>
            </a:r>
            <a:r>
              <a:rPr lang="tr-TR" sz="3000" dirty="0" err="1">
                <a:hlinkClick r:id="rId2"/>
              </a:rPr>
              <a:t>Administrators</a:t>
            </a:r>
            <a:r>
              <a:rPr lang="tr-TR" sz="3000" dirty="0">
                <a:hlinkClick r:id="rId2"/>
              </a:rPr>
              <a:t>' </a:t>
            </a:r>
            <a:r>
              <a:rPr lang="tr-TR" sz="3000" dirty="0" err="1">
                <a:hlinkClick r:id="rId2"/>
              </a:rPr>
              <a:t>Committee</a:t>
            </a:r>
            <a:r>
              <a:rPr lang="tr-TR" sz="3000" dirty="0">
                <a:hlinkClick r:id="rId2"/>
              </a:rPr>
              <a:t> (SMAC)</a:t>
            </a:r>
            <a:endParaRPr lang="tr-TR" sz="3000" dirty="0"/>
          </a:p>
          <a:p>
            <a:pPr marL="0" indent="0">
              <a:buNone/>
            </a:pPr>
            <a:r>
              <a:rPr lang="tr-TR" sz="3000" dirty="0" err="1">
                <a:hlinkClick r:id="rId3"/>
              </a:rPr>
              <a:t>American</a:t>
            </a:r>
            <a:r>
              <a:rPr lang="tr-TR" sz="3000" dirty="0">
                <a:hlinkClick r:id="rId3"/>
              </a:rPr>
              <a:t> </a:t>
            </a:r>
            <a:r>
              <a:rPr lang="tr-TR" sz="3000" dirty="0" err="1">
                <a:hlinkClick r:id="rId3"/>
              </a:rPr>
              <a:t>Association</a:t>
            </a:r>
            <a:r>
              <a:rPr lang="tr-TR" sz="3000" dirty="0">
                <a:hlinkClick r:id="rId3"/>
              </a:rPr>
              <a:t> </a:t>
            </a:r>
            <a:r>
              <a:rPr lang="tr-TR" sz="3000" dirty="0" err="1">
                <a:hlinkClick r:id="rId3"/>
              </a:rPr>
              <a:t>for</a:t>
            </a:r>
            <a:r>
              <a:rPr lang="tr-TR" sz="3000" dirty="0">
                <a:hlinkClick r:id="rId3"/>
              </a:rPr>
              <a:t> Museum </a:t>
            </a:r>
            <a:r>
              <a:rPr lang="tr-TR" sz="3000" dirty="0" err="1">
                <a:hlinkClick r:id="rId3"/>
              </a:rPr>
              <a:t>Volunteers</a:t>
            </a:r>
            <a:r>
              <a:rPr lang="tr-TR" sz="3000" dirty="0"/>
              <a:t> (AAMV)</a:t>
            </a:r>
          </a:p>
          <a:p>
            <a:pPr marL="0" indent="0">
              <a:buNone/>
            </a:pPr>
            <a:r>
              <a:rPr lang="en-US" sz="3000" dirty="0">
                <a:hlinkClick r:id="rId4"/>
              </a:rPr>
              <a:t>American Association for State &amp; Local History</a:t>
            </a:r>
            <a:r>
              <a:rPr lang="en-US" sz="3000" dirty="0"/>
              <a:t> (AASLH)</a:t>
            </a:r>
            <a:br>
              <a:rPr lang="en-US" sz="3000" dirty="0"/>
            </a:br>
            <a:r>
              <a:rPr lang="en-US" sz="3000" dirty="0">
                <a:hlinkClick r:id="rId5"/>
              </a:rPr>
              <a:t>American Public Gardens Association</a:t>
            </a:r>
            <a:r>
              <a:rPr lang="en-US" sz="3000" dirty="0"/>
              <a:t>, (APGA)</a:t>
            </a:r>
            <a:br>
              <a:rPr lang="en-US" sz="3000" dirty="0"/>
            </a:br>
            <a:r>
              <a:rPr lang="en-US" sz="3000" dirty="0">
                <a:hlinkClick r:id="rId6"/>
              </a:rPr>
              <a:t>American Zoo &amp; Aquarium Association</a:t>
            </a:r>
            <a:r>
              <a:rPr lang="en-US" sz="3000" dirty="0"/>
              <a:t>, (AZA)</a:t>
            </a:r>
            <a:br>
              <a:rPr lang="en-US" sz="3000" dirty="0"/>
            </a:br>
            <a:r>
              <a:rPr lang="en-US" sz="3000" dirty="0">
                <a:hlinkClick r:id="rId7"/>
              </a:rPr>
              <a:t>Association of African American Museums </a:t>
            </a:r>
            <a:r>
              <a:rPr lang="en-US" sz="3000" dirty="0"/>
              <a:t>, (AAAM)</a:t>
            </a:r>
            <a:br>
              <a:rPr lang="en-US" sz="3000" dirty="0"/>
            </a:br>
            <a:r>
              <a:rPr lang="en-US" sz="3000" dirty="0">
                <a:hlinkClick r:id="rId8"/>
              </a:rPr>
              <a:t>Association of Children's Museums</a:t>
            </a:r>
            <a:r>
              <a:rPr lang="en-US" sz="3000" dirty="0"/>
              <a:t>, (ACM)</a:t>
            </a:r>
            <a:br>
              <a:rPr lang="en-US" sz="3000" dirty="0"/>
            </a:br>
            <a:r>
              <a:rPr lang="en-US" sz="3000" dirty="0">
                <a:hlinkClick r:id="rId9"/>
              </a:rPr>
              <a:t>Association of Railway Museums</a:t>
            </a:r>
            <a:r>
              <a:rPr lang="en-US" sz="3000" dirty="0"/>
              <a:t>, (ARM)</a:t>
            </a:r>
            <a:br>
              <a:rPr lang="en-US" sz="3000" dirty="0"/>
            </a:br>
            <a:r>
              <a:rPr lang="en-US" sz="3000" dirty="0">
                <a:hlinkClick r:id="rId10"/>
              </a:rPr>
              <a:t>Association of Science-Technology Centers</a:t>
            </a:r>
            <a:r>
              <a:rPr lang="en-US" sz="3000" dirty="0"/>
              <a:t>, (ACTC)</a:t>
            </a:r>
            <a:br>
              <a:rPr lang="en-US" sz="3000" dirty="0"/>
            </a:br>
            <a:r>
              <a:rPr lang="en-US" sz="3000" dirty="0">
                <a:hlinkClick r:id="rId11"/>
              </a:rPr>
              <a:t>Council of American Jewish Museums</a:t>
            </a:r>
            <a:r>
              <a:rPr lang="en-US" sz="3000" dirty="0"/>
              <a:t>, (CAJM)</a:t>
            </a:r>
            <a:br>
              <a:rPr lang="en-US" sz="3000" dirty="0"/>
            </a:br>
            <a:r>
              <a:rPr lang="en-US" sz="3000" dirty="0">
                <a:hlinkClick r:id="rId12"/>
              </a:rPr>
              <a:t>Council of American Maritime Museums</a:t>
            </a:r>
            <a:r>
              <a:rPr lang="en-US" sz="3000" dirty="0"/>
              <a:t>, (CAMM)</a:t>
            </a:r>
            <a:br>
              <a:rPr lang="en-US" sz="3000" dirty="0"/>
            </a:br>
            <a:r>
              <a:rPr lang="en-US" sz="3000" dirty="0">
                <a:hlinkClick r:id="rId13"/>
              </a:rPr>
              <a:t>Fire Museum Network</a:t>
            </a:r>
            <a:r>
              <a:rPr lang="en-US" sz="3000" dirty="0"/>
              <a:t>, (FMN)</a:t>
            </a:r>
            <a:endParaRPr lang="tr-TR" sz="3000" dirty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182189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171728AB-61D9-419A-B71A-5A7551F721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7413" y="1740309"/>
            <a:ext cx="10515600" cy="5247815"/>
          </a:xfrm>
        </p:spPr>
        <p:txBody>
          <a:bodyPr/>
          <a:lstStyle/>
          <a:p>
            <a:r>
              <a:rPr lang="tr-TR" sz="3500" b="1" dirty="0" err="1"/>
              <a:t>Regional</a:t>
            </a:r>
            <a:r>
              <a:rPr lang="tr-TR" sz="3500" b="1" dirty="0"/>
              <a:t> Museum </a:t>
            </a:r>
            <a:r>
              <a:rPr lang="tr-TR" sz="3500" b="1" dirty="0" err="1"/>
              <a:t>Associations</a:t>
            </a:r>
            <a:r>
              <a:rPr lang="tr-TR" sz="3500" b="1" dirty="0"/>
              <a:t>:</a:t>
            </a:r>
          </a:p>
          <a:p>
            <a:pPr marL="0" indent="0">
              <a:buNone/>
            </a:pPr>
            <a:r>
              <a:rPr lang="tr-TR" sz="3500" dirty="0" err="1">
                <a:hlinkClick r:id="rId2"/>
              </a:rPr>
              <a:t>Association</a:t>
            </a:r>
            <a:r>
              <a:rPr lang="tr-TR" sz="3500" dirty="0">
                <a:hlinkClick r:id="rId2"/>
              </a:rPr>
              <a:t> of </a:t>
            </a:r>
            <a:r>
              <a:rPr lang="tr-TR" sz="3500" dirty="0" err="1">
                <a:hlinkClick r:id="rId2"/>
              </a:rPr>
              <a:t>Midwest</a:t>
            </a:r>
            <a:r>
              <a:rPr lang="tr-TR" sz="3500" dirty="0">
                <a:hlinkClick r:id="rId2"/>
              </a:rPr>
              <a:t> Museums</a:t>
            </a:r>
            <a:r>
              <a:rPr lang="tr-TR" sz="3500" dirty="0"/>
              <a:t> (AMM)</a:t>
            </a:r>
            <a:br>
              <a:rPr lang="tr-TR" sz="3500" dirty="0"/>
            </a:br>
            <a:r>
              <a:rPr lang="tr-TR" sz="3500" dirty="0" err="1">
                <a:hlinkClick r:id="rId3"/>
              </a:rPr>
              <a:t>Mid-Atlantic</a:t>
            </a:r>
            <a:r>
              <a:rPr lang="tr-TR" sz="3500" dirty="0">
                <a:hlinkClick r:id="rId3"/>
              </a:rPr>
              <a:t> </a:t>
            </a:r>
            <a:r>
              <a:rPr lang="tr-TR" sz="3500" dirty="0" err="1">
                <a:hlinkClick r:id="rId3"/>
              </a:rPr>
              <a:t>Association</a:t>
            </a:r>
            <a:r>
              <a:rPr lang="tr-TR" sz="3500" dirty="0">
                <a:hlinkClick r:id="rId3"/>
              </a:rPr>
              <a:t> of Museums</a:t>
            </a:r>
            <a:r>
              <a:rPr lang="tr-TR" sz="3500" dirty="0"/>
              <a:t> (MAAM)</a:t>
            </a:r>
            <a:br>
              <a:rPr lang="tr-TR" sz="3500" dirty="0"/>
            </a:br>
            <a:r>
              <a:rPr lang="tr-TR" sz="3500" dirty="0" err="1">
                <a:hlinkClick r:id="rId4"/>
              </a:rPr>
              <a:t>Mountain</a:t>
            </a:r>
            <a:r>
              <a:rPr lang="tr-TR" sz="3500" dirty="0">
                <a:hlinkClick r:id="rId4"/>
              </a:rPr>
              <a:t> Plains Museums </a:t>
            </a:r>
            <a:r>
              <a:rPr lang="tr-TR" sz="3500" dirty="0" err="1">
                <a:hlinkClick r:id="rId4"/>
              </a:rPr>
              <a:t>Association</a:t>
            </a:r>
            <a:r>
              <a:rPr lang="tr-TR" sz="3500" dirty="0"/>
              <a:t> (MPMA)</a:t>
            </a:r>
            <a:br>
              <a:rPr lang="tr-TR" sz="3500" dirty="0"/>
            </a:br>
            <a:r>
              <a:rPr lang="tr-TR" sz="3500" dirty="0">
                <a:hlinkClick r:id="rId5"/>
              </a:rPr>
              <a:t>New </a:t>
            </a:r>
            <a:r>
              <a:rPr lang="tr-TR" sz="3500" dirty="0" err="1">
                <a:hlinkClick r:id="rId5"/>
              </a:rPr>
              <a:t>England</a:t>
            </a:r>
            <a:r>
              <a:rPr lang="tr-TR" sz="3500" dirty="0">
                <a:hlinkClick r:id="rId5"/>
              </a:rPr>
              <a:t> Museum </a:t>
            </a:r>
            <a:r>
              <a:rPr lang="tr-TR" sz="3500" dirty="0" err="1">
                <a:hlinkClick r:id="rId5"/>
              </a:rPr>
              <a:t>Association</a:t>
            </a:r>
            <a:r>
              <a:rPr lang="tr-TR" sz="3500" dirty="0"/>
              <a:t> (NEMA)</a:t>
            </a:r>
            <a:br>
              <a:rPr lang="tr-TR" sz="3500" dirty="0"/>
            </a:br>
            <a:r>
              <a:rPr lang="tr-TR" sz="3500" dirty="0" err="1">
                <a:hlinkClick r:id="rId6"/>
              </a:rPr>
              <a:t>Southeastern</a:t>
            </a:r>
            <a:r>
              <a:rPr lang="tr-TR" sz="3500" dirty="0">
                <a:hlinkClick r:id="rId6"/>
              </a:rPr>
              <a:t> Museums Conference</a:t>
            </a:r>
            <a:r>
              <a:rPr lang="tr-TR" sz="3500" dirty="0"/>
              <a:t> (SEMC)</a:t>
            </a:r>
            <a:br>
              <a:rPr lang="tr-TR" sz="3500" dirty="0"/>
            </a:br>
            <a:r>
              <a:rPr lang="tr-TR" sz="3500" dirty="0">
                <a:hlinkClick r:id="rId7"/>
              </a:rPr>
              <a:t>Western Museums </a:t>
            </a:r>
            <a:r>
              <a:rPr lang="tr-TR" sz="3500" dirty="0" err="1">
                <a:hlinkClick r:id="rId7"/>
              </a:rPr>
              <a:t>Association</a:t>
            </a:r>
            <a:r>
              <a:rPr lang="tr-TR" sz="3500" dirty="0"/>
              <a:t> (WMA)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95945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2A7C29A-48D1-4A73-9B4F-EFC52B68F1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sz="3300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http://www.museummarket.com/AssocList.htm#State</a:t>
            </a:r>
            <a:endParaRPr lang="tr-TR" sz="3300" dirty="0"/>
          </a:p>
        </p:txBody>
      </p:sp>
    </p:spTree>
    <p:extLst>
      <p:ext uri="{BB962C8B-B14F-4D97-AF65-F5344CB8AC3E}">
        <p14:creationId xmlns:p14="http://schemas.microsoft.com/office/powerpoint/2010/main" val="18299843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337</Words>
  <Application>Microsoft Office PowerPoint</Application>
  <PresentationFormat>Geniş ekran</PresentationFormat>
  <Paragraphs>16</Paragraphs>
  <Slides>7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Teması</vt:lpstr>
      <vt:lpstr>Museum Associations:  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Museum Associations:</dc:title>
  <dc:creator>Ceren Karadeniz</dc:creator>
  <cp:lastModifiedBy>Ceren Karadeniz</cp:lastModifiedBy>
  <cp:revision>3</cp:revision>
  <dcterms:created xsi:type="dcterms:W3CDTF">2020-03-17T21:39:44Z</dcterms:created>
  <dcterms:modified xsi:type="dcterms:W3CDTF">2020-03-17T21:55:22Z</dcterms:modified>
</cp:coreProperties>
</file>