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1" r:id="rId4"/>
    <p:sldId id="266" r:id="rId5"/>
    <p:sldId id="272" r:id="rId6"/>
    <p:sldId id="258" r:id="rId7"/>
    <p:sldId id="273" r:id="rId8"/>
    <p:sldId id="259" r:id="rId9"/>
    <p:sldId id="267" r:id="rId10"/>
    <p:sldId id="268" r:id="rId11"/>
    <p:sldId id="269"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74" autoAdjust="0"/>
    <p:restoredTop sz="94660"/>
  </p:normalViewPr>
  <p:slideViewPr>
    <p:cSldViewPr>
      <p:cViewPr varScale="1">
        <p:scale>
          <a:sx n="68" d="100"/>
          <a:sy n="68" d="100"/>
        </p:scale>
        <p:origin x="1464"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25.10.2021</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25.10.2021</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25.10.2021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25.10.2021</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a:t>Ankara Üniversitesi </a:t>
            </a:r>
            <a:br>
              <a:rPr lang="tr-TR" sz="4000" dirty="0"/>
            </a:br>
            <a:r>
              <a:rPr lang="tr-TR" sz="4000" dirty="0"/>
              <a:t>Sağlık Bilimleri Fakültesi</a:t>
            </a:r>
            <a:br>
              <a:rPr lang="tr-TR" sz="4000" dirty="0"/>
            </a:br>
            <a:r>
              <a:rPr lang="tr-TR" sz="4000" dirty="0"/>
              <a:t>Çocuk Gelişimi Bölümü</a:t>
            </a:r>
          </a:p>
        </p:txBody>
      </p:sp>
      <p:sp>
        <p:nvSpPr>
          <p:cNvPr id="3" name="2 Alt Başlık"/>
          <p:cNvSpPr>
            <a:spLocks noGrp="1"/>
          </p:cNvSpPr>
          <p:nvPr>
            <p:ph type="subTitle" idx="1"/>
          </p:nvPr>
        </p:nvSpPr>
        <p:spPr>
          <a:xfrm>
            <a:off x="1115616" y="3573016"/>
            <a:ext cx="7128792" cy="2160240"/>
          </a:xfrm>
        </p:spPr>
        <p:txBody>
          <a:bodyPr>
            <a:noAutofit/>
          </a:bodyPr>
          <a:lstStyle/>
          <a:p>
            <a:pPr algn="just"/>
            <a:r>
              <a:rPr lang="tr-TR" sz="3000" dirty="0">
                <a:solidFill>
                  <a:schemeClr val="tx1"/>
                </a:solidFill>
                <a:latin typeface="Calibri" pitchFamily="34" charset="0"/>
                <a:cs typeface="Calibri" pitchFamily="34" charset="0"/>
              </a:rPr>
              <a:t>Dersin Adı</a:t>
            </a:r>
            <a:r>
              <a:rPr lang="tr-TR" sz="3000">
                <a:solidFill>
                  <a:schemeClr val="tx1"/>
                </a:solidFill>
                <a:latin typeface="Calibri" pitchFamily="34" charset="0"/>
                <a:cs typeface="Calibri" pitchFamily="34" charset="0"/>
              </a:rPr>
              <a:t>: CGM 406 </a:t>
            </a:r>
            <a:r>
              <a:rPr lang="tr-TR" sz="3000" dirty="0">
                <a:solidFill>
                  <a:schemeClr val="tx1"/>
                </a:solidFill>
                <a:latin typeface="Calibri" pitchFamily="34" charset="0"/>
                <a:cs typeface="Calibri" pitchFamily="34" charset="0"/>
              </a:rPr>
              <a:t>Aile Danışmanlığı</a:t>
            </a:r>
          </a:p>
          <a:p>
            <a:pPr algn="just"/>
            <a:r>
              <a:rPr lang="tr-TR" sz="3000" dirty="0">
                <a:solidFill>
                  <a:schemeClr val="tx1"/>
                </a:solidFill>
                <a:latin typeface="Calibri" pitchFamily="34" charset="0"/>
                <a:cs typeface="Calibri" pitchFamily="34" charset="0"/>
              </a:rPr>
              <a:t>Sorumlu Öğretim Üyesi: Prof. Dr. Veli DUYAN</a:t>
            </a:r>
          </a:p>
          <a:p>
            <a:pPr algn="just"/>
            <a:endParaRPr lang="tr-TR" sz="3000" dirty="0">
              <a:solidFill>
                <a:schemeClr val="tx1"/>
              </a:solidFill>
              <a:latin typeface="Calibri" pitchFamily="34" charset="0"/>
              <a:cs typeface="Calibri" pitchFamily="34" charset="0"/>
            </a:endParaRPr>
          </a:p>
          <a:p>
            <a:pPr algn="l"/>
            <a:r>
              <a:rPr lang="tr-TR" dirty="0">
                <a:solidFill>
                  <a:schemeClr val="tx1"/>
                </a:solidFill>
                <a:latin typeface="Calibri" pitchFamily="34" charset="0"/>
                <a:cs typeface="Calibri" pitchFamily="34" charset="0"/>
              </a:rPr>
              <a:t>Konu: </a:t>
            </a:r>
            <a:r>
              <a:rPr lang="tr-TR" dirty="0"/>
              <a:t>Aile danışmanlığının tarihsel gelişimi</a:t>
            </a:r>
            <a:endParaRPr lang="tr-TR" dirty="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1268760"/>
            <a:ext cx="8229600" cy="4888200"/>
          </a:xfrm>
        </p:spPr>
        <p:txBody>
          <a:bodyPr>
            <a:normAutofit fontScale="92500" lnSpcReduction="20000"/>
          </a:bodyPr>
          <a:lstStyle/>
          <a:p>
            <a:pPr algn="just"/>
            <a:r>
              <a:rPr lang="tr-TR" dirty="0"/>
              <a:t>Önceki dönemlerdeki köklü deneyimlerden sonra aile terapisi kendi alan yazını, örgütleri ve uygulayıcıları ile yerli yerinde bir alan haline geldi. Tekbir model çerçevesinde örgütlenen, psikanaliz, davranış terapisi gibi yaklaşımların tersine, aile terapisi, farklı ekollerin birden çok ekolün varlığını sürdürdüğü bir girişim oldu. Bunun da ötesinde bu ekollerin her biri de kendi önderleri, metinleri ve terapi yapma biçimleriyle ayrı birer girişimdi. Aile terapisi artık ayrı ekollere belirgin sınırlarla ayrılmış bir durumda değil, uygulayıcılarının hepsinin sistemler kuramına evrensel bir bağlılık duyduğu söylenemez. Aile terapisinde bugün farklı ekoller arasındaki sınırlar o denli belirsizleşmiştir ki günümüzde kendilerini bu öğrenci ya da yapısalcı veya diğer bir şekilde tanımlayan terapistlerin sayısı gittikçe azalıyor. Ayrımcılığın azalmasının nedenlerinden biri, uygulamacıların deneyim kazandıkça birbirlerinin tekniklerinden yararlanmak için herhangi bir sorun görmemeye başlamasıdır.</a:t>
            </a:r>
          </a:p>
        </p:txBody>
      </p:sp>
    </p:spTree>
    <p:extLst>
      <p:ext uri="{BB962C8B-B14F-4D97-AF65-F5344CB8AC3E}">
        <p14:creationId xmlns:p14="http://schemas.microsoft.com/office/powerpoint/2010/main" val="41412346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Kaynaklar</a:t>
            </a:r>
          </a:p>
        </p:txBody>
      </p:sp>
      <p:sp>
        <p:nvSpPr>
          <p:cNvPr id="3" name="İçerik Yer Tutucusu 2"/>
          <p:cNvSpPr>
            <a:spLocks noGrp="1"/>
          </p:cNvSpPr>
          <p:nvPr>
            <p:ph sz="quarter" idx="1"/>
          </p:nvPr>
        </p:nvSpPr>
        <p:spPr/>
        <p:txBody>
          <a:bodyPr/>
          <a:lstStyle/>
          <a:p>
            <a:r>
              <a:rPr lang="tr-TR" dirty="0"/>
              <a:t>Nazlı, S. 2001. Aile Danışmanlığı, Nobel Yayın Dağıtım, Ankara</a:t>
            </a:r>
          </a:p>
          <a:p>
            <a:r>
              <a:rPr lang="tr-TR" dirty="0"/>
              <a:t>Yörükoğlu, A. 1997. Çocuk ruh sağlığı. Özgür Yayınları, İstanbul</a:t>
            </a:r>
          </a:p>
        </p:txBody>
      </p:sp>
    </p:spTree>
    <p:extLst>
      <p:ext uri="{BB962C8B-B14F-4D97-AF65-F5344CB8AC3E}">
        <p14:creationId xmlns:p14="http://schemas.microsoft.com/office/powerpoint/2010/main" val="1120006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556792"/>
            <a:ext cx="8229600" cy="4600168"/>
          </a:xfrm>
        </p:spPr>
        <p:txBody>
          <a:bodyPr/>
          <a:lstStyle/>
          <a:p>
            <a:pPr lvl="0" algn="just">
              <a:buClr>
                <a:srgbClr val="4F81BD"/>
              </a:buClr>
            </a:pPr>
            <a:r>
              <a:rPr lang="tr-TR" dirty="0">
                <a:solidFill>
                  <a:prstClr val="black"/>
                </a:solidFill>
              </a:rPr>
              <a:t>Aile dinamikleri hakkında çalışan ilk kişi Freud olurken; aileyi ilk kez ayrıntılı inceleyen Alfred Adler’dir (Nazlı, 2014, s. 2).</a:t>
            </a:r>
          </a:p>
          <a:p>
            <a:pPr lvl="0" algn="just">
              <a:buClr>
                <a:srgbClr val="4F81BD"/>
              </a:buClr>
            </a:pPr>
            <a:r>
              <a:rPr lang="tr-TR" dirty="0"/>
              <a:t>Aile danışmanlığının kısa tarihine rağmen uzun bir geçmişi uzun döneme yayılır. Aile danışmanlığının kökleri konusunda ağırlıklı görüş, aile terapilerinin din adamlarının öğütlerinin bir uzantısı olduğu yönündedir. Örneğin </a:t>
            </a:r>
            <a:r>
              <a:rPr lang="tr-TR" dirty="0" err="1"/>
              <a:t>Yalom</a:t>
            </a:r>
            <a:r>
              <a:rPr lang="tr-TR" dirty="0"/>
              <a:t>, din bağlamında verilen öğütlerin aile terapileri olarak niteler. Bu öğütlerin </a:t>
            </a:r>
            <a:r>
              <a:rPr lang="tr-TR" dirty="0" err="1"/>
              <a:t>terapötik</a:t>
            </a:r>
            <a:r>
              <a:rPr lang="tr-TR" dirty="0"/>
              <a:t> bir öneme sahip olduğu tezinden yola çıkarak, 1900’lü yılların başında, aile rehberliği hareketinin bir parçası olarak görür.</a:t>
            </a:r>
            <a:endParaRPr lang="tr-TR" dirty="0">
              <a:solidFill>
                <a:prstClr val="black"/>
              </a:solidFill>
            </a:endParaRPr>
          </a:p>
          <a:p>
            <a:pPr algn="just"/>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sz="2800" dirty="0">
                <a:solidFill>
                  <a:prstClr val="black"/>
                </a:solidFill>
              </a:rPr>
              <a:t>Aile danışmanlığına ilişkin ilk ciddi adımların atıldığı dönem 1950-59 arası dönemdir. Aile danışmanlığının doğuşu olan bu dönemdeki gelişmeler, daha çok bireysel öncüler aracılığıyla gerçekleşmiştir. N. </a:t>
            </a:r>
            <a:r>
              <a:rPr lang="tr-TR" sz="2800" dirty="0" err="1">
                <a:solidFill>
                  <a:prstClr val="black"/>
                </a:solidFill>
              </a:rPr>
              <a:t>Ackerman</a:t>
            </a:r>
            <a:r>
              <a:rPr lang="tr-TR" sz="2800" dirty="0">
                <a:solidFill>
                  <a:prstClr val="black"/>
                </a:solidFill>
              </a:rPr>
              <a:t>, G. </a:t>
            </a:r>
            <a:r>
              <a:rPr lang="tr-TR" sz="2800" dirty="0" err="1">
                <a:solidFill>
                  <a:prstClr val="black"/>
                </a:solidFill>
              </a:rPr>
              <a:t>Baterson</a:t>
            </a:r>
            <a:r>
              <a:rPr lang="tr-TR" sz="2800" dirty="0">
                <a:solidFill>
                  <a:prstClr val="black"/>
                </a:solidFill>
              </a:rPr>
              <a:t>, M. </a:t>
            </a:r>
            <a:r>
              <a:rPr lang="tr-TR" sz="2800" dirty="0" err="1">
                <a:solidFill>
                  <a:prstClr val="black"/>
                </a:solidFill>
              </a:rPr>
              <a:t>Erickson</a:t>
            </a:r>
            <a:r>
              <a:rPr lang="tr-TR" sz="2800" dirty="0">
                <a:solidFill>
                  <a:prstClr val="black"/>
                </a:solidFill>
              </a:rPr>
              <a:t>, </a:t>
            </a:r>
            <a:r>
              <a:rPr lang="tr-TR" sz="2800" dirty="0" err="1">
                <a:solidFill>
                  <a:prstClr val="black"/>
                </a:solidFill>
              </a:rPr>
              <a:t>C.Whitaker</a:t>
            </a:r>
            <a:r>
              <a:rPr lang="tr-TR" sz="2800" dirty="0">
                <a:solidFill>
                  <a:prstClr val="black"/>
                </a:solidFill>
              </a:rPr>
              <a:t> ve </a:t>
            </a:r>
            <a:r>
              <a:rPr lang="tr-TR" sz="2800" dirty="0" err="1">
                <a:solidFill>
                  <a:prstClr val="black"/>
                </a:solidFill>
              </a:rPr>
              <a:t>Murray</a:t>
            </a:r>
            <a:r>
              <a:rPr lang="tr-TR" sz="2800" dirty="0">
                <a:solidFill>
                  <a:prstClr val="black"/>
                </a:solidFill>
              </a:rPr>
              <a:t> </a:t>
            </a:r>
            <a:r>
              <a:rPr lang="tr-TR" sz="2800" dirty="0" err="1">
                <a:solidFill>
                  <a:prstClr val="black"/>
                </a:solidFill>
              </a:rPr>
              <a:t>Bowen</a:t>
            </a:r>
            <a:r>
              <a:rPr lang="tr-TR" sz="2800" dirty="0">
                <a:solidFill>
                  <a:prstClr val="black"/>
                </a:solidFill>
              </a:rPr>
              <a:t>, alanda dönemin öncü isimleri olmuştur. </a:t>
            </a:r>
          </a:p>
        </p:txBody>
      </p:sp>
    </p:spTree>
    <p:extLst>
      <p:ext uri="{BB962C8B-B14F-4D97-AF65-F5344CB8AC3E}">
        <p14:creationId xmlns:p14="http://schemas.microsoft.com/office/powerpoint/2010/main" val="3292617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dirty="0"/>
              <a:t>Aile Danışmanlığı kavramına ve hizmetine 1940 yılından sonra Amerika Birleşik Devletlerinde rastlanmaya başlamıştır. Aile Danışmanığı’nın temellerinin atılmasında üç sosyal oluşumun etkisi büyüktür. Bunlardan biri The American Association for Marriage Counselor (AAMC)’nin 1942 yılında kurulmasıdır. </a:t>
            </a:r>
          </a:p>
        </p:txBody>
      </p:sp>
    </p:spTree>
    <p:extLst>
      <p:ext uri="{BB962C8B-B14F-4D97-AF65-F5344CB8AC3E}">
        <p14:creationId xmlns:p14="http://schemas.microsoft.com/office/powerpoint/2010/main" val="1777169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İkinci sosyal etmen ailesinde şizofreni rahatsızlığı olan aile üyeleri ile çalışmaların başlatılmasıdır. Üçüncü etmen ise 2. Dünya Savaşı’dır. Bu savaş milyonlarca aileyi sıkıntıya sokmuş; yardıma muhtaç hale getirmiştir. 1946 yılında Ulusal Zihin Sağlığı Anlaşması imzalanmıştır ve bu anlaşma ile ailelerin zihin sağlığı ile ilgili çalışmalar hız kazanmıştır. (Gladding,1998,akt Nazlı)</a:t>
            </a:r>
          </a:p>
          <a:p>
            <a:endParaRPr lang="tr-TR" dirty="0"/>
          </a:p>
        </p:txBody>
      </p:sp>
    </p:spTree>
    <p:extLst>
      <p:ext uri="{BB962C8B-B14F-4D97-AF65-F5344CB8AC3E}">
        <p14:creationId xmlns:p14="http://schemas.microsoft.com/office/powerpoint/2010/main" val="15465292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708920"/>
            <a:ext cx="8229600" cy="3448040"/>
          </a:xfrm>
        </p:spPr>
        <p:txBody>
          <a:bodyPr>
            <a:normAutofit/>
          </a:bodyPr>
          <a:lstStyle/>
          <a:p>
            <a:pPr lvl="0">
              <a:buClr>
                <a:srgbClr val="4F81BD"/>
              </a:buClr>
            </a:pPr>
            <a:r>
              <a:rPr lang="tr-TR" sz="2400" dirty="0">
                <a:solidFill>
                  <a:prstClr val="black"/>
                </a:solidFill>
              </a:rPr>
              <a:t>1960’lara geldiğimizde danışmanlık ve terapi alanlarında çok hızlı gelişmeler yaşanmıştır. Bu dönemin en önemli isimleri; Jay Haley, Virginia Satir, S. Minuchin ve J. Bell’dir. Yine C. Whitaker, N. Ackerman ve Murray Bowen bu dönemde de öncülüklerini devam ettirmişlerdir. </a:t>
            </a:r>
          </a:p>
          <a:p>
            <a:pPr algn="ct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sz="2800" dirty="0">
                <a:solidFill>
                  <a:prstClr val="black"/>
                </a:solidFill>
              </a:rPr>
              <a:t>1970’li dönemlerde, </a:t>
            </a:r>
            <a:r>
              <a:rPr lang="tr-TR" sz="2800" dirty="0" err="1">
                <a:solidFill>
                  <a:prstClr val="black"/>
                </a:solidFill>
              </a:rPr>
              <a:t>ADU’nun</a:t>
            </a:r>
            <a:r>
              <a:rPr lang="tr-TR" sz="2800" dirty="0">
                <a:solidFill>
                  <a:prstClr val="black"/>
                </a:solidFill>
              </a:rPr>
              <a:t> “Terapi” ve “Klinik </a:t>
            </a:r>
            <a:r>
              <a:rPr lang="tr-TR" sz="2800" dirty="0" err="1">
                <a:solidFill>
                  <a:prstClr val="black"/>
                </a:solidFill>
              </a:rPr>
              <a:t>Tedavi”ye</a:t>
            </a:r>
            <a:r>
              <a:rPr lang="tr-TR" sz="2800" dirty="0">
                <a:solidFill>
                  <a:prstClr val="black"/>
                </a:solidFill>
              </a:rPr>
              <a:t> dönüşümü ile birlikte aile danışmanlığı kuramları da sistematik hale gelmiştir</a:t>
            </a:r>
            <a:r>
              <a:rPr lang="tr-TR" dirty="0"/>
              <a:t>.</a:t>
            </a:r>
          </a:p>
          <a:p>
            <a:r>
              <a:rPr lang="tr-TR" sz="2800" dirty="0" err="1"/>
              <a:t>Yalom</a:t>
            </a:r>
            <a:r>
              <a:rPr lang="tr-TR" sz="2800" dirty="0"/>
              <a:t> vd. aile rehberliği hareketinin tutarlı ve bütüncül bir kuramsal zemin olmadığının da altını çizmektedirler. Dinlerin bilim içindeki hatırı sayılır gücü, bilim adamların da etkilemektedir. </a:t>
            </a:r>
            <a:endParaRPr lang="tr-TR" sz="2800" dirty="0">
              <a:solidFill>
                <a:prstClr val="black"/>
              </a:solidFill>
            </a:endParaRPr>
          </a:p>
        </p:txBody>
      </p:sp>
    </p:spTree>
    <p:extLst>
      <p:ext uri="{BB962C8B-B14F-4D97-AF65-F5344CB8AC3E}">
        <p14:creationId xmlns:p14="http://schemas.microsoft.com/office/powerpoint/2010/main" val="4105229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916832"/>
            <a:ext cx="8229600" cy="4240128"/>
          </a:xfrm>
        </p:spPr>
        <p:txBody>
          <a:bodyPr>
            <a:normAutofit/>
          </a:bodyPr>
          <a:lstStyle/>
          <a:p>
            <a:pPr lvl="0" algn="just">
              <a:buClr>
                <a:srgbClr val="4F81BD"/>
              </a:buClr>
            </a:pPr>
            <a:r>
              <a:rPr lang="tr-TR" sz="2800" dirty="0">
                <a:solidFill>
                  <a:prstClr val="black"/>
                </a:solidFill>
              </a:rPr>
              <a:t>1990’larda, aile danışmasına yönelik yeni kuramlar ve uzmanlık alanları ortaya çıkmıştır (Özabacı &amp; Erkan, 2014, s. 31). 2000 ve sonrasında ise; aile danışmanlığı dünya çapında giderek tanınmaya başlayan ve sistematik hale gelen bir alan olmuştur</a:t>
            </a:r>
          </a:p>
          <a:p>
            <a:pPr algn="ct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r>
              <a:rPr lang="tr-TR" dirty="0"/>
              <a:t>Türkiye’de aile danışmanlığı ve terapisinin seyri batı ülkelerine göre daha geç başlamıştır. İlk kez 1980’lerde aile terapisine duyulan ilginin bir sonucu olarak, “Aile Terapisi” adında üniversitelerde bir ders olarak okutulmaya başlatılmıştır (Korkut, 2001, s. 115).</a:t>
            </a:r>
          </a:p>
          <a:p>
            <a:pPr algn="just"/>
            <a:r>
              <a:rPr lang="tr-TR" dirty="0"/>
              <a:t>1983 yılında ise Türkiye Aile Planlaması Derneği’nin Mayıs 1983’te başlattığı “Aile Danışmanlığı” hizmeti bu alanlardaki ilk denemeler/girişimlerdir (Güran, 1983, s. 20).</a:t>
            </a:r>
          </a:p>
          <a:p>
            <a:endParaRPr lang="tr-TR" dirty="0"/>
          </a:p>
        </p:txBody>
      </p:sp>
    </p:spTree>
    <p:extLst>
      <p:ext uri="{BB962C8B-B14F-4D97-AF65-F5344CB8AC3E}">
        <p14:creationId xmlns:p14="http://schemas.microsoft.com/office/powerpoint/2010/main" val="29184219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205</TotalTime>
  <Words>659</Words>
  <Application>Microsoft Office PowerPoint</Application>
  <PresentationFormat>Ekran Gösterisi (4:3)</PresentationFormat>
  <Paragraphs>20</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Bookman Old Style</vt:lpstr>
      <vt:lpstr>Calibri</vt:lpstr>
      <vt:lpstr>Gill Sans MT</vt:lpstr>
      <vt:lpstr>Wingdings</vt:lpstr>
      <vt:lpstr>Wingdings 3</vt:lpstr>
      <vt:lpstr>Kaynak</vt:lpstr>
      <vt:lpstr>Ankara Üniversitesi  Sağlık Bilimleri Fakültesi Çocuk Gelişimi Bölümü</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Serdarhan.Duru</cp:lastModifiedBy>
  <cp:revision>17</cp:revision>
  <dcterms:created xsi:type="dcterms:W3CDTF">2017-04-26T08:36:58Z</dcterms:created>
  <dcterms:modified xsi:type="dcterms:W3CDTF">2021-10-25T06:52:51Z</dcterms:modified>
</cp:coreProperties>
</file>