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70" r:id="rId4"/>
    <p:sldId id="673" r:id="rId5"/>
    <p:sldId id="675" r:id="rId6"/>
    <p:sldId id="676" r:id="rId7"/>
    <p:sldId id="677" r:id="rId8"/>
    <p:sldId id="678" r:id="rId9"/>
    <p:sldId id="679" r:id="rId10"/>
    <p:sldId id="680" r:id="rId11"/>
    <p:sldId id="681" r:id="rId12"/>
    <p:sldId id="682" r:id="rId13"/>
    <p:sldId id="683"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C4CA"/>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24.02.2020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2/24/2020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2/24/2020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782855" y="1973610"/>
            <a:ext cx="7520222" cy="2357568"/>
          </a:xfrm>
          <a:prstGeom prst="rect">
            <a:avLst/>
          </a:prstGeom>
        </p:spPr>
        <p:txBody>
          <a:bodyPr wrap="square">
            <a:spAutoFit/>
          </a:bodyPr>
          <a:lstStyle/>
          <a:p>
            <a:pPr marL="0" lvl="1" algn="ctr">
              <a:spcBef>
                <a:spcPct val="20000"/>
              </a:spcBef>
              <a:buClr>
                <a:schemeClr val="accent1"/>
              </a:buClr>
            </a:pPr>
            <a:r>
              <a:rPr lang="tr-TR" sz="3200" b="1" dirty="0" smtClean="0"/>
              <a:t>GGY401</a:t>
            </a:r>
          </a:p>
          <a:p>
            <a:pPr marL="0" lvl="1" algn="ctr">
              <a:spcBef>
                <a:spcPct val="20000"/>
              </a:spcBef>
              <a:buClr>
                <a:schemeClr val="accent1"/>
              </a:buClr>
            </a:pPr>
            <a:endParaRPr lang="tr-TR" sz="3200" b="1" dirty="0" smtClean="0"/>
          </a:p>
          <a:p>
            <a:pPr marL="0" lvl="1" algn="ctr">
              <a:spcBef>
                <a:spcPct val="20000"/>
              </a:spcBef>
              <a:buClr>
                <a:schemeClr val="accent1"/>
              </a:buClr>
            </a:pPr>
            <a:r>
              <a:rPr lang="tr-TR" sz="3200" b="1" dirty="0" smtClean="0"/>
              <a:t>Gayrimenkul ve Varlık Değerleme I</a:t>
            </a:r>
          </a:p>
          <a:p>
            <a:pPr marL="0" lvl="1" algn="ctr">
              <a:spcBef>
                <a:spcPct val="20000"/>
              </a:spcBef>
              <a:buClr>
                <a:schemeClr val="accent1"/>
              </a:buClr>
            </a:pPr>
            <a:endParaRPr lang="tr-TR" sz="3200" b="1" dirty="0">
              <a:solidFill>
                <a:schemeClr val="tx2"/>
              </a:solidFill>
            </a:endParaRPr>
          </a:p>
        </p:txBody>
      </p:sp>
    </p:spTree>
    <p:extLst>
      <p:ext uri="{BB962C8B-B14F-4D97-AF65-F5344CB8AC3E}">
        <p14:creationId xmlns:p14="http://schemas.microsoft.com/office/powerpoint/2010/main" val="1175487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4416594"/>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Nix</a:t>
            </a:r>
            <a:r>
              <a:rPr lang="tr-TR" sz="1400" spc="-50" dirty="0">
                <a:solidFill>
                  <a:srgbClr val="000000"/>
                </a:solidFill>
                <a:ea typeface="Trebuchet MS" panose="020B0603020202020204" pitchFamily="34" charset="0"/>
                <a:cs typeface="Trebuchet MS" panose="020B0603020202020204" pitchFamily="34" charset="0"/>
              </a:rPr>
              <a:t>, J. </a:t>
            </a:r>
            <a:r>
              <a:rPr lang="tr-TR" sz="1400" spc="-50" dirty="0" err="1">
                <a:solidFill>
                  <a:srgbClr val="000000"/>
                </a:solidFill>
                <a:ea typeface="Trebuchet MS" panose="020B0603020202020204" pitchFamily="34" charset="0"/>
                <a:cs typeface="Trebuchet MS" panose="020B0603020202020204" pitchFamily="34" charset="0"/>
              </a:rPr>
              <a:t>Hill</a:t>
            </a:r>
            <a:r>
              <a:rPr lang="tr-TR" sz="1400" spc="-50" dirty="0">
                <a:solidFill>
                  <a:srgbClr val="000000"/>
                </a:solidFill>
                <a:ea typeface="Trebuchet MS" panose="020B0603020202020204" pitchFamily="34" charset="0"/>
                <a:cs typeface="Trebuchet MS" panose="020B0603020202020204" pitchFamily="34" charset="0"/>
              </a:rPr>
              <a:t>, P. Williams N. </a:t>
            </a:r>
            <a:r>
              <a:rPr lang="tr-TR" sz="1400" spc="-50" dirty="0" err="1">
                <a:solidFill>
                  <a:srgbClr val="000000"/>
                </a:solidFill>
                <a:ea typeface="Trebuchet MS" panose="020B0603020202020204" pitchFamily="34" charset="0"/>
                <a:cs typeface="Trebuchet MS" panose="020B0603020202020204" pitchFamily="34" charset="0"/>
              </a:rPr>
              <a:t>and</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Bough</a:t>
            </a:r>
            <a:r>
              <a:rPr lang="tr-TR" sz="1400" spc="-50" dirty="0">
                <a:solidFill>
                  <a:srgbClr val="000000"/>
                </a:solidFill>
                <a:ea typeface="Trebuchet MS" panose="020B0603020202020204" pitchFamily="34" charset="0"/>
                <a:cs typeface="Trebuchet MS" panose="020B0603020202020204" pitchFamily="34" charset="0"/>
              </a:rPr>
              <a:t> J., 1999. Land </a:t>
            </a:r>
            <a:r>
              <a:rPr lang="tr-TR" sz="1400" spc="-50" dirty="0" err="1">
                <a:solidFill>
                  <a:srgbClr val="000000"/>
                </a:solidFill>
                <a:ea typeface="Trebuchet MS" panose="020B0603020202020204" pitchFamily="34" charset="0"/>
                <a:cs typeface="Trebuchet MS" panose="020B0603020202020204" pitchFamily="34" charset="0"/>
              </a:rPr>
              <a:t>and</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Estate</a:t>
            </a:r>
            <a:r>
              <a:rPr lang="tr-TR" sz="1400" spc="-50" dirty="0">
                <a:solidFill>
                  <a:srgbClr val="000000"/>
                </a:solidFill>
                <a:ea typeface="Trebuchet MS" panose="020B0603020202020204" pitchFamily="34" charset="0"/>
                <a:cs typeface="Trebuchet MS" panose="020B0603020202020204" pitchFamily="34" charset="0"/>
              </a:rPr>
              <a:t> Management, , Packard Publishing Limited, Third Edition, </a:t>
            </a:r>
            <a:r>
              <a:rPr lang="tr-TR" sz="1400" spc="-50" dirty="0" err="1">
                <a:solidFill>
                  <a:srgbClr val="000000"/>
                </a:solidFill>
                <a:ea typeface="Trebuchet MS" panose="020B0603020202020204" pitchFamily="34" charset="0"/>
                <a:cs typeface="Trebuchet MS" panose="020B0603020202020204" pitchFamily="34" charset="0"/>
              </a:rPr>
              <a:t>Chichester</a:t>
            </a:r>
            <a:r>
              <a:rPr lang="tr-TR" sz="1400" spc="-50" dirty="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Scarette</a:t>
            </a:r>
            <a:r>
              <a:rPr lang="tr-TR" sz="1400" spc="-50" dirty="0">
                <a:solidFill>
                  <a:srgbClr val="000000"/>
                </a:solidFill>
                <a:ea typeface="Trebuchet MS" panose="020B0603020202020204" pitchFamily="34" charset="0"/>
                <a:cs typeface="Trebuchet MS" panose="020B0603020202020204" pitchFamily="34" charset="0"/>
              </a:rPr>
              <a:t>, D., 1991. </a:t>
            </a:r>
            <a:r>
              <a:rPr lang="tr-TR" sz="1400" spc="-50" dirty="0" err="1">
                <a:solidFill>
                  <a:srgbClr val="000000"/>
                </a:solidFill>
                <a:ea typeface="Trebuchet MS" panose="020B0603020202020204" pitchFamily="34" charset="0"/>
                <a:cs typeface="Trebuchet MS" panose="020B0603020202020204" pitchFamily="34" charset="0"/>
              </a:rPr>
              <a:t>Property</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Valuation</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The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Five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Methods</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London</a:t>
            </a:r>
            <a:r>
              <a:rPr lang="tr-TR" sz="1400" spc="-50" dirty="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Gündoğmuş, E. ve Demirci, R., 2004. Arazilerin Kamulaştırma Bedellerinin Takdiri Tarım Arazilerinin Kamulaştırma Bedellerinin Takdirinde Kullanılabilecek </a:t>
            </a:r>
            <a:r>
              <a:rPr lang="tr-TR" sz="1400" spc="-50" dirty="0" err="1">
                <a:solidFill>
                  <a:srgbClr val="000000"/>
                </a:solidFill>
                <a:ea typeface="Trebuchet MS" panose="020B0603020202020204" pitchFamily="34" charset="0"/>
                <a:cs typeface="Trebuchet MS" panose="020B0603020202020204" pitchFamily="34" charset="0"/>
              </a:rPr>
              <a:t>Kapitalizasyon</a:t>
            </a:r>
            <a:r>
              <a:rPr lang="tr-TR" sz="1400" spc="-50" dirty="0">
                <a:solidFill>
                  <a:srgbClr val="000000"/>
                </a:solidFill>
                <a:ea typeface="Trebuchet MS" panose="020B0603020202020204" pitchFamily="34" charset="0"/>
                <a:cs typeface="Trebuchet MS" panose="020B0603020202020204" pitchFamily="34" charset="0"/>
              </a:rPr>
              <a:t> Faiz Oranları, Arazi Gelirleri ve Arazi Birim Değerleri, EDUSER Limited Şirketi, Ankara.</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H.,2008. Taşınmaz Değerlemede Gelir Çarpanları Yaklaşımı ve Türkiye’de Kentsel ve Kırsal Taşınmaz Değerleme Uygulamalarında Kullanım Olanakları, , Vergi Sorunları Dergisi, Sayı:241:106-148, İstanbul.</a:t>
            </a:r>
          </a:p>
          <a:p>
            <a:pPr marL="342900" indent="-342900">
              <a:lnSpc>
                <a:spcPct val="150000"/>
              </a:lnSpc>
              <a:spcBef>
                <a:spcPts val="600"/>
              </a:spcBef>
              <a:spcAft>
                <a:spcPts val="600"/>
              </a:spcAft>
              <a:buFont typeface="Wingdings" panose="05000000000000000000" pitchFamily="2" charset="2"/>
              <a:buChar char="Ø"/>
            </a:pPr>
            <a:endParaRPr lang="tr-TR" sz="1400" b="1" spc="-50" dirty="0" smtClean="0">
              <a:solidFill>
                <a:srgbClr val="000000"/>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18668696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3293209"/>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ve </a:t>
            </a:r>
            <a:r>
              <a:rPr lang="tr-TR" sz="1400" spc="-50" dirty="0" err="1">
                <a:solidFill>
                  <a:srgbClr val="000000"/>
                </a:solidFill>
                <a:ea typeface="Trebuchet MS" panose="020B0603020202020204" pitchFamily="34" charset="0"/>
                <a:cs typeface="Trebuchet MS" panose="020B0603020202020204" pitchFamily="34" charset="0"/>
              </a:rPr>
              <a:t>Aliefendioğlu</a:t>
            </a:r>
            <a:r>
              <a:rPr lang="tr-TR" sz="1400" spc="-50" dirty="0">
                <a:solidFill>
                  <a:srgbClr val="000000"/>
                </a:solidFill>
                <a:ea typeface="Trebuchet MS" panose="020B0603020202020204" pitchFamily="34" charset="0"/>
                <a:cs typeface="Trebuchet MS" panose="020B0603020202020204" pitchFamily="34" charset="0"/>
              </a:rPr>
              <a:t> Y., 2008. Yapı Değerlemesinin Teorik Esasları ve Uygulamaları: Türkiye’de Kamulaştırma, Emlak Vergisi ve İmar Düzenlemeleri Yönünden Bir İnceleme, , Türk Kooperatifçilik Kurumu, Üçüncü Sektör Kooperatifçilik, Cilt (2008):43, Sayı:4:88-111, Ankara.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ve Şanlı, H. 2008. Tarım Politikalarının Arazi Değerlerine Etkilerinin Değerlendirilmesi, Türk Kooperatifçilik Kurumu, Üçüncü Sektör Kooperatifçilik, Cilt (2008):43, Sayı:1:88-111, Ankara.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Appraisal</a:t>
            </a:r>
            <a:r>
              <a:rPr lang="tr-TR" sz="1400" spc="-50" dirty="0">
                <a:solidFill>
                  <a:srgbClr val="000000"/>
                </a:solidFill>
                <a:ea typeface="Trebuchet MS" panose="020B0603020202020204" pitchFamily="34" charset="0"/>
                <a:cs typeface="Trebuchet MS" panose="020B0603020202020204" pitchFamily="34" charset="0"/>
              </a:rPr>
              <a:t> of </a:t>
            </a:r>
            <a:r>
              <a:rPr lang="tr-TR" sz="1400" spc="-50" dirty="0" err="1">
                <a:solidFill>
                  <a:srgbClr val="000000"/>
                </a:solidFill>
                <a:ea typeface="Trebuchet MS" panose="020B0603020202020204" pitchFamily="34" charset="0"/>
                <a:cs typeface="Trebuchet MS" panose="020B0603020202020204" pitchFamily="34" charset="0"/>
              </a:rPr>
              <a:t>Rural</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Property</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American</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Institute</a:t>
            </a:r>
            <a:r>
              <a:rPr lang="tr-TR" sz="1400" spc="-50" dirty="0">
                <a:solidFill>
                  <a:srgbClr val="000000"/>
                </a:solidFill>
                <a:ea typeface="Trebuchet MS" panose="020B0603020202020204" pitchFamily="34" charset="0"/>
                <a:cs typeface="Trebuchet MS" panose="020B0603020202020204" pitchFamily="34" charset="0"/>
              </a:rPr>
              <a:t> of Real </a:t>
            </a:r>
            <a:r>
              <a:rPr lang="tr-TR" sz="1400" spc="-50" dirty="0" err="1">
                <a:solidFill>
                  <a:srgbClr val="000000"/>
                </a:solidFill>
                <a:ea typeface="Trebuchet MS" panose="020B0603020202020204" pitchFamily="34" charset="0"/>
                <a:cs typeface="Trebuchet MS" panose="020B0603020202020204" pitchFamily="34" charset="0"/>
              </a:rPr>
              <a:t>Estate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Appraisers</a:t>
            </a:r>
            <a:r>
              <a:rPr lang="tr-TR" sz="1400" spc="-50" dirty="0">
                <a:solidFill>
                  <a:srgbClr val="000000"/>
                </a:solidFill>
                <a:ea typeface="Trebuchet MS" panose="020B0603020202020204" pitchFamily="34" charset="0"/>
                <a:cs typeface="Trebuchet MS" panose="020B0603020202020204" pitchFamily="34" charset="0"/>
              </a:rPr>
              <a:t>, Chicago, Illinois, USA, 1983.</a:t>
            </a:r>
          </a:p>
          <a:p>
            <a:pPr marL="342900" indent="-342900">
              <a:lnSpc>
                <a:spcPct val="150000"/>
              </a:lnSpc>
              <a:spcBef>
                <a:spcPts val="600"/>
              </a:spcBef>
              <a:spcAft>
                <a:spcPts val="600"/>
              </a:spcAft>
              <a:buFont typeface="Wingdings" panose="05000000000000000000" pitchFamily="2" charset="2"/>
              <a:buChar char="Ø"/>
            </a:pPr>
            <a:endParaRPr lang="tr-TR" sz="1400" b="1" spc="-50" dirty="0" smtClean="0">
              <a:solidFill>
                <a:srgbClr val="000000"/>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370847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30887"/>
          </a:xfrm>
          <a:prstGeom prst="rect">
            <a:avLst/>
          </a:prstGeom>
        </p:spPr>
        <p:txBody>
          <a:bodyPr wrap="square">
            <a:spAutoFit/>
          </a:bodyPr>
          <a:lstStyle/>
          <a:p>
            <a:pPr marL="0" lvl="1" algn="ctr">
              <a:spcBef>
                <a:spcPct val="20000"/>
              </a:spcBef>
              <a:buClr>
                <a:schemeClr val="accent1"/>
              </a:buClr>
            </a:pPr>
            <a:r>
              <a:rPr lang="tr-TR" sz="2200" b="1" dirty="0"/>
              <a:t>Kamulaştırma ve Ters Kamulaştırma</a:t>
            </a:r>
          </a:p>
        </p:txBody>
      </p:sp>
      <p:sp>
        <p:nvSpPr>
          <p:cNvPr id="4" name="Dikdörtgen 3"/>
          <p:cNvSpPr/>
          <p:nvPr/>
        </p:nvSpPr>
        <p:spPr>
          <a:xfrm>
            <a:off x="782858" y="967635"/>
            <a:ext cx="7557470" cy="5309146"/>
          </a:xfrm>
          <a:prstGeom prst="rect">
            <a:avLst/>
          </a:prstGeom>
        </p:spPr>
        <p:txBody>
          <a:bodyPr wrap="square">
            <a:spAutoFit/>
          </a:bodyPr>
          <a:lstStyle/>
          <a:p>
            <a:pPr marL="285750" marR="12065" indent="-285750" algn="just">
              <a:spcBef>
                <a:spcPts val="600"/>
              </a:spcBef>
              <a:buFont typeface="Wingdings" panose="05000000000000000000" pitchFamily="2" charset="2"/>
              <a:buChar char="Ø"/>
              <a:tabLst>
                <a:tab pos="572770" algn="l"/>
              </a:tabLst>
            </a:pPr>
            <a:r>
              <a:rPr lang="tr-TR" sz="2400" dirty="0">
                <a:solidFill>
                  <a:prstClr val="black"/>
                </a:solidFill>
                <a:ea typeface="Times New Roman" panose="02020603050405020304" pitchFamily="18" charset="0"/>
              </a:rPr>
              <a:t>Taşınmazların kamulaştırma bedellerinin takdirinde taşınmazın cins ve </a:t>
            </a:r>
            <a:r>
              <a:rPr lang="tr-TR" sz="2400" dirty="0" err="1">
                <a:solidFill>
                  <a:prstClr val="black"/>
                </a:solidFill>
                <a:ea typeface="Times New Roman" panose="02020603050405020304" pitchFamily="18" charset="0"/>
              </a:rPr>
              <a:t>nevini</a:t>
            </a:r>
            <a:r>
              <a:rPr lang="tr-TR" sz="2400" dirty="0">
                <a:solidFill>
                  <a:prstClr val="black"/>
                </a:solidFill>
                <a:ea typeface="Times New Roman" panose="02020603050405020304" pitchFamily="18" charset="0"/>
              </a:rPr>
              <a:t>, yüzölçümünü, kıymetini etkileyebilecek bütün nitelik ve unsurlarını ve her unsurun ayrı ayrı değerini, varsa vergi beyanını, kamulaştırma tarihindeki resmi makamlarca yapılmış kıymet takdirlerini, arazilerde taşınmaz veya kaynağın mevki ve şartlarına göre ve olduğu gibi kullanılması halinde getireceği net gelirini, arsalarda kamulaştırma gününden önceki özel amacı olmayan emsal satışlara göre satış değerini, yapılarda resmi birim fiyatları ve yapı maliyet hesaplarını ve yıpranma payını, bedelin tespitinde etkili olacak diğer objektif ölçüler esas alınarak bedel </a:t>
            </a:r>
            <a:r>
              <a:rPr lang="tr-TR" sz="2400" dirty="0" smtClean="0">
                <a:solidFill>
                  <a:prstClr val="black"/>
                </a:solidFill>
                <a:ea typeface="Times New Roman" panose="02020603050405020304" pitchFamily="18" charset="0"/>
              </a:rPr>
              <a:t>saptanmalıdır.</a:t>
            </a:r>
            <a:endParaRPr lang="tr-TR" sz="2400" dirty="0">
              <a:solidFill>
                <a:prstClr val="black"/>
              </a:solidFill>
              <a:ea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Ø"/>
            </a:pPr>
            <a:endParaRPr lang="tr-TR" sz="2200" spc="-50" dirty="0">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2888107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30887"/>
          </a:xfrm>
          <a:prstGeom prst="rect">
            <a:avLst/>
          </a:prstGeom>
        </p:spPr>
        <p:txBody>
          <a:bodyPr wrap="square">
            <a:spAutoFit/>
          </a:bodyPr>
          <a:lstStyle/>
          <a:p>
            <a:pPr marL="0" lvl="1" algn="ctr">
              <a:spcBef>
                <a:spcPct val="20000"/>
              </a:spcBef>
              <a:buClr>
                <a:schemeClr val="accent1"/>
              </a:buClr>
            </a:pPr>
            <a:r>
              <a:rPr lang="tr-TR" sz="2200" b="1" dirty="0"/>
              <a:t>Alım-Satım, Kredi ve Konut Finansmanı (İpotek)</a:t>
            </a:r>
          </a:p>
        </p:txBody>
      </p:sp>
      <p:sp>
        <p:nvSpPr>
          <p:cNvPr id="4" name="Dikdörtgen 3"/>
          <p:cNvSpPr/>
          <p:nvPr/>
        </p:nvSpPr>
        <p:spPr>
          <a:xfrm>
            <a:off x="782858" y="967635"/>
            <a:ext cx="7557470" cy="3785652"/>
          </a:xfrm>
          <a:prstGeom prst="rect">
            <a:avLst/>
          </a:prstGeom>
        </p:spPr>
        <p:txBody>
          <a:bodyPr wrap="square">
            <a:spAutoFit/>
          </a:bodyPr>
          <a:lstStyle/>
          <a:p>
            <a:pPr marL="285750" marR="12065" indent="-285750" algn="just">
              <a:spcBef>
                <a:spcPts val="600"/>
              </a:spcBef>
              <a:buFont typeface="Wingdings" panose="05000000000000000000" pitchFamily="2" charset="2"/>
              <a:buChar char="Ø"/>
              <a:tabLst>
                <a:tab pos="572770" algn="l"/>
              </a:tabLst>
            </a:pPr>
            <a:r>
              <a:rPr lang="tr-TR" sz="2400" dirty="0"/>
              <a:t>Konut finansman yöntemleri, genel olarak bireylerin ihtiyaç duydukları konutları satın alabilmeleri için gerekli olan fonun nasıl sağlandığını, başka bir ifade ile satın alınacak konut değerinin nasıl ve nereden karşılandığını ifade etmektedir. Konut finansman sisteminin etkinliği, tasarruf sahiplerinden fonları toplayarak konut satın almak isteyen bireylere aktarma fonksiyonunu yerine getirmesine bağlı olarak artmaktadır. Ayrıca bu sistemin etkinliği için arz edilebilir yeterli hacimde uzun vadeli konut kredilerinin varlığı da büyük önem taşımaktadır.</a:t>
            </a:r>
            <a:endParaRPr lang="tr-TR" sz="2200" spc="-50" dirty="0">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10216606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30887"/>
          </a:xfrm>
          <a:prstGeom prst="rect">
            <a:avLst/>
          </a:prstGeom>
        </p:spPr>
        <p:txBody>
          <a:bodyPr wrap="square">
            <a:spAutoFit/>
          </a:bodyPr>
          <a:lstStyle/>
          <a:p>
            <a:pPr marL="0" lvl="1" algn="ctr">
              <a:spcBef>
                <a:spcPct val="20000"/>
              </a:spcBef>
              <a:buClr>
                <a:schemeClr val="accent1"/>
              </a:buClr>
            </a:pPr>
            <a:r>
              <a:rPr lang="tr-TR" sz="2200" b="1" dirty="0"/>
              <a:t>Alım-Satım, Kredi ve Konut Finansmanı (İpotek)</a:t>
            </a:r>
          </a:p>
        </p:txBody>
      </p:sp>
      <p:sp>
        <p:nvSpPr>
          <p:cNvPr id="4" name="Dikdörtgen 3"/>
          <p:cNvSpPr/>
          <p:nvPr/>
        </p:nvSpPr>
        <p:spPr>
          <a:xfrm>
            <a:off x="782858" y="967635"/>
            <a:ext cx="7557470" cy="3785652"/>
          </a:xfrm>
          <a:prstGeom prst="rect">
            <a:avLst/>
          </a:prstGeom>
        </p:spPr>
        <p:txBody>
          <a:bodyPr wrap="square">
            <a:spAutoFit/>
          </a:bodyPr>
          <a:lstStyle/>
          <a:p>
            <a:pPr marL="285750" indent="-285750" algn="just">
              <a:buFont typeface="Wingdings" panose="05000000000000000000" pitchFamily="2" charset="2"/>
              <a:buChar char="Ø"/>
            </a:pPr>
            <a:r>
              <a:rPr lang="tr-TR" sz="2400" dirty="0"/>
              <a:t>Konut yatırımı; bireyler için uzun vadeli ve hacim olarak büyük bir yatırım türü olduğundan, konut satın almak isteyen bireylerin ihtiyaç duydukları fonları tasarruf sahibinden alarak bireylerin fon ihtiyaçlarını karşılamak amacıyla çeşitli konut finansman sistemleri geliştirilmiştir. Ancak her sistemin temel özelliği, tasarruf sahiplerinin ve yatırımcıların fonlarının kendi konutlarını satın almak isteyenlere aktarılmasıdır. Karmaşık yapısı nedeniyle ülkeden ülkeye farklılık gösteren konut finansman sistemleri bulunmaktadır.</a:t>
            </a:r>
          </a:p>
        </p:txBody>
      </p:sp>
    </p:spTree>
    <p:extLst>
      <p:ext uri="{BB962C8B-B14F-4D97-AF65-F5344CB8AC3E}">
        <p14:creationId xmlns:p14="http://schemas.microsoft.com/office/powerpoint/2010/main" val="7110422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30887"/>
          </a:xfrm>
          <a:prstGeom prst="rect">
            <a:avLst/>
          </a:prstGeom>
        </p:spPr>
        <p:txBody>
          <a:bodyPr wrap="square">
            <a:spAutoFit/>
          </a:bodyPr>
          <a:lstStyle/>
          <a:p>
            <a:pPr marL="0" lvl="1" algn="ctr">
              <a:spcBef>
                <a:spcPct val="20000"/>
              </a:spcBef>
              <a:buClr>
                <a:schemeClr val="accent1"/>
              </a:buClr>
            </a:pPr>
            <a:r>
              <a:rPr lang="tr-TR" sz="2200" b="1" dirty="0"/>
              <a:t>Alım-Satım, Kredi ve Konut Finansmanı (İpotek)</a:t>
            </a:r>
          </a:p>
        </p:txBody>
      </p:sp>
      <p:sp>
        <p:nvSpPr>
          <p:cNvPr id="4" name="Dikdörtgen 3"/>
          <p:cNvSpPr/>
          <p:nvPr/>
        </p:nvSpPr>
        <p:spPr>
          <a:xfrm>
            <a:off x="782858" y="967635"/>
            <a:ext cx="7557470" cy="3785652"/>
          </a:xfrm>
          <a:prstGeom prst="rect">
            <a:avLst/>
          </a:prstGeom>
        </p:spPr>
        <p:txBody>
          <a:bodyPr wrap="square">
            <a:spAutoFit/>
          </a:bodyPr>
          <a:lstStyle/>
          <a:p>
            <a:pPr marL="285750" indent="-285750" algn="just">
              <a:buFont typeface="Wingdings" panose="05000000000000000000" pitchFamily="2" charset="2"/>
              <a:buChar char="Ø"/>
            </a:pPr>
            <a:r>
              <a:rPr lang="tr-TR" sz="2400" dirty="0" smtClean="0"/>
              <a:t>Toplanan </a:t>
            </a:r>
            <a:r>
              <a:rPr lang="tr-TR" sz="2400" dirty="0"/>
              <a:t>fonların nasıl organize edildiğine ve temel sermaye kaynaklarına göre yapılan bir sınıflandırmaya göre konut finansman yöntemleri; (i) mevduata dayalı konut finansman sistemleri, (ii) bono piyasasına dayalı ipotek kuruluşları (ipotek bankaları), (iii) menkul kıymetleştirme, (iv) ulusal konut </a:t>
            </a:r>
            <a:r>
              <a:rPr lang="tr-TR" sz="2400" dirty="0" err="1"/>
              <a:t>acentalarınca</a:t>
            </a:r>
            <a:r>
              <a:rPr lang="tr-TR" sz="2400" dirty="0"/>
              <a:t> sağlanan konut kredileri, kamu konut (emlak) bankaları ve konut fonları ile finansman sağlama (v) diğer finansal kaynaklar kullanılarak fon sağlayan yöntemler olarak gruplandırılabilir (</a:t>
            </a:r>
            <a:r>
              <a:rPr lang="tr-TR" sz="2400" dirty="0" err="1"/>
              <a:t>Özübek</a:t>
            </a:r>
            <a:r>
              <a:rPr lang="tr-TR" sz="2400" dirty="0"/>
              <a:t> 2005). </a:t>
            </a:r>
          </a:p>
        </p:txBody>
      </p:sp>
    </p:spTree>
    <p:extLst>
      <p:ext uri="{BB962C8B-B14F-4D97-AF65-F5344CB8AC3E}">
        <p14:creationId xmlns:p14="http://schemas.microsoft.com/office/powerpoint/2010/main" val="33925691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30887"/>
          </a:xfrm>
          <a:prstGeom prst="rect">
            <a:avLst/>
          </a:prstGeom>
        </p:spPr>
        <p:txBody>
          <a:bodyPr wrap="square">
            <a:spAutoFit/>
          </a:bodyPr>
          <a:lstStyle/>
          <a:p>
            <a:pPr marL="0" lvl="1" algn="ctr">
              <a:spcBef>
                <a:spcPct val="20000"/>
              </a:spcBef>
              <a:buClr>
                <a:schemeClr val="accent1"/>
              </a:buClr>
            </a:pPr>
            <a:r>
              <a:rPr lang="tr-TR" sz="2200" b="1" dirty="0"/>
              <a:t>Alım-Satım, Kredi ve Konut Finansmanı (İpotek)</a:t>
            </a:r>
          </a:p>
        </p:txBody>
      </p:sp>
      <p:sp>
        <p:nvSpPr>
          <p:cNvPr id="4" name="Dikdörtgen 3"/>
          <p:cNvSpPr/>
          <p:nvPr/>
        </p:nvSpPr>
        <p:spPr>
          <a:xfrm>
            <a:off x="782858" y="967636"/>
            <a:ext cx="7557470" cy="5262979"/>
          </a:xfrm>
          <a:prstGeom prst="rect">
            <a:avLst/>
          </a:prstGeom>
        </p:spPr>
        <p:txBody>
          <a:bodyPr wrap="square">
            <a:spAutoFit/>
          </a:bodyPr>
          <a:lstStyle/>
          <a:p>
            <a:pPr marL="285750" indent="-285750" algn="just">
              <a:buFont typeface="Wingdings" panose="05000000000000000000" pitchFamily="2" charset="2"/>
              <a:buChar char="Ø"/>
            </a:pPr>
            <a:r>
              <a:rPr lang="tr-TR" sz="2400" dirty="0"/>
              <a:t>Mevduata dayalı konut finansman sistemlerinde; sermayelerinin büyük kısmını mevduat yoluyla toplayan mevduat bankaları yer almaktadır. Bu kurumlar mevduat toplama faaliyetlerine ilave olarak kredi vermek için gerekli olan fonu, bono ihraç etmek ve sahip oldukları kredileri menkul kıymetleştirme yoluyla toplamaktadır. </a:t>
            </a:r>
            <a:endParaRPr lang="tr-TR" sz="2400" dirty="0" smtClean="0"/>
          </a:p>
          <a:p>
            <a:pPr marL="285750" indent="-285750" algn="just">
              <a:buFont typeface="Wingdings" panose="05000000000000000000" pitchFamily="2" charset="2"/>
              <a:buChar char="Ø"/>
            </a:pPr>
            <a:r>
              <a:rPr lang="tr-TR" sz="2400" dirty="0" smtClean="0"/>
              <a:t>Bankalar</a:t>
            </a:r>
            <a:r>
              <a:rPr lang="tr-TR" sz="2400" dirty="0"/>
              <a:t>, finansmanlarının büyük bir kısmını mevduat hesapları yoluyla karşılamakta ve ayrıca bazı ülkelerde sözleşmeye bağlanmış tasarrufları da kabul etmektedir. </a:t>
            </a:r>
            <a:endParaRPr lang="tr-TR" sz="2400" dirty="0" smtClean="0"/>
          </a:p>
          <a:p>
            <a:pPr marL="285750" indent="-285750" algn="just">
              <a:buFont typeface="Wingdings" panose="05000000000000000000" pitchFamily="2" charset="2"/>
              <a:buChar char="Ø"/>
            </a:pPr>
            <a:r>
              <a:rPr lang="tr-TR" sz="2400" dirty="0" smtClean="0"/>
              <a:t>Bölgesel </a:t>
            </a:r>
            <a:r>
              <a:rPr lang="tr-TR" sz="2400" dirty="0"/>
              <a:t>ve ulusal tasarruf bankaları ile ticari bankalar da bu grupta yer almaktadır. Uzmanlaşmış özel ihtisas konut (veya emlak) bankaları ise sözleşmeye dayalı tasarruf sistemi kanalıyla tüketicilere konut kredisi kullandırmaktadırlar (</a:t>
            </a:r>
            <a:r>
              <a:rPr lang="tr-TR" sz="2400" dirty="0" err="1"/>
              <a:t>Özübek</a:t>
            </a:r>
            <a:r>
              <a:rPr lang="tr-TR" sz="2400" dirty="0"/>
              <a:t> 2008). </a:t>
            </a:r>
          </a:p>
        </p:txBody>
      </p:sp>
    </p:spTree>
    <p:extLst>
      <p:ext uri="{BB962C8B-B14F-4D97-AF65-F5344CB8AC3E}">
        <p14:creationId xmlns:p14="http://schemas.microsoft.com/office/powerpoint/2010/main" val="32465964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30887"/>
          </a:xfrm>
          <a:prstGeom prst="rect">
            <a:avLst/>
          </a:prstGeom>
        </p:spPr>
        <p:txBody>
          <a:bodyPr wrap="square">
            <a:spAutoFit/>
          </a:bodyPr>
          <a:lstStyle/>
          <a:p>
            <a:pPr marL="0" lvl="1" algn="ctr">
              <a:spcBef>
                <a:spcPct val="20000"/>
              </a:spcBef>
              <a:buClr>
                <a:schemeClr val="accent1"/>
              </a:buClr>
            </a:pPr>
            <a:r>
              <a:rPr lang="tr-TR" sz="2200" b="1" dirty="0"/>
              <a:t>Alım-Satım, Kredi ve Konut Finansmanı (İpotek)</a:t>
            </a:r>
          </a:p>
        </p:txBody>
      </p:sp>
      <p:sp>
        <p:nvSpPr>
          <p:cNvPr id="4" name="Dikdörtgen 3"/>
          <p:cNvSpPr/>
          <p:nvPr/>
        </p:nvSpPr>
        <p:spPr>
          <a:xfrm>
            <a:off x="782858" y="967635"/>
            <a:ext cx="7557470" cy="4524315"/>
          </a:xfrm>
          <a:prstGeom prst="rect">
            <a:avLst/>
          </a:prstGeom>
        </p:spPr>
        <p:txBody>
          <a:bodyPr wrap="square">
            <a:spAutoFit/>
          </a:bodyPr>
          <a:lstStyle/>
          <a:p>
            <a:pPr marL="285750" indent="-285750" algn="just">
              <a:buFont typeface="Wingdings" panose="05000000000000000000" pitchFamily="2" charset="2"/>
              <a:buChar char="Ø"/>
            </a:pPr>
            <a:r>
              <a:rPr lang="tr-TR" sz="2400" dirty="0"/>
              <a:t>Bono piyasasına dayalı ipotek bankacılığı sisteminde; ipotek kredi kurumları ve emeklilik fonları gibi kurumsal yatırımcılara ve bireysel yatırımcılara bono satarak fon toplamaktadırlar. </a:t>
            </a:r>
            <a:endParaRPr lang="tr-TR" sz="2400" dirty="0" smtClean="0"/>
          </a:p>
          <a:p>
            <a:pPr marL="285750" indent="-285750" algn="just">
              <a:buFont typeface="Wingdings" panose="05000000000000000000" pitchFamily="2" charset="2"/>
              <a:buChar char="Ø"/>
            </a:pPr>
            <a:r>
              <a:rPr lang="tr-TR" sz="2400" dirty="0" smtClean="0"/>
              <a:t>Konut </a:t>
            </a:r>
            <a:r>
              <a:rPr lang="tr-TR" sz="2400" dirty="0"/>
              <a:t>finansmanı alanında sermaye piyasalarından fon toplamak, ipotek bonosu ya da ipoteğe dayalı menkul kıymet ihraç etmek suretiyle iki türlü olmaktadır. İpotek bonoları, kredi kuruluşları tarafından fon toplamak amacıyla ihraç edilmekte, ihraç eden kuruluşun bilançosunda kalmaya devam etmekte ve kredi kalitesi ise, kredi kuruluşlarının kredibilitesine dayanmaktadır (</a:t>
            </a:r>
            <a:r>
              <a:rPr lang="tr-TR" sz="2400" dirty="0" err="1"/>
              <a:t>Özübek</a:t>
            </a:r>
            <a:r>
              <a:rPr lang="tr-TR" sz="2400" dirty="0"/>
              <a:t> 2008). </a:t>
            </a:r>
          </a:p>
        </p:txBody>
      </p:sp>
    </p:spTree>
    <p:extLst>
      <p:ext uri="{BB962C8B-B14F-4D97-AF65-F5344CB8AC3E}">
        <p14:creationId xmlns:p14="http://schemas.microsoft.com/office/powerpoint/2010/main" val="13936371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30887"/>
          </a:xfrm>
          <a:prstGeom prst="rect">
            <a:avLst/>
          </a:prstGeom>
        </p:spPr>
        <p:txBody>
          <a:bodyPr wrap="square">
            <a:spAutoFit/>
          </a:bodyPr>
          <a:lstStyle/>
          <a:p>
            <a:pPr marL="0" lvl="1" algn="ctr">
              <a:spcBef>
                <a:spcPct val="20000"/>
              </a:spcBef>
              <a:buClr>
                <a:schemeClr val="accent1"/>
              </a:buClr>
            </a:pPr>
            <a:r>
              <a:rPr lang="tr-TR" sz="2200" b="1" dirty="0"/>
              <a:t>Alım-Satım, Kredi ve Konut Finansmanı (İpotek)</a:t>
            </a:r>
          </a:p>
        </p:txBody>
      </p:sp>
      <p:sp>
        <p:nvSpPr>
          <p:cNvPr id="4" name="Dikdörtgen 3"/>
          <p:cNvSpPr/>
          <p:nvPr/>
        </p:nvSpPr>
        <p:spPr>
          <a:xfrm>
            <a:off x="782858" y="967635"/>
            <a:ext cx="7557470" cy="2123658"/>
          </a:xfrm>
          <a:prstGeom prst="rect">
            <a:avLst/>
          </a:prstGeom>
        </p:spPr>
        <p:txBody>
          <a:bodyPr wrap="square">
            <a:spAutoFit/>
          </a:bodyPr>
          <a:lstStyle/>
          <a:p>
            <a:pPr algn="just"/>
            <a:r>
              <a:rPr lang="tr-TR" sz="2200" b="1" dirty="0"/>
              <a:t>Gayrimenkul Finansmanı Açısından Sermaye Piyasası </a:t>
            </a:r>
            <a:r>
              <a:rPr lang="tr-TR" sz="2200" b="1" dirty="0" smtClean="0"/>
              <a:t>Kurumları</a:t>
            </a:r>
            <a:endParaRPr lang="tr-TR" sz="2200" b="1" dirty="0"/>
          </a:p>
          <a:p>
            <a:pPr marL="285750" indent="-285750" algn="just">
              <a:buFont typeface="Wingdings" panose="05000000000000000000" pitchFamily="2" charset="2"/>
              <a:buChar char="Ø"/>
            </a:pPr>
            <a:endParaRPr lang="tr-TR" sz="2200" dirty="0"/>
          </a:p>
          <a:p>
            <a:pPr marL="285750" indent="-285750" algn="just">
              <a:buFont typeface="Wingdings" panose="05000000000000000000" pitchFamily="2" charset="2"/>
              <a:buChar char="Ø"/>
            </a:pPr>
            <a:r>
              <a:rPr lang="tr-TR" sz="2200" dirty="0"/>
              <a:t>Doğrudan Finansman Yöntemi</a:t>
            </a:r>
          </a:p>
          <a:p>
            <a:pPr marL="285750" indent="-285750" algn="just">
              <a:buFont typeface="Wingdings" panose="05000000000000000000" pitchFamily="2" charset="2"/>
              <a:buChar char="Ø"/>
            </a:pPr>
            <a:r>
              <a:rPr lang="tr-TR" sz="2200" dirty="0"/>
              <a:t>Sözleşme Karşılığı Birikim Yöntemi</a:t>
            </a:r>
          </a:p>
          <a:p>
            <a:pPr marL="285750" indent="-285750" algn="just">
              <a:buFont typeface="Wingdings" panose="05000000000000000000" pitchFamily="2" charset="2"/>
              <a:buChar char="Ø"/>
            </a:pPr>
            <a:r>
              <a:rPr lang="tr-TR" sz="2200" dirty="0"/>
              <a:t>Mevduat Finansman Yöntemi</a:t>
            </a:r>
          </a:p>
          <a:p>
            <a:pPr marL="285750" indent="-285750" algn="just">
              <a:buFont typeface="Wingdings" panose="05000000000000000000" pitchFamily="2" charset="2"/>
              <a:buChar char="Ø"/>
            </a:pPr>
            <a:r>
              <a:rPr lang="tr-TR" sz="2200" dirty="0"/>
              <a:t>İpotek Bankacılığı Yöntemi</a:t>
            </a:r>
          </a:p>
        </p:txBody>
      </p:sp>
    </p:spTree>
    <p:extLst>
      <p:ext uri="{BB962C8B-B14F-4D97-AF65-F5344CB8AC3E}">
        <p14:creationId xmlns:p14="http://schemas.microsoft.com/office/powerpoint/2010/main" val="9404897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4570482"/>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Akerson</a:t>
            </a:r>
            <a:r>
              <a:rPr lang="tr-TR" sz="1400" spc="-50" dirty="0" smtClean="0">
                <a:solidFill>
                  <a:srgbClr val="000000"/>
                </a:solidFill>
                <a:ea typeface="Trebuchet MS" panose="020B0603020202020204" pitchFamily="34" charset="0"/>
                <a:cs typeface="Trebuchet MS" panose="020B0603020202020204" pitchFamily="34" charset="0"/>
              </a:rPr>
              <a:t>, B.C., 1980. </a:t>
            </a: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Appraiser’s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Workbook</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Institute</a:t>
            </a:r>
            <a:r>
              <a:rPr lang="tr-TR" sz="1400" spc="-50" dirty="0" smtClean="0">
                <a:solidFill>
                  <a:srgbClr val="000000"/>
                </a:solidFill>
                <a:ea typeface="Trebuchet MS" panose="020B0603020202020204" pitchFamily="34" charset="0"/>
                <a:cs typeface="Trebuchet MS" panose="020B0603020202020204" pitchFamily="34" charset="0"/>
              </a:rPr>
              <a:t>, Chicago,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Baum</a:t>
            </a:r>
            <a:r>
              <a:rPr lang="tr-TR" sz="1400" spc="-50" dirty="0" smtClean="0">
                <a:solidFill>
                  <a:srgbClr val="000000"/>
                </a:solidFill>
                <a:ea typeface="Trebuchet MS" panose="020B0603020202020204" pitchFamily="34" charset="0"/>
                <a:cs typeface="Trebuchet MS" panose="020B0603020202020204" pitchFamily="34" charset="0"/>
              </a:rPr>
              <a:t>, A., </a:t>
            </a:r>
            <a:r>
              <a:rPr lang="tr-TR" sz="1400" spc="-50" dirty="0" err="1" smtClean="0">
                <a:solidFill>
                  <a:srgbClr val="000000"/>
                </a:solidFill>
                <a:ea typeface="Trebuchet MS" panose="020B0603020202020204" pitchFamily="34" charset="0"/>
                <a:cs typeface="Trebuchet MS" panose="020B0603020202020204" pitchFamily="34" charset="0"/>
              </a:rPr>
              <a:t>Mackmin</a:t>
            </a:r>
            <a:r>
              <a:rPr lang="tr-TR" sz="1400" spc="-50" dirty="0" smtClean="0">
                <a:solidFill>
                  <a:srgbClr val="000000"/>
                </a:solidFill>
                <a:ea typeface="Trebuchet MS" panose="020B0603020202020204" pitchFamily="34" charset="0"/>
                <a:cs typeface="Trebuchet MS" panose="020B0603020202020204" pitchFamily="34" charset="0"/>
              </a:rPr>
              <a:t>, D.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Nunnington</a:t>
            </a:r>
            <a:r>
              <a:rPr lang="tr-TR" sz="1400" spc="-50" dirty="0" smtClean="0">
                <a:solidFill>
                  <a:srgbClr val="000000"/>
                </a:solidFill>
                <a:ea typeface="Trebuchet MS" panose="020B0603020202020204" pitchFamily="34" charset="0"/>
                <a:cs typeface="Trebuchet MS" panose="020B0603020202020204" pitchFamily="34" charset="0"/>
              </a:rPr>
              <a:t>, N., 1997. </a:t>
            </a:r>
            <a:r>
              <a:rPr lang="tr-TR" sz="1400" spc="-50" dirty="0" err="1" smtClean="0">
                <a:solidFill>
                  <a:srgbClr val="000000"/>
                </a:solidFill>
                <a:ea typeface="Trebuchet MS" panose="020B0603020202020204" pitchFamily="34" charset="0"/>
                <a:cs typeface="Trebuchet MS" panose="020B0603020202020204" pitchFamily="34" charset="0"/>
              </a:rPr>
              <a:t>Income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Approach</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to</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Property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Valuation</a:t>
            </a:r>
            <a:r>
              <a:rPr lang="tr-TR" sz="1400" spc="-50" dirty="0" smtClean="0">
                <a:solidFill>
                  <a:srgbClr val="000000"/>
                </a:solidFill>
                <a:ea typeface="Trebuchet MS" panose="020B0603020202020204" pitchFamily="34" charset="0"/>
                <a:cs typeface="Trebuchet MS" panose="020B0603020202020204" pitchFamily="34" charset="0"/>
              </a:rPr>
              <a:t>, , Edition 4, International </a:t>
            </a:r>
            <a:r>
              <a:rPr lang="tr-TR" sz="1400" spc="-50" dirty="0" err="1" smtClean="0">
                <a:solidFill>
                  <a:srgbClr val="000000"/>
                </a:solidFill>
                <a:ea typeface="Trebuchet MS" panose="020B0603020202020204" pitchFamily="34" charset="0"/>
                <a:cs typeface="Trebuchet MS" panose="020B0603020202020204" pitchFamily="34" charset="0"/>
              </a:rPr>
              <a:t>Thomson</a:t>
            </a:r>
            <a:r>
              <a:rPr lang="tr-TR" sz="1400" spc="-50" dirty="0" smtClean="0">
                <a:solidFill>
                  <a:srgbClr val="000000"/>
                </a:solidFill>
                <a:ea typeface="Trebuchet MS" panose="020B0603020202020204" pitchFamily="34" charset="0"/>
                <a:cs typeface="Trebuchet MS" panose="020B0603020202020204" pitchFamily="34" charset="0"/>
              </a:rPr>
              <a:t> Business </a:t>
            </a:r>
            <a:r>
              <a:rPr lang="tr-TR" sz="1400" spc="-50" dirty="0" err="1" smtClean="0">
                <a:solidFill>
                  <a:srgbClr val="000000"/>
                </a:solidFill>
                <a:ea typeface="Trebuchet MS" panose="020B0603020202020204" pitchFamily="34" charset="0"/>
                <a:cs typeface="Trebuchet MS" panose="020B0603020202020204" pitchFamily="34" charset="0"/>
              </a:rPr>
              <a:t>Press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London</a:t>
            </a:r>
            <a:r>
              <a:rPr lang="tr-TR" sz="1400" spc="-50" dirty="0" smtClean="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Casler</a:t>
            </a:r>
            <a:r>
              <a:rPr lang="tr-TR" sz="1400" spc="-50" dirty="0" smtClean="0">
                <a:solidFill>
                  <a:srgbClr val="000000"/>
                </a:solidFill>
                <a:ea typeface="Trebuchet MS" panose="020B0603020202020204" pitchFamily="34" charset="0"/>
                <a:cs typeface="Trebuchet MS" panose="020B0603020202020204" pitchFamily="34" charset="0"/>
              </a:rPr>
              <a:t>, G.L.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White, G.B., 1982. </a:t>
            </a:r>
            <a:r>
              <a:rPr lang="tr-TR" sz="1400" spc="-50" dirty="0" err="1" smtClean="0">
                <a:solidFill>
                  <a:srgbClr val="000000"/>
                </a:solidFill>
                <a:ea typeface="Trebuchet MS" panose="020B0603020202020204" pitchFamily="34" charset="0"/>
                <a:cs typeface="Trebuchet MS" panose="020B0603020202020204" pitchFamily="34" charset="0"/>
              </a:rPr>
              <a:t>Alternative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Methods</a:t>
            </a:r>
            <a:r>
              <a:rPr lang="tr-TR" sz="1400" spc="-50" dirty="0" smtClean="0">
                <a:solidFill>
                  <a:srgbClr val="000000"/>
                </a:solidFill>
                <a:ea typeface="Trebuchet MS" panose="020B0603020202020204" pitchFamily="34" charset="0"/>
                <a:cs typeface="Trebuchet MS" panose="020B0603020202020204" pitchFamily="34" charset="0"/>
              </a:rPr>
              <a:t> of </a:t>
            </a:r>
            <a:r>
              <a:rPr lang="tr-TR" sz="1400" spc="-50" dirty="0" err="1" smtClean="0">
                <a:solidFill>
                  <a:srgbClr val="000000"/>
                </a:solidFill>
                <a:ea typeface="Trebuchet MS" panose="020B0603020202020204" pitchFamily="34" charset="0"/>
                <a:cs typeface="Trebuchet MS" panose="020B0603020202020204" pitchFamily="34" charset="0"/>
              </a:rPr>
              <a:t>Capitalizing</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Income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From</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Orchard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Groves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Vineyards</a:t>
            </a:r>
            <a:r>
              <a:rPr lang="tr-TR" sz="1400" spc="-50" dirty="0" smtClean="0">
                <a:solidFill>
                  <a:srgbClr val="000000"/>
                </a:solidFill>
                <a:ea typeface="Trebuchet MS" panose="020B0603020202020204" pitchFamily="34" charset="0"/>
                <a:cs typeface="Trebuchet MS" panose="020B0603020202020204" pitchFamily="34" charset="0"/>
              </a:rPr>
              <a:t> Cornell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Staff</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Paper</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July</a:t>
            </a:r>
            <a:r>
              <a:rPr lang="tr-TR" sz="1400" spc="-50" dirty="0" smtClean="0">
                <a:solidFill>
                  <a:srgbClr val="000000"/>
                </a:solidFill>
                <a:ea typeface="Trebuchet MS" panose="020B0603020202020204" pitchFamily="34" charset="0"/>
                <a:cs typeface="Trebuchet MS" panose="020B0603020202020204" pitchFamily="34" charset="0"/>
              </a:rPr>
              <a:t> 1982, No: 82-22,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Conneman</a:t>
            </a:r>
            <a:r>
              <a:rPr lang="tr-TR" sz="1400" spc="-50" dirty="0" smtClean="0">
                <a:solidFill>
                  <a:srgbClr val="000000"/>
                </a:solidFill>
                <a:ea typeface="Trebuchet MS" panose="020B0603020202020204" pitchFamily="34" charset="0"/>
                <a:cs typeface="Trebuchet MS" panose="020B0603020202020204" pitchFamily="34" charset="0"/>
              </a:rPr>
              <a:t>,, G.J. 1983. Farm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Handbook</a:t>
            </a:r>
            <a:r>
              <a:rPr lang="tr-TR" sz="1400" spc="-50" dirty="0" smtClean="0">
                <a:solidFill>
                  <a:srgbClr val="000000"/>
                </a:solidFill>
                <a:ea typeface="Trebuchet MS" panose="020B0603020202020204" pitchFamily="34" charset="0"/>
                <a:cs typeface="Trebuchet MS" panose="020B0603020202020204" pitchFamily="34" charset="0"/>
              </a:rPr>
              <a:t>, Cornell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Ithaca</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Newyork</a:t>
            </a:r>
            <a:r>
              <a:rPr lang="tr-TR" sz="1400" spc="-50" dirty="0" smtClean="0">
                <a:solidFill>
                  <a:srgbClr val="000000"/>
                </a:solidFill>
                <a:ea typeface="Trebuchet MS" panose="020B0603020202020204" pitchFamily="34" charset="0"/>
                <a:cs typeface="Trebuchet MS" panose="020B0603020202020204" pitchFamily="34" charset="0"/>
              </a:rPr>
              <a:t>,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Murray</a:t>
            </a:r>
            <a:r>
              <a:rPr lang="tr-TR" sz="1400" spc="-50" dirty="0" smtClean="0">
                <a:solidFill>
                  <a:srgbClr val="000000"/>
                </a:solidFill>
                <a:ea typeface="Trebuchet MS" panose="020B0603020202020204" pitchFamily="34" charset="0"/>
                <a:cs typeface="Trebuchet MS" panose="020B0603020202020204" pitchFamily="34" charset="0"/>
              </a:rPr>
              <a:t>, W.G., </a:t>
            </a:r>
            <a:r>
              <a:rPr lang="tr-TR" sz="1400" spc="-50" dirty="0" err="1" smtClean="0">
                <a:solidFill>
                  <a:srgbClr val="000000"/>
                </a:solidFill>
                <a:ea typeface="Trebuchet MS" panose="020B0603020202020204" pitchFamily="34" charset="0"/>
                <a:cs typeface="Trebuchet MS" panose="020B0603020202020204" pitchFamily="34" charset="0"/>
              </a:rPr>
              <a:t>Hariss</a:t>
            </a:r>
            <a:r>
              <a:rPr lang="tr-TR" sz="1400" spc="-50" dirty="0" smtClean="0">
                <a:solidFill>
                  <a:srgbClr val="000000"/>
                </a:solidFill>
                <a:ea typeface="Trebuchet MS" panose="020B0603020202020204" pitchFamily="34" charset="0"/>
                <a:cs typeface="Trebuchet MS" panose="020B0603020202020204" pitchFamily="34" charset="0"/>
              </a:rPr>
              <a:t>, D.G., Miller, G.A.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Thompson</a:t>
            </a:r>
            <a:r>
              <a:rPr lang="tr-TR" sz="1400" spc="-50" dirty="0" smtClean="0">
                <a:solidFill>
                  <a:srgbClr val="000000"/>
                </a:solidFill>
                <a:ea typeface="Trebuchet MS" panose="020B0603020202020204" pitchFamily="34" charset="0"/>
                <a:cs typeface="Trebuchet MS" panose="020B0603020202020204" pitchFamily="34" charset="0"/>
              </a:rPr>
              <a:t>, N.S., 1983. Farm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Valuation</a:t>
            </a:r>
            <a:r>
              <a:rPr lang="tr-TR" sz="1400" spc="-50" dirty="0" smtClean="0">
                <a:solidFill>
                  <a:srgbClr val="000000"/>
                </a:solidFill>
                <a:ea typeface="Trebuchet MS" panose="020B0603020202020204" pitchFamily="34" charset="0"/>
                <a:cs typeface="Trebuchet MS" panose="020B0603020202020204" pitchFamily="34" charset="0"/>
              </a:rPr>
              <a:t>, , </a:t>
            </a:r>
            <a:r>
              <a:rPr lang="tr-TR" sz="1400" spc="-50" dirty="0" err="1" smtClean="0">
                <a:solidFill>
                  <a:srgbClr val="000000"/>
                </a:solidFill>
                <a:ea typeface="Trebuchet MS" panose="020B0603020202020204" pitchFamily="34" charset="0"/>
                <a:cs typeface="Trebuchet MS" panose="020B0603020202020204" pitchFamily="34" charset="0"/>
              </a:rPr>
              <a:t>Sixth</a:t>
            </a:r>
            <a:r>
              <a:rPr lang="tr-TR" sz="1400" spc="-50" dirty="0" smtClean="0">
                <a:solidFill>
                  <a:srgbClr val="000000"/>
                </a:solidFill>
                <a:ea typeface="Trebuchet MS" panose="020B0603020202020204" pitchFamily="34" charset="0"/>
                <a:cs typeface="Trebuchet MS" panose="020B0603020202020204" pitchFamily="34" charset="0"/>
              </a:rPr>
              <a:t> Edition, </a:t>
            </a: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Iowa </a:t>
            </a:r>
            <a:r>
              <a:rPr lang="tr-TR" sz="1400" spc="-50" dirty="0" err="1" smtClean="0">
                <a:solidFill>
                  <a:srgbClr val="000000"/>
                </a:solidFill>
                <a:ea typeface="Trebuchet MS" panose="020B0603020202020204" pitchFamily="34" charset="0"/>
                <a:cs typeface="Trebuchet MS" panose="020B0603020202020204" pitchFamily="34" charset="0"/>
              </a:rPr>
              <a:t>State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Press</a:t>
            </a:r>
            <a:r>
              <a:rPr lang="tr-TR" sz="1400" spc="-50" dirty="0" smtClean="0">
                <a:solidFill>
                  <a:srgbClr val="000000"/>
                </a:solidFill>
                <a:ea typeface="Trebuchet MS" panose="020B0603020202020204" pitchFamily="34" charset="0"/>
                <a:cs typeface="Trebuchet MS" panose="020B0603020202020204" pitchFamily="34" charset="0"/>
              </a:rPr>
              <a:t>, Iowa, USA.</a:t>
            </a:r>
          </a:p>
          <a:p>
            <a:pPr marL="342900" indent="-342900">
              <a:lnSpc>
                <a:spcPct val="150000"/>
              </a:lnSpc>
              <a:spcBef>
                <a:spcPts val="600"/>
              </a:spcBef>
              <a:spcAft>
                <a:spcPts val="600"/>
              </a:spcAft>
              <a:buFont typeface="Wingdings" panose="05000000000000000000" pitchFamily="2" charset="2"/>
              <a:buChar char="Ø"/>
            </a:pPr>
            <a:r>
              <a:rPr lang="tr-TR" sz="1400" spc="-50" dirty="0" smtClean="0">
                <a:solidFill>
                  <a:srgbClr val="000000"/>
                </a:solidFill>
                <a:ea typeface="Trebuchet MS" panose="020B0603020202020204" pitchFamily="34" charset="0"/>
                <a:cs typeface="Trebuchet MS" panose="020B0603020202020204" pitchFamily="34" charset="0"/>
              </a:rPr>
              <a:t>Mülayim, Z.G., 2001. Tarımsal Değer Biçme ve Bilirkişilik, Yenilenmiş ve Genişletilmiş, II. Baskı, Yetkin Yayınları, Ankara.</a:t>
            </a:r>
          </a:p>
        </p:txBody>
      </p:sp>
    </p:spTree>
    <p:extLst>
      <p:ext uri="{BB962C8B-B14F-4D97-AF65-F5344CB8AC3E}">
        <p14:creationId xmlns:p14="http://schemas.microsoft.com/office/powerpoint/2010/main" val="40192693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17067</TotalTime>
  <Words>980</Words>
  <Application>Microsoft Office PowerPoint</Application>
  <PresentationFormat>Ekran Gösterisi (4:3)</PresentationFormat>
  <Paragraphs>41</Paragraphs>
  <Slides>11</Slides>
  <Notes>0</Notes>
  <HiddenSlides>0</HiddenSlides>
  <MMClips>0</MMClips>
  <ScaleCrop>false</ScaleCrop>
  <HeadingPairs>
    <vt:vector size="4" baseType="variant">
      <vt:variant>
        <vt:lpstr>Tema</vt:lpstr>
      </vt:variant>
      <vt:variant>
        <vt:i4>3</vt:i4>
      </vt:variant>
      <vt:variant>
        <vt:lpstr>Slayt Başlıkları</vt:lpstr>
      </vt:variant>
      <vt:variant>
        <vt:i4>11</vt:i4>
      </vt:variant>
    </vt:vector>
  </HeadingPairs>
  <TitlesOfParts>
    <vt:vector size="14" baseType="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844</cp:revision>
  <cp:lastPrinted>2016-10-24T07:53:35Z</cp:lastPrinted>
  <dcterms:created xsi:type="dcterms:W3CDTF">2016-09-18T09:35:24Z</dcterms:created>
  <dcterms:modified xsi:type="dcterms:W3CDTF">2020-02-24T07:30:26Z</dcterms:modified>
</cp:coreProperties>
</file>