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19.01.21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VERGİ </a:t>
            </a:r>
            <a:r>
              <a:rPr lang="en-US" sz="4400" smtClean="0"/>
              <a:t>HUKUKU </a:t>
            </a:r>
            <a:r>
              <a:rPr lang="en-US" sz="4400" smtClean="0"/>
              <a:t>I</a:t>
            </a:r>
            <a:r>
              <a:rPr lang="en-US" sz="4400" smtClean="0"/>
              <a:t>-</a:t>
            </a:r>
            <a:br>
              <a:rPr lang="en-US" sz="4400" smtClean="0"/>
            </a:br>
            <a:r>
              <a:rPr lang="en-US" sz="4400" smtClean="0"/>
              <a:t> </a:t>
            </a:r>
            <a:r>
              <a:rPr lang="en-US" sz="4400" dirty="0" smtClean="0"/>
              <a:t>“VERGİ ÖDEVİ”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ÖZKÖK ÇUBUKÇU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Sorumlusu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yükümlüsü</a:t>
            </a:r>
            <a:r>
              <a:rPr lang="en-US" dirty="0" smtClean="0"/>
              <a:t> </a:t>
            </a:r>
            <a:r>
              <a:rPr lang="en-US" dirty="0" err="1" smtClean="0"/>
              <a:t>ödevlerin</a:t>
            </a:r>
            <a:r>
              <a:rPr lang="en-US" dirty="0" smtClean="0"/>
              <a:t> </a:t>
            </a:r>
            <a:r>
              <a:rPr lang="en-US" dirty="0" err="1" smtClean="0"/>
              <a:t>tamamını</a:t>
            </a:r>
            <a:r>
              <a:rPr lang="en-US" dirty="0" smtClean="0"/>
              <a:t> (</a:t>
            </a:r>
            <a:r>
              <a:rPr lang="en-US" dirty="0" err="1" smtClean="0"/>
              <a:t>şekli-maddi</a:t>
            </a:r>
            <a:r>
              <a:rPr lang="en-US" dirty="0" smtClean="0"/>
              <a:t>)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getirmeyebilir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dirty="0" err="1" smtClean="0"/>
              <a:t>başkası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da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getirilebilir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 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Ehliyet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kısıtlının</a:t>
            </a:r>
            <a:r>
              <a:rPr lang="en-US" dirty="0" smtClean="0"/>
              <a:t>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ödevlerini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getirecek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muhattap</a:t>
            </a:r>
            <a:r>
              <a:rPr lang="en-US" dirty="0" smtClean="0"/>
              <a:t> </a:t>
            </a:r>
            <a:r>
              <a:rPr lang="en-US" dirty="0" err="1" smtClean="0"/>
              <a:t>aranması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“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sorumlusu</a:t>
            </a:r>
            <a:r>
              <a:rPr lang="en-US" dirty="0" smtClean="0"/>
              <a:t>” </a:t>
            </a:r>
            <a:r>
              <a:rPr lang="en-US" dirty="0" err="1" smtClean="0"/>
              <a:t>kavramı</a:t>
            </a:r>
            <a:r>
              <a:rPr lang="en-US" dirty="0" smtClean="0"/>
              <a:t> da </a:t>
            </a:r>
            <a:r>
              <a:rPr lang="en-US" dirty="0" err="1" smtClean="0"/>
              <a:t>bulunmaktadır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VDO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bağlantısı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3.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vergilerin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ödevlerini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kanunlarla</a:t>
            </a:r>
            <a:r>
              <a:rPr lang="en-US" dirty="0" smtClean="0"/>
              <a:t> </a:t>
            </a:r>
            <a:r>
              <a:rPr lang="en-US" dirty="0" err="1" smtClean="0"/>
              <a:t>görevlendirilmiş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mükellefi</a:t>
            </a:r>
            <a:r>
              <a:rPr lang="en-US" dirty="0" smtClean="0"/>
              <a:t> ≠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sorumlusu</a:t>
            </a:r>
            <a:r>
              <a:rPr lang="en-US" dirty="0" smtClean="0"/>
              <a:t> (VDO!!!)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726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Sorumlusu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sorumlusu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borcunun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başkasının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alacaklı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dairesine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muhatap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kişilerdir</a:t>
            </a:r>
            <a:r>
              <a:rPr lang="en-US" dirty="0" smtClean="0"/>
              <a:t>. (VUK </a:t>
            </a:r>
            <a:r>
              <a:rPr lang="en-US" dirty="0" err="1" smtClean="0"/>
              <a:t>md.</a:t>
            </a:r>
            <a:r>
              <a:rPr lang="en-US" dirty="0" smtClean="0"/>
              <a:t> 8/2)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sorumluya</a:t>
            </a:r>
            <a:r>
              <a:rPr lang="en-US" dirty="0" smtClean="0"/>
              <a:t> </a:t>
            </a:r>
            <a:r>
              <a:rPr lang="en-US" dirty="0" err="1" smtClean="0"/>
              <a:t>başvurulur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ödenmenin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  <a:r>
              <a:rPr lang="en-US" dirty="0" err="1" smtClean="0"/>
              <a:t>ödevleri</a:t>
            </a:r>
            <a:r>
              <a:rPr lang="en-US" dirty="0" smtClean="0"/>
              <a:t> de </a:t>
            </a:r>
            <a:r>
              <a:rPr lang="en-US" dirty="0" err="1" smtClean="0"/>
              <a:t>olur</a:t>
            </a:r>
            <a:r>
              <a:rPr lang="en-US" dirty="0" smtClean="0"/>
              <a:t>. (</a:t>
            </a:r>
            <a:r>
              <a:rPr lang="en-US" dirty="0" err="1" smtClean="0"/>
              <a:t>beyan</a:t>
            </a:r>
            <a:r>
              <a:rPr lang="en-US" dirty="0" smtClean="0"/>
              <a:t>, </a:t>
            </a:r>
            <a:r>
              <a:rPr lang="en-US" dirty="0" err="1" smtClean="0"/>
              <a:t>bildirim,vs</a:t>
            </a:r>
            <a:r>
              <a:rPr lang="en-US" dirty="0" smtClean="0"/>
              <a:t>.) </a:t>
            </a:r>
          </a:p>
          <a:p>
            <a:r>
              <a:rPr lang="en-US" dirty="0" err="1" smtClean="0"/>
              <a:t>Tahsilat</a:t>
            </a:r>
            <a:r>
              <a:rPr lang="en-US" dirty="0" smtClean="0"/>
              <a:t> </a:t>
            </a:r>
            <a:r>
              <a:rPr lang="en-US" dirty="0" err="1" smtClean="0"/>
              <a:t>kolaylığı</a:t>
            </a:r>
            <a:r>
              <a:rPr lang="en-US" dirty="0" smtClean="0"/>
              <a:t>, </a:t>
            </a: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 smtClean="0"/>
              <a:t>güvence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, </a:t>
            </a:r>
            <a:r>
              <a:rPr lang="en-US" dirty="0" err="1" smtClean="0"/>
              <a:t>tahsilat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kısaltmak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r>
              <a:rPr lang="en-US" dirty="0" smtClean="0"/>
              <a:t> </a:t>
            </a:r>
            <a:r>
              <a:rPr lang="en-US" dirty="0" err="1" smtClean="0"/>
              <a:t>kurumunun</a:t>
            </a:r>
            <a:r>
              <a:rPr lang="en-US" dirty="0" smtClean="0"/>
              <a:t> </a:t>
            </a:r>
            <a:r>
              <a:rPr lang="en-US" dirty="0" err="1" smtClean="0"/>
              <a:t>yaratılmasındaki</a:t>
            </a:r>
            <a:r>
              <a:rPr lang="en-US" dirty="0" smtClean="0"/>
              <a:t> </a:t>
            </a:r>
            <a:r>
              <a:rPr lang="en-US" dirty="0" err="1" smtClean="0"/>
              <a:t>amaçlardır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92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mevzuatında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türden</a:t>
            </a:r>
            <a:r>
              <a:rPr lang="en-US" dirty="0"/>
              <a:t> </a:t>
            </a:r>
            <a:r>
              <a:rPr lang="en-US" dirty="0" err="1"/>
              <a:t>sorumluluklar</a:t>
            </a:r>
            <a:r>
              <a:rPr lang="en-US" dirty="0"/>
              <a:t> </a:t>
            </a:r>
            <a:r>
              <a:rPr lang="en-US" dirty="0" err="1" smtClean="0"/>
              <a:t>yaratılmıştır</a:t>
            </a:r>
            <a:r>
              <a:rPr lang="en-US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temsilcinin</a:t>
            </a:r>
            <a:r>
              <a:rPr lang="en-US" dirty="0" smtClean="0"/>
              <a:t> </a:t>
            </a:r>
            <a:r>
              <a:rPr lang="en-US" dirty="0" err="1" smtClean="0"/>
              <a:t>sorumluluğu</a:t>
            </a:r>
            <a:r>
              <a:rPr lang="en-US" dirty="0" smtClean="0"/>
              <a:t> (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kısıtlılar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Mirasçıların</a:t>
            </a:r>
            <a:r>
              <a:rPr lang="en-US" dirty="0" smtClean="0"/>
              <a:t> </a:t>
            </a:r>
            <a:r>
              <a:rPr lang="en-US" dirty="0" err="1" smtClean="0"/>
              <a:t>sorumluluğu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kesenlerin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Karnesiz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erbabı</a:t>
            </a:r>
            <a:r>
              <a:rPr lang="en-US" dirty="0"/>
              <a:t> </a:t>
            </a:r>
            <a:r>
              <a:rPr lang="en-US" dirty="0" err="1" smtClean="0"/>
              <a:t>çalıştıranların</a:t>
            </a:r>
            <a:r>
              <a:rPr lang="en-US" dirty="0" smtClean="0"/>
              <a:t> </a:t>
            </a:r>
            <a:r>
              <a:rPr lang="en-US" dirty="0" err="1" smtClean="0"/>
              <a:t>sorumluluğu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Emlak</a:t>
            </a:r>
            <a:r>
              <a:rPr lang="en-US" dirty="0"/>
              <a:t> </a:t>
            </a:r>
            <a:r>
              <a:rPr lang="en-US" dirty="0" err="1"/>
              <a:t>vergisinde</a:t>
            </a:r>
            <a:r>
              <a:rPr lang="en-US" dirty="0"/>
              <a:t> </a:t>
            </a:r>
            <a:r>
              <a:rPr lang="en-US" dirty="0" err="1" smtClean="0"/>
              <a:t>sorumluluk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sorumluluk</a:t>
            </a:r>
            <a:r>
              <a:rPr lang="en-US" dirty="0"/>
              <a:t> </a:t>
            </a:r>
            <a:r>
              <a:rPr lang="en-US" dirty="0" err="1"/>
              <a:t>çeşitleri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VERGİ ÖDEVİ-GENEL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Vergi hukuku ilişkisi: idare ve kişiler arasında vergilendirmeden doğan ilişkiler</a:t>
            </a:r>
          </a:p>
          <a:p>
            <a:r>
              <a:rPr lang="tr-TR" dirty="0" smtClean="0"/>
              <a:t>İdari işlemler olmakla beraber vergi hukukuna özgü nitelik taşır. Tipik idari işlemlerden ayrılır. </a:t>
            </a:r>
          </a:p>
          <a:p>
            <a:r>
              <a:rPr lang="tr-TR" dirty="0" smtClean="0"/>
              <a:t>Vergi hukuku ilişkisi: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1. vergi ödevi ilişkisi (genel nitelikli belli işler ve ödevler ile haklar + 3. kişilerle ilişkiler, şekli)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2. vergi borcu ilişkisi (maddi edime ilişkin hak ve ödevler)</a:t>
            </a:r>
          </a:p>
        </p:txBody>
      </p:sp>
    </p:spTree>
    <p:extLst>
      <p:ext uri="{BB962C8B-B14F-4D97-AF65-F5344CB8AC3E}">
        <p14:creationId xmlns:p14="http://schemas.microsoft.com/office/powerpoint/2010/main" val="46827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Vergi Ödevlisi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maddi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yüklenen</a:t>
            </a:r>
            <a:r>
              <a:rPr lang="en-US" dirty="0"/>
              <a:t> </a:t>
            </a:r>
            <a:r>
              <a:rPr lang="en-US" dirty="0" err="1" smtClean="0"/>
              <a:t>kişileri</a:t>
            </a:r>
            <a:r>
              <a:rPr lang="en-US" dirty="0" smtClean="0"/>
              <a:t> </a:t>
            </a:r>
            <a:r>
              <a:rPr lang="en-US" dirty="0" err="1" smtClean="0"/>
              <a:t>kapsamaz</a:t>
            </a:r>
            <a:r>
              <a:rPr lang="en-US" dirty="0" smtClean="0"/>
              <a:t>.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kapsamlı</a:t>
            </a:r>
            <a:r>
              <a:rPr lang="en-US" dirty="0" smtClean="0"/>
              <a:t>.  </a:t>
            </a:r>
            <a:r>
              <a:rPr lang="en-US" dirty="0" err="1" smtClean="0"/>
              <a:t>Örneğin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err="1" smtClean="0"/>
              <a:t>Mükellef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Sorumlu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 smtClean="0"/>
              <a:t>kesen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yatıranlar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Defter-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tutanlar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vermekle</a:t>
            </a:r>
            <a:r>
              <a:rPr lang="en-US" dirty="0" smtClean="0"/>
              <a:t> </a:t>
            </a:r>
            <a:r>
              <a:rPr lang="en-US" dirty="0" err="1" smtClean="0"/>
              <a:t>yükümlü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önlemi</a:t>
            </a:r>
            <a:r>
              <a:rPr lang="en-US" dirty="0" smtClean="0"/>
              <a:t> </a:t>
            </a:r>
            <a:r>
              <a:rPr lang="en-US" dirty="0" err="1" smtClean="0"/>
              <a:t>almakla</a:t>
            </a:r>
            <a:r>
              <a:rPr lang="en-US" dirty="0" smtClean="0"/>
              <a:t> 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Öğrendikleri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gizli</a:t>
            </a:r>
            <a:r>
              <a:rPr lang="en-US" dirty="0" smtClean="0"/>
              <a:t> </a:t>
            </a:r>
            <a:r>
              <a:rPr lang="en-US" dirty="0" err="1" smtClean="0"/>
              <a:t>tutmakla</a:t>
            </a:r>
            <a:r>
              <a:rPr lang="en-US" dirty="0" smtClean="0"/>
              <a:t> </a:t>
            </a:r>
            <a:r>
              <a:rPr lang="en-US" dirty="0" err="1" smtClean="0"/>
              <a:t>ödevli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, vs..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1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Vergi Yükümlülüğü (Mükellefiyeti)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Vergi hukuku ilişkisinin tarafı. </a:t>
            </a:r>
          </a:p>
          <a:p>
            <a:r>
              <a:rPr lang="tr-TR" dirty="0" smtClean="0"/>
              <a:t>Vergi borçlusu olarak borcu ödemekle yükümlüdür.(maddi ödev)</a:t>
            </a:r>
          </a:p>
          <a:p>
            <a:r>
              <a:rPr lang="tr-TR" dirty="0" smtClean="0"/>
              <a:t>Maddi ödev yanında şekli ödevleri de bulunur. (defter tutma, beyanname verme, muhafaza ve ibraz, </a:t>
            </a:r>
            <a:r>
              <a:rPr lang="tr-TR" dirty="0" err="1" smtClean="0"/>
              <a:t>vs</a:t>
            </a:r>
            <a:r>
              <a:rPr lang="tr-TR" dirty="0" smtClean="0"/>
              <a:t>)</a:t>
            </a:r>
          </a:p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8./1: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/>
              <a:t>Mükellef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/>
              <a:t>terettübeden</a:t>
            </a:r>
            <a:r>
              <a:rPr lang="en-US" dirty="0"/>
              <a:t> </a:t>
            </a:r>
            <a:r>
              <a:rPr lang="en-US" b="1" u="sng" dirty="0" err="1"/>
              <a:t>gerçek</a:t>
            </a:r>
            <a:r>
              <a:rPr lang="en-US" b="1" u="sng" dirty="0"/>
              <a:t> </a:t>
            </a:r>
            <a:r>
              <a:rPr lang="en-US" b="1" u="sng" dirty="0" err="1"/>
              <a:t>veya</a:t>
            </a:r>
            <a:r>
              <a:rPr lang="en-US" b="1" u="sng" dirty="0"/>
              <a:t> </a:t>
            </a:r>
            <a:r>
              <a:rPr lang="en-US" b="1" u="sng" dirty="0" err="1"/>
              <a:t>tüzel</a:t>
            </a:r>
            <a:r>
              <a:rPr lang="en-US" b="1" u="sng" dirty="0"/>
              <a:t> </a:t>
            </a:r>
            <a:r>
              <a:rPr lang="en-US" b="1" u="sng" dirty="0" err="1"/>
              <a:t>kişidir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6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Vergi Yükümlülüğü (Mükellefiyeti)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VUK </a:t>
            </a:r>
            <a:r>
              <a:rPr lang="tr-TR" dirty="0" err="1" smtClean="0"/>
              <a:t>md.</a:t>
            </a:r>
            <a:r>
              <a:rPr lang="tr-TR" dirty="0" smtClean="0"/>
              <a:t> 157-257. “Mükellefin şekli ödevleri”</a:t>
            </a:r>
          </a:p>
          <a:p>
            <a:r>
              <a:rPr lang="tr-TR" dirty="0" smtClean="0"/>
              <a:t>Vergi borcu olmadan da mükellef şekli ödev yerine getirebilir. </a:t>
            </a:r>
            <a:r>
              <a:rPr lang="tr-TR" dirty="0" err="1" smtClean="0"/>
              <a:t>Örn</a:t>
            </a:r>
            <a:r>
              <a:rPr lang="tr-TR" dirty="0" smtClean="0"/>
              <a:t>. Kâr elde etmese de beyanname vermek zorunda olan ticari faaliyetle uğraşanlar.</a:t>
            </a:r>
          </a:p>
          <a:p>
            <a:r>
              <a:rPr lang="tr-TR" dirty="0" smtClean="0"/>
              <a:t>Şekli ödevle maddi ödev genelde </a:t>
            </a:r>
            <a:r>
              <a:rPr lang="tr-TR" dirty="0" err="1" smtClean="0"/>
              <a:t>birarada</a:t>
            </a:r>
            <a:r>
              <a:rPr lang="tr-TR" dirty="0" smtClean="0"/>
              <a:t> olmakla beraber sadece maddi ödev de olabilir. </a:t>
            </a:r>
            <a:r>
              <a:rPr lang="tr-TR" dirty="0" err="1" smtClean="0"/>
              <a:t>Örn</a:t>
            </a:r>
            <a:r>
              <a:rPr lang="tr-TR" dirty="0" smtClean="0"/>
              <a:t>. Damga vergisi beyanname ödevi olmaksızın sadece maddi borcun ödenmesi ile yükümlülük doğurur. Veya GVK ücret geliri elde edenler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64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Vergi Yükümlülüğü (Mükellefiyeti)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2 </a:t>
            </a:r>
            <a:r>
              <a:rPr lang="en-US" dirty="0" err="1" smtClean="0"/>
              <a:t>koşul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VDO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kişiliğinde</a:t>
            </a:r>
            <a:r>
              <a:rPr lang="en-US" dirty="0" smtClean="0"/>
              <a:t> </a:t>
            </a:r>
            <a:r>
              <a:rPr lang="en-US" dirty="0" err="1" smtClean="0"/>
              <a:t>gerçekleşmesi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malvarlığından</a:t>
            </a:r>
            <a:r>
              <a:rPr lang="en-US" dirty="0" smtClean="0"/>
              <a:t> </a:t>
            </a:r>
            <a:r>
              <a:rPr lang="en-US" dirty="0" err="1" smtClean="0"/>
              <a:t>ödemesi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özellikler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mükellefini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ödevlilerinden</a:t>
            </a:r>
            <a:r>
              <a:rPr lang="en-US" dirty="0" smtClean="0"/>
              <a:t> </a:t>
            </a:r>
            <a:r>
              <a:rPr lang="en-US" dirty="0" err="1" smtClean="0"/>
              <a:t>ayırmaya</a:t>
            </a:r>
            <a:r>
              <a:rPr lang="en-US" dirty="0" smtClean="0"/>
              <a:t> da </a:t>
            </a:r>
            <a:r>
              <a:rPr lang="en-US" dirty="0" err="1" smtClean="0"/>
              <a:t>yarar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Mükellefin</a:t>
            </a:r>
            <a:r>
              <a:rPr lang="en-US" dirty="0" smtClean="0"/>
              <a:t>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kanunlarında</a:t>
            </a:r>
            <a:r>
              <a:rPr lang="en-US" dirty="0" smtClean="0"/>
              <a:t> </a:t>
            </a:r>
            <a:r>
              <a:rPr lang="en-US" dirty="0" err="1" smtClean="0"/>
              <a:t>mutlaka</a:t>
            </a:r>
            <a:r>
              <a:rPr lang="en-US" dirty="0" smtClean="0"/>
              <a:t> </a:t>
            </a:r>
            <a:r>
              <a:rPr lang="en-US" dirty="0" err="1" smtClean="0"/>
              <a:t>belirtilir</a:t>
            </a:r>
            <a:r>
              <a:rPr lang="en-US" dirty="0" smtClean="0"/>
              <a:t>. (</a:t>
            </a:r>
            <a:r>
              <a:rPr lang="en-US" dirty="0" err="1" smtClean="0"/>
              <a:t>vergilendirmenin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Örn</a:t>
            </a:r>
            <a:r>
              <a:rPr lang="en-US" dirty="0" smtClean="0"/>
              <a:t>. GVK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, KVK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belitilenler</a:t>
            </a:r>
            <a:r>
              <a:rPr lang="en-US" dirty="0" smtClean="0"/>
              <a:t>, MTVK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taşıt</a:t>
            </a:r>
            <a:r>
              <a:rPr lang="en-US" dirty="0" smtClean="0"/>
              <a:t> </a:t>
            </a:r>
            <a:r>
              <a:rPr lang="en-US" dirty="0" err="1" smtClean="0"/>
              <a:t>siciline</a:t>
            </a:r>
            <a:r>
              <a:rPr lang="en-US" dirty="0" smtClean="0"/>
              <a:t> </a:t>
            </a:r>
            <a:r>
              <a:rPr lang="en-US" dirty="0" err="1" smtClean="0"/>
              <a:t>taşıt</a:t>
            </a:r>
            <a:r>
              <a:rPr lang="en-US" dirty="0" smtClean="0"/>
              <a:t> </a:t>
            </a:r>
            <a:r>
              <a:rPr lang="en-US" dirty="0" err="1" smtClean="0"/>
              <a:t>kaydedilen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, KDVK mal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,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ifa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mal-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ithal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, vs. </a:t>
            </a:r>
          </a:p>
          <a:p>
            <a:pPr marL="0" indent="0">
              <a:buNone/>
            </a:pP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vatandaş</a:t>
            </a:r>
            <a:r>
              <a:rPr lang="en-US" dirty="0" smtClean="0"/>
              <a:t>, </a:t>
            </a:r>
            <a:r>
              <a:rPr lang="en-US" dirty="0" err="1" smtClean="0"/>
              <a:t>yabancı</a:t>
            </a:r>
            <a:r>
              <a:rPr lang="en-US" dirty="0" smtClean="0"/>
              <a:t> ,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iktisadi</a:t>
            </a:r>
            <a:r>
              <a:rPr lang="en-US" dirty="0" smtClean="0"/>
              <a:t> </a:t>
            </a:r>
            <a:r>
              <a:rPr lang="en-US" dirty="0" err="1" smtClean="0"/>
              <a:t>müesseseleri</a:t>
            </a:r>
            <a:r>
              <a:rPr lang="en-US" dirty="0" smtClean="0"/>
              <a:t>,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ortaklıkları</a:t>
            </a:r>
            <a:r>
              <a:rPr lang="en-US" dirty="0" smtClean="0"/>
              <a:t> da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mükellefi</a:t>
            </a:r>
            <a:r>
              <a:rPr lang="en-US" dirty="0" smtClean="0"/>
              <a:t> </a:t>
            </a:r>
            <a:r>
              <a:rPr lang="en-US" dirty="0" err="1" smtClean="0"/>
              <a:t>olabilirler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5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Vergi Yükümlülüğü (Mükellefiyeti)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≠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yüklencisi</a:t>
            </a:r>
            <a:r>
              <a:rPr lang="en-US" dirty="0" smtClean="0"/>
              <a:t>  (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yansıma</a:t>
            </a:r>
            <a:r>
              <a:rPr lang="en-US" dirty="0" smtClean="0"/>
              <a:t> </a:t>
            </a:r>
            <a:r>
              <a:rPr lang="en-US" dirty="0" err="1" smtClean="0"/>
              <a:t>kurallarıyla</a:t>
            </a:r>
            <a:r>
              <a:rPr lang="en-US" dirty="0" smtClean="0"/>
              <a:t> 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yükü</a:t>
            </a:r>
            <a:r>
              <a:rPr lang="en-US" dirty="0" smtClean="0"/>
              <a:t> </a:t>
            </a:r>
            <a:r>
              <a:rPr lang="en-US" dirty="0" err="1" smtClean="0"/>
              <a:t>başkasına</a:t>
            </a:r>
            <a:r>
              <a:rPr lang="en-US" dirty="0" smtClean="0"/>
              <a:t> </a:t>
            </a:r>
            <a:r>
              <a:rPr lang="en-US" dirty="0" err="1" smtClean="0"/>
              <a:t>aktarılınca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yüklenicisi</a:t>
            </a:r>
            <a:r>
              <a:rPr lang="en-US" dirty="0" smtClean="0"/>
              <a:t> 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dairesiyle</a:t>
            </a:r>
            <a:r>
              <a:rPr lang="en-US" dirty="0" smtClean="0"/>
              <a:t> </a:t>
            </a:r>
            <a:r>
              <a:rPr lang="en-US" dirty="0" err="1" smtClean="0"/>
              <a:t>muhatap</a:t>
            </a:r>
            <a:r>
              <a:rPr lang="en-US" dirty="0" smtClean="0"/>
              <a:t> </a:t>
            </a:r>
            <a:r>
              <a:rPr lang="en-US" dirty="0" err="1" smtClean="0"/>
              <a:t>olmaz</a:t>
            </a:r>
            <a:r>
              <a:rPr lang="en-US" dirty="0" smtClean="0"/>
              <a:t>. </a:t>
            </a:r>
            <a:r>
              <a:rPr lang="en-US" dirty="0" err="1" smtClean="0"/>
              <a:t>Haklar</a:t>
            </a:r>
            <a:r>
              <a:rPr lang="en-US" dirty="0" smtClean="0"/>
              <a:t> da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Mükellefiyet</a:t>
            </a:r>
            <a:r>
              <a:rPr lang="en-US" dirty="0" smtClean="0"/>
              <a:t> </a:t>
            </a:r>
            <a:r>
              <a:rPr lang="en-US" dirty="0" err="1" smtClean="0"/>
              <a:t>kanunlardan</a:t>
            </a:r>
            <a:r>
              <a:rPr lang="en-US" dirty="0" smtClean="0"/>
              <a:t> </a:t>
            </a:r>
            <a:r>
              <a:rPr lang="en-US" dirty="0" err="1" smtClean="0"/>
              <a:t>doğar</a:t>
            </a:r>
            <a:r>
              <a:rPr lang="en-US" dirty="0" smtClean="0"/>
              <a:t>.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durum </a:t>
            </a:r>
            <a:r>
              <a:rPr lang="en-US" dirty="0" err="1" smtClean="0"/>
              <a:t>değiştirilemez</a:t>
            </a:r>
            <a:r>
              <a:rPr lang="en-US" dirty="0" smtClean="0"/>
              <a:t>: VUK </a:t>
            </a:r>
            <a:r>
              <a:rPr lang="en-US" dirty="0" err="1" smtClean="0"/>
              <a:t>md.</a:t>
            </a:r>
            <a:r>
              <a:rPr lang="en-US" dirty="0" smtClean="0"/>
              <a:t> 8/3: “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kanunlariyle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haller</a:t>
            </a:r>
            <a:r>
              <a:rPr lang="en-US" dirty="0"/>
              <a:t> </a:t>
            </a:r>
            <a:r>
              <a:rPr lang="en-US" dirty="0" err="1"/>
              <a:t>müstesna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, </a:t>
            </a:r>
            <a:r>
              <a:rPr lang="en-US" dirty="0" err="1"/>
              <a:t>mükellefiyete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sorumluluğuna</a:t>
            </a:r>
            <a:r>
              <a:rPr lang="en-US" dirty="0"/>
              <a:t> </a:t>
            </a:r>
            <a:r>
              <a:rPr lang="en-US" dirty="0" err="1"/>
              <a:t>mütaallik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mukaveleler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dairelerini</a:t>
            </a:r>
            <a:r>
              <a:rPr lang="en-US" dirty="0"/>
              <a:t> </a:t>
            </a:r>
            <a:r>
              <a:rPr lang="en-US" dirty="0" err="1"/>
              <a:t>bağlamaz</a:t>
            </a:r>
            <a:r>
              <a:rPr lang="en-US" dirty="0" smtClean="0"/>
              <a:t>.” (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yasağı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3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Vergi Yükümlülüğü (Mükellefiyeti)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VUK 9/2: “</a:t>
            </a:r>
            <a:r>
              <a:rPr lang="en-US" dirty="0" err="1" smtClean="0"/>
              <a:t>Vergiyi</a:t>
            </a:r>
            <a:r>
              <a:rPr lang="en-US" dirty="0" smtClean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/>
              <a:t>olayın</a:t>
            </a:r>
            <a:r>
              <a:rPr lang="en-US" dirty="0"/>
              <a:t> </a:t>
            </a:r>
            <a:r>
              <a:rPr lang="en-US" dirty="0" err="1"/>
              <a:t>kanunlarla</a:t>
            </a:r>
            <a:r>
              <a:rPr lang="en-US" dirty="0"/>
              <a:t> </a:t>
            </a:r>
            <a:r>
              <a:rPr lang="en-US" dirty="0" err="1"/>
              <a:t>yasak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mükellefiyeti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sorumluluğunu</a:t>
            </a:r>
            <a:r>
              <a:rPr lang="en-US" dirty="0"/>
              <a:t> </a:t>
            </a:r>
            <a:r>
              <a:rPr lang="en-US" dirty="0" err="1" smtClean="0"/>
              <a:t>kaldırmaz</a:t>
            </a:r>
            <a:r>
              <a:rPr lang="en-US" dirty="0" smtClean="0"/>
              <a:t>”. (</a:t>
            </a:r>
            <a:r>
              <a:rPr lang="en-US" dirty="0" err="1" smtClean="0"/>
              <a:t>yasak</a:t>
            </a:r>
            <a:r>
              <a:rPr lang="en-US" dirty="0" smtClean="0"/>
              <a:t> </a:t>
            </a:r>
            <a:r>
              <a:rPr lang="en-US" dirty="0" err="1" smtClean="0"/>
              <a:t>faaliyetin</a:t>
            </a:r>
            <a:r>
              <a:rPr lang="en-US" dirty="0" smtClean="0"/>
              <a:t> </a:t>
            </a:r>
            <a:r>
              <a:rPr lang="en-US" dirty="0" err="1" smtClean="0"/>
              <a:t>geçerliliği</a:t>
            </a:r>
            <a:r>
              <a:rPr lang="en-US" dirty="0" smtClean="0"/>
              <a:t> </a:t>
            </a:r>
            <a:r>
              <a:rPr lang="en-US" dirty="0" err="1" smtClean="0"/>
              <a:t>kuralı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 smtClean="0"/>
              <a:t>ödenmesinden</a:t>
            </a:r>
            <a:r>
              <a:rPr lang="en-US" dirty="0" smtClean="0"/>
              <a:t> </a:t>
            </a:r>
            <a:r>
              <a:rPr lang="en-US" dirty="0" err="1" smtClean="0"/>
              <a:t>şahsen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malvarlığı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yükümlüdür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Ayni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r>
              <a:rPr lang="en-US" dirty="0" smtClean="0"/>
              <a:t> da </a:t>
            </a:r>
            <a:r>
              <a:rPr lang="en-US" dirty="0" err="1" smtClean="0"/>
              <a:t>olabilir</a:t>
            </a:r>
            <a:r>
              <a:rPr lang="en-US" dirty="0" smtClean="0"/>
              <a:t>. (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borcunun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malvarlığının</a:t>
            </a:r>
            <a:r>
              <a:rPr lang="en-US" dirty="0" smtClean="0"/>
              <a:t> </a:t>
            </a:r>
            <a:r>
              <a:rPr lang="en-US" dirty="0" err="1" smtClean="0"/>
              <a:t>güvence-teminat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7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VERGİ EHLİYETİ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VUK md.9/1: “</a:t>
            </a:r>
            <a:r>
              <a:rPr lang="en-US" dirty="0" err="1"/>
              <a:t>Mükellefiyet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kanuni</a:t>
            </a:r>
            <a:r>
              <a:rPr lang="en-US" dirty="0"/>
              <a:t> </a:t>
            </a:r>
            <a:r>
              <a:rPr lang="en-US" dirty="0" err="1"/>
              <a:t>ehliyet</a:t>
            </a:r>
            <a:r>
              <a:rPr lang="en-US" dirty="0"/>
              <a:t> </a:t>
            </a:r>
            <a:r>
              <a:rPr lang="en-US" dirty="0" err="1"/>
              <a:t>şart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err="1" smtClean="0"/>
              <a:t>Medeni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tanımlanan</a:t>
            </a:r>
            <a:r>
              <a:rPr lang="en-US" dirty="0" smtClean="0"/>
              <a:t>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ehliyetten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vergi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ehliyeti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tanımına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medeni</a:t>
            </a:r>
            <a:r>
              <a:rPr lang="en-US" dirty="0" smtClean="0"/>
              <a:t> </a:t>
            </a:r>
            <a:r>
              <a:rPr lang="en-US" dirty="0" err="1" smtClean="0"/>
              <a:t>kanuna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ehliyet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olmamasının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 smtClean="0"/>
              <a:t>  </a:t>
            </a:r>
            <a:r>
              <a:rPr lang="en-US" dirty="0" err="1" smtClean="0"/>
              <a:t>bulunmaz</a:t>
            </a:r>
            <a:r>
              <a:rPr lang="en-US" dirty="0" smtClean="0"/>
              <a:t>.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kişiliğinde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VDO </a:t>
            </a:r>
            <a:r>
              <a:rPr lang="en-US" dirty="0" err="1" smtClean="0"/>
              <a:t>gerçekleşmiş</a:t>
            </a:r>
            <a:r>
              <a:rPr lang="en-US" dirty="0" smtClean="0"/>
              <a:t> </a:t>
            </a:r>
            <a:r>
              <a:rPr lang="en-US" dirty="0" err="1" smtClean="0"/>
              <a:t>olmasıdır</a:t>
            </a:r>
            <a:r>
              <a:rPr lang="en-US" dirty="0" smtClean="0"/>
              <a:t>.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kısıtlılar</a:t>
            </a:r>
            <a:r>
              <a:rPr lang="en-US" dirty="0" smtClean="0"/>
              <a:t> da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mükellefi</a:t>
            </a:r>
            <a:r>
              <a:rPr lang="en-US" dirty="0" smtClean="0"/>
              <a:t> </a:t>
            </a:r>
            <a:r>
              <a:rPr lang="en-US" dirty="0" err="1" smtClean="0"/>
              <a:t>olabilirler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Hatta</a:t>
            </a:r>
            <a:r>
              <a:rPr lang="en-US" dirty="0" smtClean="0"/>
              <a:t> </a:t>
            </a:r>
            <a:r>
              <a:rPr lang="en-US" dirty="0" err="1" smtClean="0"/>
              <a:t>tüzel</a:t>
            </a:r>
            <a:r>
              <a:rPr lang="en-US" dirty="0" smtClean="0"/>
              <a:t> </a:t>
            </a:r>
            <a:r>
              <a:rPr lang="en-US" dirty="0" err="1" smtClean="0"/>
              <a:t>kişiliği</a:t>
            </a:r>
            <a:r>
              <a:rPr lang="en-US" dirty="0" smtClean="0"/>
              <a:t> de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birim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oluşumlar</a:t>
            </a:r>
            <a:r>
              <a:rPr lang="en-US" dirty="0" smtClean="0"/>
              <a:t> da </a:t>
            </a:r>
            <a:r>
              <a:rPr lang="en-US" dirty="0" err="1" smtClean="0"/>
              <a:t>vergiye</a:t>
            </a:r>
            <a:r>
              <a:rPr lang="en-US" dirty="0" smtClean="0"/>
              <a:t> </a:t>
            </a:r>
            <a:r>
              <a:rPr lang="en-US" dirty="0" err="1" smtClean="0"/>
              <a:t>tabi</a:t>
            </a:r>
            <a:r>
              <a:rPr lang="en-US" dirty="0" smtClean="0"/>
              <a:t> </a:t>
            </a:r>
            <a:r>
              <a:rPr lang="en-US" dirty="0" err="1" smtClean="0"/>
              <a:t>tutulurlar</a:t>
            </a:r>
            <a:r>
              <a:rPr lang="en-US" dirty="0" smtClean="0"/>
              <a:t>. 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işortaklılıkları</a:t>
            </a:r>
            <a:r>
              <a:rPr lang="en-US" dirty="0" smtClean="0"/>
              <a:t>, </a:t>
            </a:r>
            <a:r>
              <a:rPr lang="en-US" dirty="0" err="1" smtClean="0"/>
              <a:t>menkul</a:t>
            </a:r>
            <a:r>
              <a:rPr lang="en-US" dirty="0" smtClean="0"/>
              <a:t> </a:t>
            </a:r>
            <a:r>
              <a:rPr lang="en-US" dirty="0" err="1" smtClean="0"/>
              <a:t>kıymet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r>
              <a:rPr lang="en-US" dirty="0" smtClean="0"/>
              <a:t> </a:t>
            </a:r>
            <a:r>
              <a:rPr lang="en-US" dirty="0" err="1" smtClean="0"/>
              <a:t>ortaklıkları</a:t>
            </a:r>
            <a:r>
              <a:rPr lang="en-US" dirty="0" smtClean="0"/>
              <a:t>, </a:t>
            </a:r>
            <a:r>
              <a:rPr lang="en-US" dirty="0" err="1" smtClean="0"/>
              <a:t>cemaatler</a:t>
            </a:r>
            <a:r>
              <a:rPr lang="en-US" dirty="0" smtClean="0"/>
              <a:t>. VDO </a:t>
            </a:r>
            <a:r>
              <a:rPr lang="en-US" dirty="0" err="1" smtClean="0"/>
              <a:t>gerçeklşemiş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yeterlidir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6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</TotalTime>
  <Words>777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VERGİ HUKUKU I-  “VERGİ ÖDEVİ”</vt:lpstr>
      <vt:lpstr>VERGİ ÖDEVİ-GENEL</vt:lpstr>
      <vt:lpstr>Vergi Ödevlisi </vt:lpstr>
      <vt:lpstr>Vergi Yükümlülüğü (Mükellefiyeti)</vt:lpstr>
      <vt:lpstr>Vergi Yükümlülüğü (Mükellefiyeti)</vt:lpstr>
      <vt:lpstr>Vergi Yükümlülüğü (Mükellefiyeti)</vt:lpstr>
      <vt:lpstr>Vergi Yükümlülüğü (Mükellefiyeti)</vt:lpstr>
      <vt:lpstr>Vergi Yükümlülüğü (Mükellefiyeti)</vt:lpstr>
      <vt:lpstr>VERGİ EHLİYETİ</vt:lpstr>
      <vt:lpstr>Vergi Sorumlusu </vt:lpstr>
      <vt:lpstr>Vergi Sorumlusu </vt:lpstr>
      <vt:lpstr>PowerPoint Presentation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KONU: “VERGİ ÖDEVİ”</dc:title>
  <dc:creator>Dilek Özkök  Çubukçu</dc:creator>
  <cp:lastModifiedBy>Dilek Özkök  Çubukçu</cp:lastModifiedBy>
  <cp:revision>4</cp:revision>
  <dcterms:created xsi:type="dcterms:W3CDTF">2021-01-18T12:29:02Z</dcterms:created>
  <dcterms:modified xsi:type="dcterms:W3CDTF">2021-01-19T12:00:49Z</dcterms:modified>
</cp:coreProperties>
</file>