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18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fld id="{9D21D778-B565-4D7E-94D7-64010A445B68}" type="datetimeFigureOut">
              <a:rPr lang="en-US" smtClean="0"/>
              <a:pPr algn="r" eaLnBrk="1" latinLnBrk="0" hangingPunct="1"/>
              <a:t>19.01.21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sz="1600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 smtClean="0"/>
              <a:t>VERGİ </a:t>
            </a:r>
            <a:r>
              <a:rPr lang="en-US" sz="4400" smtClean="0"/>
              <a:t>HUKUKU </a:t>
            </a:r>
            <a:r>
              <a:rPr lang="en-US" sz="4400" smtClean="0"/>
              <a:t>I</a:t>
            </a:r>
            <a:r>
              <a:rPr lang="en-US" sz="4400" smtClean="0"/>
              <a:t>-</a:t>
            </a:r>
            <a:br>
              <a:rPr lang="en-US" sz="4400" smtClean="0"/>
            </a:br>
            <a:r>
              <a:rPr lang="en-US" sz="4400" smtClean="0"/>
              <a:t> </a:t>
            </a:r>
            <a:r>
              <a:rPr lang="en-US" sz="4400" dirty="0" smtClean="0"/>
              <a:t>“VERGİ ÖDEVİ”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Prof.Dr</a:t>
            </a:r>
            <a:r>
              <a:rPr lang="en-US" dirty="0" smtClean="0"/>
              <a:t>. Dilek ÖZKÖK ÇUBUKÇU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13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Sorumlusu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yükümlüsü</a:t>
            </a:r>
            <a:r>
              <a:rPr lang="en-US" dirty="0" smtClean="0"/>
              <a:t> </a:t>
            </a:r>
            <a:r>
              <a:rPr lang="en-US" dirty="0" err="1" smtClean="0"/>
              <a:t>ödevlerin</a:t>
            </a:r>
            <a:r>
              <a:rPr lang="en-US" dirty="0" smtClean="0"/>
              <a:t> </a:t>
            </a:r>
            <a:r>
              <a:rPr lang="en-US" dirty="0" err="1" smtClean="0"/>
              <a:t>tamamını</a:t>
            </a:r>
            <a:r>
              <a:rPr lang="en-US" dirty="0" smtClean="0"/>
              <a:t> (</a:t>
            </a:r>
            <a:r>
              <a:rPr lang="en-US" dirty="0" err="1" smtClean="0"/>
              <a:t>şekli-maddi</a:t>
            </a:r>
            <a:r>
              <a:rPr lang="en-US" dirty="0" smtClean="0"/>
              <a:t>) </a:t>
            </a:r>
            <a:r>
              <a:rPr lang="en-US" dirty="0" err="1" smtClean="0"/>
              <a:t>aynı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yerine</a:t>
            </a:r>
            <a:r>
              <a:rPr lang="en-US" dirty="0" smtClean="0"/>
              <a:t> </a:t>
            </a:r>
            <a:r>
              <a:rPr lang="en-US" dirty="0" err="1" smtClean="0"/>
              <a:t>getirmeyebilir</a:t>
            </a:r>
            <a:r>
              <a:rPr lang="en-US" dirty="0" smtClean="0"/>
              <a:t>. </a:t>
            </a:r>
            <a:r>
              <a:rPr lang="en-US" dirty="0" err="1" smtClean="0"/>
              <a:t>Bunlar</a:t>
            </a:r>
            <a:r>
              <a:rPr lang="en-US" dirty="0" smtClean="0"/>
              <a:t> </a:t>
            </a:r>
            <a:r>
              <a:rPr lang="en-US" dirty="0" err="1" smtClean="0"/>
              <a:t>başkası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da </a:t>
            </a:r>
            <a:r>
              <a:rPr lang="en-US" dirty="0" err="1" smtClean="0"/>
              <a:t>yerine</a:t>
            </a:r>
            <a:r>
              <a:rPr lang="en-US" dirty="0" smtClean="0"/>
              <a:t> </a:t>
            </a:r>
            <a:r>
              <a:rPr lang="en-US" dirty="0" err="1" smtClean="0"/>
              <a:t>getirilebilir</a:t>
            </a:r>
            <a:r>
              <a:rPr lang="en-US" dirty="0" smtClean="0"/>
              <a:t>. </a:t>
            </a:r>
            <a:r>
              <a:rPr lang="en-US" dirty="0" err="1" smtClean="0"/>
              <a:t>Örneğin</a:t>
            </a:r>
            <a:r>
              <a:rPr lang="en-US" dirty="0" smtClean="0"/>
              <a:t>  </a:t>
            </a:r>
            <a:r>
              <a:rPr lang="en-US" dirty="0" err="1" smtClean="0"/>
              <a:t>Kanuni</a:t>
            </a:r>
            <a:r>
              <a:rPr lang="en-US" dirty="0" smtClean="0"/>
              <a:t> </a:t>
            </a:r>
            <a:r>
              <a:rPr lang="en-US" dirty="0" err="1" smtClean="0"/>
              <a:t>Ehliyet</a:t>
            </a:r>
            <a:r>
              <a:rPr lang="en-US" dirty="0" smtClean="0"/>
              <a:t> </a:t>
            </a:r>
            <a:r>
              <a:rPr lang="en-US" dirty="0" err="1" smtClean="0"/>
              <a:t>olmaması</a:t>
            </a:r>
            <a:r>
              <a:rPr lang="en-US" dirty="0" smtClean="0"/>
              <a:t> </a:t>
            </a:r>
            <a:r>
              <a:rPr lang="en-US" dirty="0" err="1" smtClean="0"/>
              <a:t>durumunda</a:t>
            </a:r>
            <a:r>
              <a:rPr lang="en-US" dirty="0" smtClean="0"/>
              <a:t> </a:t>
            </a:r>
            <a:r>
              <a:rPr lang="en-US" dirty="0" err="1" smtClean="0"/>
              <a:t>küçük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kısıtlının</a:t>
            </a:r>
            <a:r>
              <a:rPr lang="en-US" dirty="0" smtClean="0"/>
              <a:t> </a:t>
            </a:r>
            <a:r>
              <a:rPr lang="en-US" dirty="0" err="1" smtClean="0"/>
              <a:t>vergiye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ödevlerini</a:t>
            </a:r>
            <a:r>
              <a:rPr lang="en-US" dirty="0" smtClean="0"/>
              <a:t> </a:t>
            </a:r>
            <a:r>
              <a:rPr lang="en-US" dirty="0" err="1" smtClean="0"/>
              <a:t>yerine</a:t>
            </a:r>
            <a:r>
              <a:rPr lang="en-US" dirty="0" smtClean="0"/>
              <a:t> </a:t>
            </a:r>
            <a:r>
              <a:rPr lang="en-US" dirty="0" err="1" smtClean="0"/>
              <a:t>getirecek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muhattap</a:t>
            </a:r>
            <a:r>
              <a:rPr lang="en-US" dirty="0" smtClean="0"/>
              <a:t> </a:t>
            </a:r>
            <a:r>
              <a:rPr lang="en-US" dirty="0" err="1" smtClean="0"/>
              <a:t>aranması</a:t>
            </a:r>
            <a:r>
              <a:rPr lang="en-US" dirty="0" smtClean="0"/>
              <a:t> </a:t>
            </a:r>
            <a:r>
              <a:rPr lang="en-US" dirty="0" err="1" smtClean="0"/>
              <a:t>gerekir</a:t>
            </a:r>
            <a:r>
              <a:rPr lang="en-US" dirty="0" smtClean="0"/>
              <a:t>. Bu </a:t>
            </a:r>
            <a:r>
              <a:rPr lang="en-US" dirty="0" err="1" smtClean="0"/>
              <a:t>nedenle</a:t>
            </a:r>
            <a:r>
              <a:rPr lang="en-US" dirty="0" smtClean="0"/>
              <a:t> “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sorumlusu</a:t>
            </a:r>
            <a:r>
              <a:rPr lang="en-US" dirty="0" smtClean="0"/>
              <a:t>” </a:t>
            </a:r>
            <a:r>
              <a:rPr lang="en-US" dirty="0" err="1" smtClean="0"/>
              <a:t>kavramı</a:t>
            </a:r>
            <a:r>
              <a:rPr lang="en-US" dirty="0" smtClean="0"/>
              <a:t> da </a:t>
            </a:r>
            <a:r>
              <a:rPr lang="en-US" dirty="0" err="1" smtClean="0"/>
              <a:t>bulunmaktadır</a:t>
            </a:r>
            <a:r>
              <a:rPr lang="en-US" dirty="0" smtClean="0"/>
              <a:t>.  </a:t>
            </a:r>
          </a:p>
          <a:p>
            <a:r>
              <a:rPr lang="en-US" dirty="0" smtClean="0"/>
              <a:t>VDO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doğrudan</a:t>
            </a:r>
            <a:r>
              <a:rPr lang="en-US" dirty="0" smtClean="0"/>
              <a:t> </a:t>
            </a:r>
            <a:r>
              <a:rPr lang="en-US" dirty="0" err="1" smtClean="0"/>
              <a:t>bağlantısı</a:t>
            </a:r>
            <a:r>
              <a:rPr lang="en-US" dirty="0" smtClean="0"/>
              <a:t> </a:t>
            </a:r>
            <a:r>
              <a:rPr lang="en-US" dirty="0" err="1" smtClean="0"/>
              <a:t>olmayan</a:t>
            </a:r>
            <a:r>
              <a:rPr lang="en-US" dirty="0" smtClean="0"/>
              <a:t> 3. </a:t>
            </a:r>
            <a:r>
              <a:rPr lang="en-US" dirty="0" err="1" smtClean="0"/>
              <a:t>kişilerin</a:t>
            </a:r>
            <a:r>
              <a:rPr lang="en-US" dirty="0" smtClean="0"/>
              <a:t> </a:t>
            </a:r>
            <a:r>
              <a:rPr lang="en-US" dirty="0" err="1" smtClean="0"/>
              <a:t>vergilerin</a:t>
            </a:r>
            <a:r>
              <a:rPr lang="en-US" dirty="0" smtClean="0"/>
              <a:t> </a:t>
            </a:r>
            <a:r>
              <a:rPr lang="en-US" dirty="0" err="1" smtClean="0"/>
              <a:t>maddi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şekli</a:t>
            </a:r>
            <a:r>
              <a:rPr lang="en-US" dirty="0" smtClean="0"/>
              <a:t> </a:t>
            </a:r>
            <a:r>
              <a:rPr lang="en-US" dirty="0" err="1" smtClean="0"/>
              <a:t>ödevlerini</a:t>
            </a:r>
            <a:r>
              <a:rPr lang="en-US" dirty="0" smtClean="0"/>
              <a:t> </a:t>
            </a:r>
            <a:r>
              <a:rPr lang="en-US" dirty="0" err="1" smtClean="0"/>
              <a:t>yerine</a:t>
            </a:r>
            <a:r>
              <a:rPr lang="en-US" dirty="0" smtClean="0"/>
              <a:t> </a:t>
            </a:r>
            <a:r>
              <a:rPr lang="en-US" dirty="0" err="1" smtClean="0"/>
              <a:t>getirmek</a:t>
            </a:r>
            <a:r>
              <a:rPr lang="en-US" dirty="0" smtClean="0"/>
              <a:t> </a:t>
            </a:r>
            <a:r>
              <a:rPr lang="en-US" dirty="0" err="1" smtClean="0"/>
              <a:t>üzere</a:t>
            </a:r>
            <a:r>
              <a:rPr lang="en-US" dirty="0" smtClean="0"/>
              <a:t> </a:t>
            </a:r>
            <a:r>
              <a:rPr lang="en-US" dirty="0" err="1" smtClean="0"/>
              <a:t>kanunlarla</a:t>
            </a:r>
            <a:r>
              <a:rPr lang="en-US" dirty="0" smtClean="0"/>
              <a:t> </a:t>
            </a:r>
            <a:r>
              <a:rPr lang="en-US" dirty="0" err="1" smtClean="0"/>
              <a:t>görevlendirilmiş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kişilerdir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mükellefi</a:t>
            </a:r>
            <a:r>
              <a:rPr lang="en-US" dirty="0" smtClean="0"/>
              <a:t> ≠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sorumlusu</a:t>
            </a:r>
            <a:r>
              <a:rPr lang="en-US" dirty="0" smtClean="0"/>
              <a:t> (VDO!!!)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517264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Sorumlusu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sorumlusu</a:t>
            </a:r>
            <a:r>
              <a:rPr lang="en-US" dirty="0" smtClean="0"/>
              <a:t> </a:t>
            </a:r>
            <a:r>
              <a:rPr lang="en-US" dirty="0" err="1" smtClean="0"/>
              <a:t>kendi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borcunun</a:t>
            </a:r>
            <a:r>
              <a:rPr lang="en-US" dirty="0" smtClean="0"/>
              <a:t> </a:t>
            </a:r>
            <a:r>
              <a:rPr lang="en-US" dirty="0" err="1" smtClean="0"/>
              <a:t>değil</a:t>
            </a:r>
            <a:r>
              <a:rPr lang="en-US" dirty="0" smtClean="0"/>
              <a:t> </a:t>
            </a:r>
            <a:r>
              <a:rPr lang="en-US" dirty="0" err="1" smtClean="0"/>
              <a:t>başkasının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borcu</a:t>
            </a:r>
            <a:r>
              <a:rPr lang="en-US" dirty="0" smtClean="0"/>
              <a:t> </a:t>
            </a:r>
            <a:r>
              <a:rPr lang="en-US" dirty="0" err="1" smtClean="0"/>
              <a:t>bakımından</a:t>
            </a:r>
            <a:r>
              <a:rPr lang="en-US" dirty="0" smtClean="0"/>
              <a:t> </a:t>
            </a:r>
            <a:r>
              <a:rPr lang="en-US" dirty="0" err="1" smtClean="0"/>
              <a:t>alacaklı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dairesine</a:t>
            </a:r>
            <a:r>
              <a:rPr lang="en-US" dirty="0" smtClean="0"/>
              <a:t> </a:t>
            </a:r>
            <a:r>
              <a:rPr lang="en-US" dirty="0" err="1" smtClean="0"/>
              <a:t>karşı</a:t>
            </a:r>
            <a:r>
              <a:rPr lang="en-US" dirty="0" smtClean="0"/>
              <a:t> </a:t>
            </a:r>
            <a:r>
              <a:rPr lang="en-US" dirty="0" err="1" smtClean="0"/>
              <a:t>muhatap</a:t>
            </a:r>
            <a:r>
              <a:rPr lang="en-US" dirty="0" smtClean="0"/>
              <a:t> </a:t>
            </a:r>
            <a:r>
              <a:rPr lang="en-US" dirty="0" err="1" smtClean="0"/>
              <a:t>gerçek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tüzel</a:t>
            </a:r>
            <a:r>
              <a:rPr lang="en-US" dirty="0" smtClean="0"/>
              <a:t> </a:t>
            </a:r>
            <a:r>
              <a:rPr lang="en-US" dirty="0" err="1" smtClean="0"/>
              <a:t>kişilerdir</a:t>
            </a:r>
            <a:r>
              <a:rPr lang="en-US" dirty="0" smtClean="0"/>
              <a:t>. (VUK </a:t>
            </a:r>
            <a:r>
              <a:rPr lang="en-US" dirty="0" err="1" smtClean="0"/>
              <a:t>md.</a:t>
            </a:r>
            <a:r>
              <a:rPr lang="en-US" dirty="0" smtClean="0"/>
              <a:t> 8/2)</a:t>
            </a:r>
          </a:p>
          <a:p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borcu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mükellef</a:t>
            </a:r>
            <a:r>
              <a:rPr lang="en-US" dirty="0" smtClean="0"/>
              <a:t> </a:t>
            </a:r>
            <a:r>
              <a:rPr lang="en-US" dirty="0" err="1" smtClean="0"/>
              <a:t>yerine</a:t>
            </a:r>
            <a:r>
              <a:rPr lang="en-US" dirty="0" smtClean="0"/>
              <a:t> </a:t>
            </a:r>
            <a:r>
              <a:rPr lang="en-US" dirty="0" err="1" smtClean="0"/>
              <a:t>sorumluya</a:t>
            </a:r>
            <a:r>
              <a:rPr lang="en-US" dirty="0" smtClean="0"/>
              <a:t> </a:t>
            </a:r>
            <a:r>
              <a:rPr lang="en-US" dirty="0" err="1" smtClean="0"/>
              <a:t>başvurulur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Sadece</a:t>
            </a:r>
            <a:r>
              <a:rPr lang="en-US" dirty="0" smtClean="0"/>
              <a:t> </a:t>
            </a:r>
            <a:r>
              <a:rPr lang="en-US" dirty="0" err="1" smtClean="0"/>
              <a:t>maddi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borcu</a:t>
            </a:r>
            <a:r>
              <a:rPr lang="en-US" dirty="0" smtClean="0"/>
              <a:t> </a:t>
            </a:r>
            <a:r>
              <a:rPr lang="en-US" dirty="0" err="1" smtClean="0"/>
              <a:t>ödenmenin</a:t>
            </a:r>
            <a:r>
              <a:rPr lang="en-US" dirty="0" smtClean="0"/>
              <a:t> </a:t>
            </a:r>
            <a:r>
              <a:rPr lang="en-US" dirty="0" err="1" smtClean="0"/>
              <a:t>yanı</a:t>
            </a:r>
            <a:r>
              <a:rPr lang="en-US" dirty="0" smtClean="0"/>
              <a:t> </a:t>
            </a:r>
            <a:r>
              <a:rPr lang="en-US" dirty="0" err="1" smtClean="0"/>
              <a:t>sıra</a:t>
            </a:r>
            <a:r>
              <a:rPr lang="en-US" dirty="0" smtClean="0"/>
              <a:t> </a:t>
            </a:r>
            <a:r>
              <a:rPr lang="en-US" dirty="0" err="1" smtClean="0"/>
              <a:t>şekli</a:t>
            </a:r>
            <a:r>
              <a:rPr lang="en-US" dirty="0" smtClean="0"/>
              <a:t> </a:t>
            </a:r>
            <a:r>
              <a:rPr lang="en-US" dirty="0" err="1" smtClean="0"/>
              <a:t>ödevleri</a:t>
            </a:r>
            <a:r>
              <a:rPr lang="en-US" dirty="0" smtClean="0"/>
              <a:t> de </a:t>
            </a:r>
            <a:r>
              <a:rPr lang="en-US" dirty="0" err="1" smtClean="0"/>
              <a:t>olur</a:t>
            </a:r>
            <a:r>
              <a:rPr lang="en-US" dirty="0" smtClean="0"/>
              <a:t>. (</a:t>
            </a:r>
            <a:r>
              <a:rPr lang="en-US" dirty="0" err="1" smtClean="0"/>
              <a:t>beyan</a:t>
            </a:r>
            <a:r>
              <a:rPr lang="en-US" dirty="0" smtClean="0"/>
              <a:t>, </a:t>
            </a:r>
            <a:r>
              <a:rPr lang="en-US" dirty="0" err="1" smtClean="0"/>
              <a:t>bildirim,vs</a:t>
            </a:r>
            <a:r>
              <a:rPr lang="en-US" dirty="0" smtClean="0"/>
              <a:t>.) </a:t>
            </a:r>
          </a:p>
          <a:p>
            <a:r>
              <a:rPr lang="en-US" dirty="0" err="1" smtClean="0"/>
              <a:t>Tahsilat</a:t>
            </a:r>
            <a:r>
              <a:rPr lang="en-US" dirty="0" smtClean="0"/>
              <a:t> </a:t>
            </a:r>
            <a:r>
              <a:rPr lang="en-US" dirty="0" err="1" smtClean="0"/>
              <a:t>kolaylığı</a:t>
            </a:r>
            <a:r>
              <a:rPr lang="en-US" dirty="0" smtClean="0"/>
              <a:t>, </a:t>
            </a:r>
            <a:r>
              <a:rPr lang="en-US" dirty="0" err="1" smtClean="0"/>
              <a:t>vergiyi</a:t>
            </a:r>
            <a:r>
              <a:rPr lang="en-US" dirty="0" smtClean="0"/>
              <a:t> </a:t>
            </a:r>
            <a:r>
              <a:rPr lang="en-US" dirty="0" err="1" smtClean="0"/>
              <a:t>güvence</a:t>
            </a:r>
            <a:r>
              <a:rPr lang="en-US" dirty="0" smtClean="0"/>
              <a:t> </a:t>
            </a:r>
            <a:r>
              <a:rPr lang="en-US" dirty="0" err="1" smtClean="0"/>
              <a:t>altına</a:t>
            </a:r>
            <a:r>
              <a:rPr lang="en-US" dirty="0" smtClean="0"/>
              <a:t> </a:t>
            </a:r>
            <a:r>
              <a:rPr lang="en-US" dirty="0" err="1" smtClean="0"/>
              <a:t>almak</a:t>
            </a:r>
            <a:r>
              <a:rPr lang="en-US" dirty="0" smtClean="0"/>
              <a:t>, </a:t>
            </a:r>
            <a:r>
              <a:rPr lang="en-US" dirty="0" err="1" smtClean="0"/>
              <a:t>tahsilat</a:t>
            </a:r>
            <a:r>
              <a:rPr lang="en-US" dirty="0" smtClean="0"/>
              <a:t> </a:t>
            </a:r>
            <a:r>
              <a:rPr lang="en-US" dirty="0" err="1" smtClean="0"/>
              <a:t>sürecini</a:t>
            </a:r>
            <a:r>
              <a:rPr lang="en-US" dirty="0" smtClean="0"/>
              <a:t> </a:t>
            </a:r>
            <a:r>
              <a:rPr lang="en-US" dirty="0" err="1" smtClean="0"/>
              <a:t>kısaltmak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sebepler</a:t>
            </a:r>
            <a:r>
              <a:rPr lang="en-US" dirty="0" smtClean="0"/>
              <a:t> </a:t>
            </a:r>
            <a:r>
              <a:rPr lang="en-US" dirty="0" err="1" smtClean="0"/>
              <a:t>sorumluluk</a:t>
            </a:r>
            <a:r>
              <a:rPr lang="en-US" dirty="0" smtClean="0"/>
              <a:t> </a:t>
            </a:r>
            <a:r>
              <a:rPr lang="en-US" dirty="0" err="1" smtClean="0"/>
              <a:t>kurumunun</a:t>
            </a:r>
            <a:r>
              <a:rPr lang="en-US" dirty="0" smtClean="0"/>
              <a:t> </a:t>
            </a:r>
            <a:r>
              <a:rPr lang="en-US" dirty="0" err="1" smtClean="0"/>
              <a:t>yaratılmasındaki</a:t>
            </a:r>
            <a:r>
              <a:rPr lang="en-US" dirty="0" smtClean="0"/>
              <a:t> </a:t>
            </a:r>
            <a:r>
              <a:rPr lang="en-US" dirty="0" err="1" smtClean="0"/>
              <a:t>amaçlardır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2921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mevzuatında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türden</a:t>
            </a:r>
            <a:r>
              <a:rPr lang="en-US" dirty="0"/>
              <a:t> </a:t>
            </a:r>
            <a:r>
              <a:rPr lang="en-US" dirty="0" err="1"/>
              <a:t>sorumluluklar</a:t>
            </a:r>
            <a:r>
              <a:rPr lang="en-US" dirty="0"/>
              <a:t> </a:t>
            </a:r>
            <a:r>
              <a:rPr lang="en-US" dirty="0" err="1" smtClean="0"/>
              <a:t>yaratılmıştır</a:t>
            </a:r>
            <a:r>
              <a:rPr lang="en-US" dirty="0" smtClean="0"/>
              <a:t>: 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Kanuni</a:t>
            </a:r>
            <a:r>
              <a:rPr lang="en-US" dirty="0" smtClean="0"/>
              <a:t> </a:t>
            </a:r>
            <a:r>
              <a:rPr lang="en-US" dirty="0" err="1" smtClean="0"/>
              <a:t>temsilcinin</a:t>
            </a:r>
            <a:r>
              <a:rPr lang="en-US" dirty="0" smtClean="0"/>
              <a:t> </a:t>
            </a:r>
            <a:r>
              <a:rPr lang="en-US" dirty="0" err="1" smtClean="0"/>
              <a:t>sorumluluğu</a:t>
            </a:r>
            <a:r>
              <a:rPr lang="en-US" dirty="0" smtClean="0"/>
              <a:t> (</a:t>
            </a:r>
            <a:r>
              <a:rPr lang="en-US" dirty="0" err="1" smtClean="0"/>
              <a:t>Küçük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kısıtlılar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tüzel</a:t>
            </a:r>
            <a:r>
              <a:rPr lang="en-US" dirty="0" smtClean="0"/>
              <a:t> </a:t>
            </a:r>
            <a:r>
              <a:rPr lang="en-US" dirty="0" err="1" smtClean="0"/>
              <a:t>kişilerde</a:t>
            </a:r>
            <a:r>
              <a:rPr lang="en-US" dirty="0"/>
              <a:t>)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Mirasçıların</a:t>
            </a:r>
            <a:r>
              <a:rPr lang="en-US" dirty="0" smtClean="0"/>
              <a:t> </a:t>
            </a:r>
            <a:r>
              <a:rPr lang="en-US" dirty="0" err="1" smtClean="0"/>
              <a:t>sorumluluğu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kesenlerin</a:t>
            </a:r>
            <a:r>
              <a:rPr lang="en-US" dirty="0"/>
              <a:t> </a:t>
            </a:r>
            <a:r>
              <a:rPr lang="en-US" dirty="0" err="1" smtClean="0"/>
              <a:t>sorumluluğu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/>
              <a:t>Karnesiz</a:t>
            </a:r>
            <a:r>
              <a:rPr lang="en-US" dirty="0"/>
              <a:t>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erbabı</a:t>
            </a:r>
            <a:r>
              <a:rPr lang="en-US" dirty="0"/>
              <a:t> </a:t>
            </a:r>
            <a:r>
              <a:rPr lang="en-US" dirty="0" err="1" smtClean="0"/>
              <a:t>çalıştıranların</a:t>
            </a:r>
            <a:r>
              <a:rPr lang="en-US" dirty="0" smtClean="0"/>
              <a:t> </a:t>
            </a:r>
            <a:r>
              <a:rPr lang="en-US" dirty="0" err="1" smtClean="0"/>
              <a:t>sorumluluğu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/>
              <a:t>Emlak</a:t>
            </a:r>
            <a:r>
              <a:rPr lang="en-US" dirty="0"/>
              <a:t> </a:t>
            </a:r>
            <a:r>
              <a:rPr lang="en-US" dirty="0" err="1"/>
              <a:t>vergisinde</a:t>
            </a:r>
            <a:r>
              <a:rPr lang="en-US" dirty="0"/>
              <a:t> </a:t>
            </a:r>
            <a:r>
              <a:rPr lang="en-US" dirty="0" err="1" smtClean="0"/>
              <a:t>sorumluluk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sorumluluk</a:t>
            </a:r>
            <a:r>
              <a:rPr lang="en-US" dirty="0"/>
              <a:t> </a:t>
            </a:r>
            <a:r>
              <a:rPr lang="en-US" dirty="0" err="1"/>
              <a:t>çeşitleri</a:t>
            </a:r>
            <a:endParaRPr lang="en-US" dirty="0" smtClean="0"/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947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VERGİ ÖDEVİ-GENEL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Vergi hukuku ilişkisi: idare ve kişiler arasında vergilendirmeden doğan ilişkiler</a:t>
            </a:r>
          </a:p>
          <a:p>
            <a:r>
              <a:rPr lang="tr-TR" dirty="0" smtClean="0"/>
              <a:t>İdari işlemler olmakla beraber vergi hukukuna özgü nitelik taşır. Tipik idari işlemlerden ayrılır. </a:t>
            </a:r>
          </a:p>
          <a:p>
            <a:r>
              <a:rPr lang="tr-TR" dirty="0" smtClean="0"/>
              <a:t>Vergi hukuku ilişkisi: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1. vergi ödevi ilişkisi (genel nitelikli belli işler ve ödevler ile haklar + 3. kişilerle ilişkiler, şekli)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2. vergi borcu ilişkisi (maddi edime ilişkin hak ve ödevler)</a:t>
            </a:r>
          </a:p>
        </p:txBody>
      </p:sp>
    </p:spTree>
    <p:extLst>
      <p:ext uri="{BB962C8B-B14F-4D97-AF65-F5344CB8AC3E}">
        <p14:creationId xmlns:p14="http://schemas.microsoft.com/office/powerpoint/2010/main" val="468271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Vergi Ödevlisi 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çeşitli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sadece</a:t>
            </a:r>
            <a:r>
              <a:rPr lang="en-US" dirty="0" smtClean="0"/>
              <a:t> </a:t>
            </a:r>
            <a:r>
              <a:rPr lang="en-US" dirty="0" err="1" smtClean="0"/>
              <a:t>maddi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r>
              <a:rPr lang="en-US" dirty="0" smtClean="0"/>
              <a:t> </a:t>
            </a:r>
            <a:r>
              <a:rPr lang="en-US" dirty="0" err="1" smtClean="0"/>
              <a:t>yüklenen</a:t>
            </a:r>
            <a:r>
              <a:rPr lang="en-US" dirty="0"/>
              <a:t> </a:t>
            </a:r>
            <a:r>
              <a:rPr lang="en-US" dirty="0" err="1" smtClean="0"/>
              <a:t>kişileri</a:t>
            </a:r>
            <a:r>
              <a:rPr lang="en-US" dirty="0" smtClean="0"/>
              <a:t> </a:t>
            </a:r>
            <a:r>
              <a:rPr lang="en-US" dirty="0" err="1" smtClean="0"/>
              <a:t>kapsamaz</a:t>
            </a:r>
            <a:r>
              <a:rPr lang="en-US" dirty="0" smtClean="0"/>
              <a:t>. </a:t>
            </a:r>
            <a:r>
              <a:rPr lang="en-US" dirty="0" err="1" smtClean="0"/>
              <a:t>Geniş</a:t>
            </a:r>
            <a:r>
              <a:rPr lang="en-US" dirty="0" smtClean="0"/>
              <a:t> </a:t>
            </a:r>
            <a:r>
              <a:rPr lang="en-US" dirty="0" err="1" smtClean="0"/>
              <a:t>kapsamlı</a:t>
            </a:r>
            <a:r>
              <a:rPr lang="en-US" dirty="0" smtClean="0"/>
              <a:t>.  </a:t>
            </a:r>
            <a:r>
              <a:rPr lang="en-US" dirty="0" err="1" smtClean="0"/>
              <a:t>Örneğin</a:t>
            </a:r>
            <a:r>
              <a:rPr lang="en-US" dirty="0"/>
              <a:t>:</a:t>
            </a:r>
            <a:endParaRPr lang="en-US" dirty="0" smtClean="0"/>
          </a:p>
          <a:p>
            <a:r>
              <a:rPr lang="en-US" dirty="0" err="1" smtClean="0"/>
              <a:t>Mükellef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Sorumlu</a:t>
            </a:r>
            <a:r>
              <a:rPr lang="en-US" dirty="0" smtClean="0"/>
              <a:t> </a:t>
            </a:r>
          </a:p>
          <a:p>
            <a:r>
              <a:rPr lang="en-US" dirty="0" smtClean="0"/>
              <a:t>3. </a:t>
            </a:r>
            <a:r>
              <a:rPr lang="en-US" dirty="0" err="1" smtClean="0"/>
              <a:t>kişi</a:t>
            </a:r>
            <a:r>
              <a:rPr lang="en-US" dirty="0" smtClean="0"/>
              <a:t> </a:t>
            </a:r>
            <a:r>
              <a:rPr lang="en-US" dirty="0" err="1" smtClean="0"/>
              <a:t>adına</a:t>
            </a:r>
            <a:r>
              <a:rPr lang="en-US" dirty="0" smtClean="0"/>
              <a:t> </a:t>
            </a:r>
            <a:r>
              <a:rPr lang="en-US" dirty="0" err="1" smtClean="0"/>
              <a:t>vergiyi</a:t>
            </a:r>
            <a:r>
              <a:rPr lang="en-US" dirty="0" smtClean="0"/>
              <a:t> </a:t>
            </a:r>
            <a:r>
              <a:rPr lang="en-US" dirty="0" err="1" smtClean="0"/>
              <a:t>kesen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yatıranlar</a:t>
            </a:r>
            <a:r>
              <a:rPr lang="en-US" dirty="0" smtClean="0"/>
              <a:t> </a:t>
            </a:r>
          </a:p>
          <a:p>
            <a:r>
              <a:rPr lang="en-US" dirty="0" smtClean="0"/>
              <a:t>Defter-</a:t>
            </a:r>
            <a:r>
              <a:rPr lang="en-US" dirty="0" err="1" smtClean="0"/>
              <a:t>kayıt</a:t>
            </a:r>
            <a:r>
              <a:rPr lang="en-US" dirty="0" smtClean="0"/>
              <a:t> </a:t>
            </a:r>
            <a:r>
              <a:rPr lang="en-US" dirty="0" err="1" smtClean="0"/>
              <a:t>tutanlar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vermekle</a:t>
            </a:r>
            <a:r>
              <a:rPr lang="en-US" dirty="0" smtClean="0"/>
              <a:t> </a:t>
            </a:r>
            <a:r>
              <a:rPr lang="en-US" dirty="0" err="1" smtClean="0"/>
              <a:t>yükümlü</a:t>
            </a:r>
            <a:r>
              <a:rPr lang="en-US" dirty="0" smtClean="0"/>
              <a:t> </a:t>
            </a:r>
            <a:r>
              <a:rPr lang="en-US" dirty="0" err="1" smtClean="0"/>
              <a:t>olanlar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Güvenlik</a:t>
            </a:r>
            <a:r>
              <a:rPr lang="en-US" dirty="0" smtClean="0"/>
              <a:t> </a:t>
            </a:r>
            <a:r>
              <a:rPr lang="en-US" dirty="0" err="1" smtClean="0"/>
              <a:t>önlemi</a:t>
            </a:r>
            <a:r>
              <a:rPr lang="en-US" dirty="0" smtClean="0"/>
              <a:t> </a:t>
            </a:r>
            <a:r>
              <a:rPr lang="en-US" dirty="0" err="1" smtClean="0"/>
              <a:t>almakla</a:t>
            </a:r>
            <a:r>
              <a:rPr lang="en-US" dirty="0" smtClean="0"/>
              <a:t> </a:t>
            </a:r>
            <a:r>
              <a:rPr lang="en-US" dirty="0" err="1" smtClean="0"/>
              <a:t>görevli</a:t>
            </a:r>
            <a:r>
              <a:rPr lang="en-US" dirty="0" smtClean="0"/>
              <a:t> </a:t>
            </a:r>
            <a:r>
              <a:rPr lang="en-US" dirty="0" err="1" smtClean="0"/>
              <a:t>olanlar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Öğrendikleri</a:t>
            </a:r>
            <a:r>
              <a:rPr lang="en-US" dirty="0" smtClean="0"/>
              <a:t> </a:t>
            </a:r>
            <a:r>
              <a:rPr lang="en-US" dirty="0" err="1" smtClean="0"/>
              <a:t>bilgileri</a:t>
            </a:r>
            <a:r>
              <a:rPr lang="en-US" dirty="0" smtClean="0"/>
              <a:t> </a:t>
            </a:r>
            <a:r>
              <a:rPr lang="en-US" dirty="0" err="1" smtClean="0"/>
              <a:t>gizli</a:t>
            </a:r>
            <a:r>
              <a:rPr lang="en-US" dirty="0" smtClean="0"/>
              <a:t> </a:t>
            </a:r>
            <a:r>
              <a:rPr lang="en-US" dirty="0" err="1" smtClean="0"/>
              <a:t>tutmakla</a:t>
            </a:r>
            <a:r>
              <a:rPr lang="en-US" dirty="0" smtClean="0"/>
              <a:t> </a:t>
            </a:r>
            <a:r>
              <a:rPr lang="en-US" dirty="0" err="1" smtClean="0"/>
              <a:t>ödevli</a:t>
            </a:r>
            <a:r>
              <a:rPr lang="en-US" dirty="0" smtClean="0"/>
              <a:t> </a:t>
            </a:r>
            <a:r>
              <a:rPr lang="en-US" dirty="0" err="1" smtClean="0"/>
              <a:t>olanlar</a:t>
            </a:r>
            <a:r>
              <a:rPr lang="en-US" dirty="0" smtClean="0"/>
              <a:t>, vs..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817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Vergi Yükümlülüğü (Mükellefiyeti)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Vergi hukuku ilişkisinin tarafı. </a:t>
            </a:r>
          </a:p>
          <a:p>
            <a:r>
              <a:rPr lang="tr-TR" dirty="0" smtClean="0"/>
              <a:t>Vergi borçlusu olarak borcu ödemekle yükümlüdür.(maddi ödev)</a:t>
            </a:r>
          </a:p>
          <a:p>
            <a:r>
              <a:rPr lang="tr-TR" dirty="0" smtClean="0"/>
              <a:t>Maddi ödev yanında şekli ödevleri de bulunur. (defter tutma, beyanname verme, muhafaza ve ibraz, </a:t>
            </a:r>
            <a:r>
              <a:rPr lang="tr-TR" dirty="0" err="1" smtClean="0"/>
              <a:t>vs</a:t>
            </a:r>
            <a:r>
              <a:rPr lang="tr-TR" dirty="0" smtClean="0"/>
              <a:t>)</a:t>
            </a:r>
          </a:p>
          <a:p>
            <a:r>
              <a:rPr lang="en-US" dirty="0" smtClean="0"/>
              <a:t>VUK </a:t>
            </a:r>
            <a:r>
              <a:rPr lang="en-US" dirty="0" err="1" smtClean="0"/>
              <a:t>md.</a:t>
            </a:r>
            <a:r>
              <a:rPr lang="en-US" dirty="0" smtClean="0"/>
              <a:t> 8./1:</a:t>
            </a:r>
          </a:p>
          <a:p>
            <a:pPr marL="0" indent="0">
              <a:buNone/>
            </a:pPr>
            <a:r>
              <a:rPr lang="en-US" dirty="0" smtClean="0"/>
              <a:t>“</a:t>
            </a:r>
            <a:r>
              <a:rPr lang="en-US" dirty="0" err="1"/>
              <a:t>Mükellef</a:t>
            </a:r>
            <a:r>
              <a:rPr lang="en-US" dirty="0"/>
              <a:t>,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kanunlarına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kendisine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borcu</a:t>
            </a:r>
            <a:r>
              <a:rPr lang="en-US" dirty="0"/>
              <a:t> </a:t>
            </a:r>
            <a:r>
              <a:rPr lang="en-US" dirty="0" err="1"/>
              <a:t>terettübeden</a:t>
            </a:r>
            <a:r>
              <a:rPr lang="en-US" dirty="0"/>
              <a:t> </a:t>
            </a:r>
            <a:r>
              <a:rPr lang="en-US" b="1" u="sng" dirty="0" err="1"/>
              <a:t>gerçek</a:t>
            </a:r>
            <a:r>
              <a:rPr lang="en-US" b="1" u="sng" dirty="0"/>
              <a:t> </a:t>
            </a:r>
            <a:r>
              <a:rPr lang="en-US" b="1" u="sng" dirty="0" err="1"/>
              <a:t>veya</a:t>
            </a:r>
            <a:r>
              <a:rPr lang="en-US" b="1" u="sng" dirty="0"/>
              <a:t> </a:t>
            </a:r>
            <a:r>
              <a:rPr lang="en-US" b="1" u="sng" dirty="0" err="1"/>
              <a:t>tüzel</a:t>
            </a:r>
            <a:r>
              <a:rPr lang="en-US" b="1" u="sng" dirty="0"/>
              <a:t> </a:t>
            </a:r>
            <a:r>
              <a:rPr lang="en-US" b="1" u="sng" dirty="0" err="1"/>
              <a:t>kişidir</a:t>
            </a:r>
            <a:r>
              <a:rPr lang="en-US" dirty="0" smtClean="0"/>
              <a:t>.”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564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Vergi Yükümlülüğü (Mükellefiyeti)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VUK </a:t>
            </a:r>
            <a:r>
              <a:rPr lang="tr-TR" dirty="0" err="1" smtClean="0"/>
              <a:t>md.</a:t>
            </a:r>
            <a:r>
              <a:rPr lang="tr-TR" dirty="0" smtClean="0"/>
              <a:t> 157-257. “Mükellefin şekli ödevleri”</a:t>
            </a:r>
          </a:p>
          <a:p>
            <a:r>
              <a:rPr lang="tr-TR" dirty="0" smtClean="0"/>
              <a:t>Vergi borcu olmadan da mükellef şekli ödev yerine getirebilir. </a:t>
            </a:r>
            <a:r>
              <a:rPr lang="tr-TR" dirty="0" err="1" smtClean="0"/>
              <a:t>Örn</a:t>
            </a:r>
            <a:r>
              <a:rPr lang="tr-TR" dirty="0" smtClean="0"/>
              <a:t>. Kâr elde etmese de beyanname vermek zorunda olan ticari faaliyetle uğraşanlar.</a:t>
            </a:r>
          </a:p>
          <a:p>
            <a:r>
              <a:rPr lang="tr-TR" dirty="0" smtClean="0"/>
              <a:t>Şekli ödevle maddi ödev genelde </a:t>
            </a:r>
            <a:r>
              <a:rPr lang="tr-TR" dirty="0" err="1" smtClean="0"/>
              <a:t>birarada</a:t>
            </a:r>
            <a:r>
              <a:rPr lang="tr-TR" dirty="0" smtClean="0"/>
              <a:t> olmakla beraber sadece maddi ödev de olabilir. </a:t>
            </a:r>
            <a:r>
              <a:rPr lang="tr-TR" dirty="0" err="1" smtClean="0"/>
              <a:t>Örn</a:t>
            </a:r>
            <a:r>
              <a:rPr lang="tr-TR" dirty="0" smtClean="0"/>
              <a:t>. Damga vergisi beyanname ödevi olmaksızın sadece maddi borcun ödenmesi ile yükümlülük doğurur. Veya GVK ücret geliri elde edenler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36495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Vergi Yükümlülüğü (Mükellefiyeti)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Mükellef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2 </a:t>
            </a:r>
            <a:r>
              <a:rPr lang="en-US" dirty="0" err="1" smtClean="0"/>
              <a:t>koşul</a:t>
            </a:r>
            <a:r>
              <a:rPr lang="en-US" dirty="0" smtClean="0"/>
              <a:t> </a:t>
            </a:r>
            <a:r>
              <a:rPr lang="en-US" dirty="0" err="1" smtClean="0"/>
              <a:t>gerekli</a:t>
            </a:r>
            <a:r>
              <a:rPr lang="en-US" dirty="0" smtClean="0"/>
              <a:t>:</a:t>
            </a:r>
          </a:p>
          <a:p>
            <a:pPr marL="457200" indent="-457200">
              <a:buAutoNum type="arabicPeriod"/>
            </a:pPr>
            <a:r>
              <a:rPr lang="en-US" dirty="0" smtClean="0"/>
              <a:t>VDO </a:t>
            </a:r>
            <a:r>
              <a:rPr lang="en-US" dirty="0" err="1" smtClean="0"/>
              <a:t>kendi</a:t>
            </a:r>
            <a:r>
              <a:rPr lang="en-US" dirty="0" smtClean="0"/>
              <a:t> </a:t>
            </a:r>
            <a:r>
              <a:rPr lang="en-US" dirty="0" err="1" smtClean="0"/>
              <a:t>kişiliğinde</a:t>
            </a:r>
            <a:r>
              <a:rPr lang="en-US" dirty="0" smtClean="0"/>
              <a:t> </a:t>
            </a:r>
            <a:r>
              <a:rPr lang="en-US" dirty="0" err="1" smtClean="0"/>
              <a:t>gerçekleşmesi</a:t>
            </a:r>
            <a:r>
              <a:rPr lang="en-US" dirty="0" smtClean="0"/>
              <a:t> </a:t>
            </a:r>
          </a:p>
          <a:p>
            <a:pPr marL="457200" indent="-457200">
              <a:buAutoNum type="arabicPeriod"/>
            </a:pPr>
            <a:r>
              <a:rPr lang="en-US" dirty="0" err="1" smtClean="0"/>
              <a:t>Vergiyi</a:t>
            </a:r>
            <a:r>
              <a:rPr lang="en-US" dirty="0" smtClean="0"/>
              <a:t> </a:t>
            </a:r>
            <a:r>
              <a:rPr lang="en-US" dirty="0" err="1" smtClean="0"/>
              <a:t>kendi</a:t>
            </a:r>
            <a:r>
              <a:rPr lang="en-US" dirty="0" smtClean="0"/>
              <a:t> </a:t>
            </a:r>
            <a:r>
              <a:rPr lang="en-US" dirty="0" err="1" smtClean="0"/>
              <a:t>malvarlığından</a:t>
            </a:r>
            <a:r>
              <a:rPr lang="en-US" dirty="0" smtClean="0"/>
              <a:t> </a:t>
            </a:r>
            <a:r>
              <a:rPr lang="en-US" dirty="0" err="1" smtClean="0"/>
              <a:t>ödemesi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Bu </a:t>
            </a:r>
            <a:r>
              <a:rPr lang="en-US" dirty="0" err="1" smtClean="0"/>
              <a:t>özellikler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mükellefini</a:t>
            </a:r>
            <a:r>
              <a:rPr lang="en-US" dirty="0" smtClean="0"/>
              <a:t>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ödevlilerinden</a:t>
            </a:r>
            <a:r>
              <a:rPr lang="en-US" dirty="0" smtClean="0"/>
              <a:t> </a:t>
            </a:r>
            <a:r>
              <a:rPr lang="en-US" dirty="0" err="1" smtClean="0"/>
              <a:t>ayırmaya</a:t>
            </a:r>
            <a:r>
              <a:rPr lang="en-US" dirty="0" smtClean="0"/>
              <a:t> da </a:t>
            </a:r>
            <a:r>
              <a:rPr lang="en-US" dirty="0" err="1" smtClean="0"/>
              <a:t>yarar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Mükellefin</a:t>
            </a:r>
            <a:r>
              <a:rPr lang="en-US" dirty="0" smtClean="0"/>
              <a:t> </a:t>
            </a:r>
            <a:r>
              <a:rPr lang="en-US" dirty="0" err="1" smtClean="0"/>
              <a:t>kim</a:t>
            </a:r>
            <a:r>
              <a:rPr lang="en-US" dirty="0" smtClean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kanunlarında</a:t>
            </a:r>
            <a:r>
              <a:rPr lang="en-US" dirty="0" smtClean="0"/>
              <a:t> </a:t>
            </a:r>
            <a:r>
              <a:rPr lang="en-US" dirty="0" err="1" smtClean="0"/>
              <a:t>mutlaka</a:t>
            </a:r>
            <a:r>
              <a:rPr lang="en-US" dirty="0" smtClean="0"/>
              <a:t> </a:t>
            </a:r>
            <a:r>
              <a:rPr lang="en-US" dirty="0" err="1" smtClean="0"/>
              <a:t>belirtilir</a:t>
            </a:r>
            <a:r>
              <a:rPr lang="en-US" dirty="0" smtClean="0"/>
              <a:t>. (</a:t>
            </a:r>
            <a:r>
              <a:rPr lang="en-US" dirty="0" err="1" smtClean="0"/>
              <a:t>vergilendirmenin</a:t>
            </a:r>
            <a:r>
              <a:rPr lang="en-US" dirty="0" smtClean="0"/>
              <a:t> </a:t>
            </a:r>
            <a:r>
              <a:rPr lang="en-US" dirty="0" err="1" smtClean="0"/>
              <a:t>asli</a:t>
            </a:r>
            <a:r>
              <a:rPr lang="en-US" dirty="0" smtClean="0"/>
              <a:t> </a:t>
            </a:r>
            <a:r>
              <a:rPr lang="en-US" dirty="0" err="1" smtClean="0"/>
              <a:t>unsuru</a:t>
            </a:r>
            <a:r>
              <a:rPr lang="en-US" dirty="0" smtClean="0"/>
              <a:t>) </a:t>
            </a:r>
          </a:p>
          <a:p>
            <a:pPr marL="0" indent="0">
              <a:buNone/>
            </a:pPr>
            <a:r>
              <a:rPr lang="en-US" dirty="0" err="1" smtClean="0"/>
              <a:t>Örn</a:t>
            </a:r>
            <a:r>
              <a:rPr lang="en-US" dirty="0" smtClean="0"/>
              <a:t>. GVK </a:t>
            </a:r>
            <a:r>
              <a:rPr lang="en-US" dirty="0" err="1" smtClean="0"/>
              <a:t>gerçek</a:t>
            </a:r>
            <a:r>
              <a:rPr lang="en-US" dirty="0" smtClean="0"/>
              <a:t> </a:t>
            </a:r>
            <a:r>
              <a:rPr lang="en-US" dirty="0" err="1" smtClean="0"/>
              <a:t>kişiler</a:t>
            </a:r>
            <a:r>
              <a:rPr lang="en-US" dirty="0" smtClean="0"/>
              <a:t>, KVK </a:t>
            </a:r>
            <a:r>
              <a:rPr lang="en-US" dirty="0" err="1" smtClean="0"/>
              <a:t>kurum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belitilenler</a:t>
            </a:r>
            <a:r>
              <a:rPr lang="en-US" dirty="0" smtClean="0"/>
              <a:t>, MTVK </a:t>
            </a:r>
            <a:r>
              <a:rPr lang="en-US" dirty="0" err="1" smtClean="0"/>
              <a:t>adına</a:t>
            </a:r>
            <a:r>
              <a:rPr lang="en-US" dirty="0" smtClean="0"/>
              <a:t> </a:t>
            </a:r>
            <a:r>
              <a:rPr lang="en-US" dirty="0" err="1" smtClean="0"/>
              <a:t>taşıt</a:t>
            </a:r>
            <a:r>
              <a:rPr lang="en-US" dirty="0" smtClean="0"/>
              <a:t> </a:t>
            </a:r>
            <a:r>
              <a:rPr lang="en-US" dirty="0" err="1" smtClean="0"/>
              <a:t>siciline</a:t>
            </a:r>
            <a:r>
              <a:rPr lang="en-US" dirty="0" smtClean="0"/>
              <a:t> </a:t>
            </a:r>
            <a:r>
              <a:rPr lang="en-US" dirty="0" err="1" smtClean="0"/>
              <a:t>taşıt</a:t>
            </a:r>
            <a:r>
              <a:rPr lang="en-US" dirty="0" smtClean="0"/>
              <a:t> </a:t>
            </a:r>
            <a:r>
              <a:rPr lang="en-US" dirty="0" err="1" smtClean="0"/>
              <a:t>kaydedilen</a:t>
            </a:r>
            <a:r>
              <a:rPr lang="en-US" dirty="0" smtClean="0"/>
              <a:t> </a:t>
            </a:r>
            <a:r>
              <a:rPr lang="en-US" dirty="0" err="1" smtClean="0"/>
              <a:t>gerçek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tüzel</a:t>
            </a:r>
            <a:r>
              <a:rPr lang="en-US" dirty="0" smtClean="0"/>
              <a:t> </a:t>
            </a:r>
            <a:r>
              <a:rPr lang="en-US" dirty="0" err="1" smtClean="0"/>
              <a:t>kişiler</a:t>
            </a:r>
            <a:r>
              <a:rPr lang="en-US" dirty="0" smtClean="0"/>
              <a:t>, KDVK mal </a:t>
            </a:r>
            <a:r>
              <a:rPr lang="en-US" dirty="0" err="1" smtClean="0"/>
              <a:t>teslim</a:t>
            </a:r>
            <a:r>
              <a:rPr lang="en-US" dirty="0" smtClean="0"/>
              <a:t> </a:t>
            </a:r>
            <a:r>
              <a:rPr lang="en-US" dirty="0" err="1" smtClean="0"/>
              <a:t>eden</a:t>
            </a:r>
            <a:r>
              <a:rPr lang="en-US" dirty="0" smtClean="0"/>
              <a:t>, </a:t>
            </a:r>
            <a:r>
              <a:rPr lang="en-US" dirty="0" err="1" smtClean="0"/>
              <a:t>hizmet</a:t>
            </a:r>
            <a:r>
              <a:rPr lang="en-US" dirty="0" smtClean="0"/>
              <a:t> </a:t>
            </a:r>
            <a:r>
              <a:rPr lang="en-US" dirty="0" err="1" smtClean="0"/>
              <a:t>ifa</a:t>
            </a:r>
            <a:r>
              <a:rPr lang="en-US" dirty="0" smtClean="0"/>
              <a:t> </a:t>
            </a:r>
            <a:r>
              <a:rPr lang="en-US" dirty="0" err="1" smtClean="0"/>
              <a:t>eden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mal- </a:t>
            </a:r>
            <a:r>
              <a:rPr lang="en-US" dirty="0" err="1" smtClean="0"/>
              <a:t>hizmet</a:t>
            </a:r>
            <a:r>
              <a:rPr lang="en-US" dirty="0" smtClean="0"/>
              <a:t> </a:t>
            </a:r>
            <a:r>
              <a:rPr lang="en-US" dirty="0" err="1" smtClean="0"/>
              <a:t>ithal</a:t>
            </a:r>
            <a:r>
              <a:rPr lang="en-US" dirty="0" smtClean="0"/>
              <a:t> </a:t>
            </a:r>
            <a:r>
              <a:rPr lang="en-US" dirty="0" err="1" smtClean="0"/>
              <a:t>eden</a:t>
            </a:r>
            <a:r>
              <a:rPr lang="en-US" dirty="0" smtClean="0"/>
              <a:t> </a:t>
            </a:r>
            <a:r>
              <a:rPr lang="en-US" dirty="0" err="1" smtClean="0"/>
              <a:t>gerçek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tüzel</a:t>
            </a:r>
            <a:r>
              <a:rPr lang="en-US" dirty="0" smtClean="0"/>
              <a:t> </a:t>
            </a:r>
            <a:r>
              <a:rPr lang="en-US" dirty="0" err="1" smtClean="0"/>
              <a:t>kişiler</a:t>
            </a:r>
            <a:r>
              <a:rPr lang="en-US" dirty="0" smtClean="0"/>
              <a:t>, vs. </a:t>
            </a:r>
          </a:p>
          <a:p>
            <a:pPr marL="0" indent="0">
              <a:buNone/>
            </a:pPr>
            <a:r>
              <a:rPr lang="en-US" dirty="0" err="1" smtClean="0"/>
              <a:t>Gerçek</a:t>
            </a:r>
            <a:r>
              <a:rPr lang="en-US" dirty="0" smtClean="0"/>
              <a:t> </a:t>
            </a:r>
            <a:r>
              <a:rPr lang="en-US" dirty="0" err="1" smtClean="0"/>
              <a:t>kişi</a:t>
            </a:r>
            <a:r>
              <a:rPr lang="en-US" dirty="0" smtClean="0"/>
              <a:t>, </a:t>
            </a:r>
            <a:r>
              <a:rPr lang="en-US" dirty="0" err="1" smtClean="0"/>
              <a:t>tüzel</a:t>
            </a:r>
            <a:r>
              <a:rPr lang="en-US" dirty="0" smtClean="0"/>
              <a:t> </a:t>
            </a:r>
            <a:r>
              <a:rPr lang="en-US" dirty="0" err="1" smtClean="0"/>
              <a:t>kişi</a:t>
            </a:r>
            <a:r>
              <a:rPr lang="en-US" dirty="0" smtClean="0"/>
              <a:t>, </a:t>
            </a:r>
            <a:r>
              <a:rPr lang="en-US" dirty="0" err="1" smtClean="0"/>
              <a:t>vatandaş</a:t>
            </a:r>
            <a:r>
              <a:rPr lang="en-US" dirty="0" smtClean="0"/>
              <a:t>, </a:t>
            </a:r>
            <a:r>
              <a:rPr lang="en-US" dirty="0" err="1" smtClean="0"/>
              <a:t>yabancı</a:t>
            </a:r>
            <a:r>
              <a:rPr lang="en-US" dirty="0" smtClean="0"/>
              <a:t> , </a:t>
            </a:r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kurum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kamu</a:t>
            </a:r>
            <a:r>
              <a:rPr lang="en-US" dirty="0" smtClean="0"/>
              <a:t> </a:t>
            </a:r>
            <a:r>
              <a:rPr lang="en-US" dirty="0" err="1" smtClean="0"/>
              <a:t>iktisadi</a:t>
            </a:r>
            <a:r>
              <a:rPr lang="en-US" dirty="0" smtClean="0"/>
              <a:t> </a:t>
            </a:r>
            <a:r>
              <a:rPr lang="en-US" dirty="0" err="1" smtClean="0"/>
              <a:t>müesseseleri</a:t>
            </a:r>
            <a:r>
              <a:rPr lang="en-US" dirty="0" smtClean="0"/>
              <a:t>, </a:t>
            </a:r>
            <a:r>
              <a:rPr lang="en-US" dirty="0" err="1" smtClean="0"/>
              <a:t>iş</a:t>
            </a:r>
            <a:r>
              <a:rPr lang="en-US" dirty="0" smtClean="0"/>
              <a:t> </a:t>
            </a:r>
            <a:r>
              <a:rPr lang="en-US" dirty="0" err="1" smtClean="0"/>
              <a:t>ortaklıkları</a:t>
            </a:r>
            <a:r>
              <a:rPr lang="en-US" dirty="0" smtClean="0"/>
              <a:t> da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mükellefi</a:t>
            </a:r>
            <a:r>
              <a:rPr lang="en-US" dirty="0" smtClean="0"/>
              <a:t> </a:t>
            </a:r>
            <a:r>
              <a:rPr lang="en-US" dirty="0" err="1" smtClean="0"/>
              <a:t>olabilirler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956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Vergi Yükümlülüğü (Mükellefiyeti)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Yasal</a:t>
            </a:r>
            <a:r>
              <a:rPr lang="en-US" dirty="0" smtClean="0"/>
              <a:t> </a:t>
            </a:r>
            <a:r>
              <a:rPr lang="en-US" dirty="0" err="1" smtClean="0"/>
              <a:t>mükellef</a:t>
            </a:r>
            <a:r>
              <a:rPr lang="en-US" dirty="0" smtClean="0"/>
              <a:t> ≠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yüklencisi</a:t>
            </a:r>
            <a:r>
              <a:rPr lang="en-US" dirty="0" smtClean="0"/>
              <a:t>  (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yansıma</a:t>
            </a:r>
            <a:r>
              <a:rPr lang="en-US" dirty="0" smtClean="0"/>
              <a:t> </a:t>
            </a:r>
            <a:r>
              <a:rPr lang="en-US" dirty="0" err="1" smtClean="0"/>
              <a:t>kurallarıyla</a:t>
            </a:r>
            <a:r>
              <a:rPr lang="en-US" dirty="0" smtClean="0"/>
              <a:t> </a:t>
            </a:r>
            <a:r>
              <a:rPr lang="en-US" dirty="0" err="1" smtClean="0"/>
              <a:t>verginin</a:t>
            </a:r>
            <a:r>
              <a:rPr lang="en-US" dirty="0" smtClean="0"/>
              <a:t>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yükü</a:t>
            </a:r>
            <a:r>
              <a:rPr lang="en-US" dirty="0" smtClean="0"/>
              <a:t> </a:t>
            </a:r>
            <a:r>
              <a:rPr lang="en-US" dirty="0" err="1" smtClean="0"/>
              <a:t>başkasına</a:t>
            </a:r>
            <a:r>
              <a:rPr lang="en-US" dirty="0" smtClean="0"/>
              <a:t> </a:t>
            </a:r>
            <a:r>
              <a:rPr lang="en-US" dirty="0" err="1" smtClean="0"/>
              <a:t>aktarılınca</a:t>
            </a:r>
            <a:r>
              <a:rPr lang="en-US" dirty="0" smtClean="0"/>
              <a:t>) </a:t>
            </a:r>
          </a:p>
          <a:p>
            <a:r>
              <a:rPr lang="en-US" dirty="0" err="1" smtClean="0"/>
              <a:t>Verginin</a:t>
            </a:r>
            <a:r>
              <a:rPr lang="en-US" dirty="0" smtClean="0"/>
              <a:t> </a:t>
            </a:r>
            <a:r>
              <a:rPr lang="en-US" dirty="0" err="1" smtClean="0"/>
              <a:t>yüklenicisi</a:t>
            </a:r>
            <a:r>
              <a:rPr lang="en-US" dirty="0" smtClean="0"/>
              <a:t> </a:t>
            </a:r>
            <a:r>
              <a:rPr lang="en-US" dirty="0" err="1" smtClean="0"/>
              <a:t>verginin</a:t>
            </a:r>
            <a:r>
              <a:rPr lang="en-US" dirty="0" smtClean="0"/>
              <a:t> </a:t>
            </a:r>
            <a:r>
              <a:rPr lang="en-US" dirty="0" err="1" smtClean="0"/>
              <a:t>ödenmesi</a:t>
            </a:r>
            <a:r>
              <a:rPr lang="en-US" dirty="0" smtClean="0"/>
              <a:t> </a:t>
            </a:r>
            <a:r>
              <a:rPr lang="en-US" dirty="0" err="1" smtClean="0"/>
              <a:t>bakımından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dairesiyle</a:t>
            </a:r>
            <a:r>
              <a:rPr lang="en-US" dirty="0" smtClean="0"/>
              <a:t> </a:t>
            </a:r>
            <a:r>
              <a:rPr lang="en-US" dirty="0" err="1" smtClean="0"/>
              <a:t>muhatap</a:t>
            </a:r>
            <a:r>
              <a:rPr lang="en-US" dirty="0" smtClean="0"/>
              <a:t> </a:t>
            </a:r>
            <a:r>
              <a:rPr lang="en-US" dirty="0" err="1" smtClean="0"/>
              <a:t>olmaz</a:t>
            </a:r>
            <a:r>
              <a:rPr lang="en-US" dirty="0" smtClean="0"/>
              <a:t>. </a:t>
            </a:r>
            <a:r>
              <a:rPr lang="en-US" dirty="0" err="1" smtClean="0"/>
              <a:t>Haklar</a:t>
            </a:r>
            <a:r>
              <a:rPr lang="en-US" dirty="0" smtClean="0"/>
              <a:t> da </a:t>
            </a:r>
            <a:r>
              <a:rPr lang="en-US" dirty="0" err="1" smtClean="0"/>
              <a:t>sadece</a:t>
            </a:r>
            <a:r>
              <a:rPr lang="en-US" dirty="0" smtClean="0"/>
              <a:t> </a:t>
            </a:r>
            <a:r>
              <a:rPr lang="en-US" dirty="0" err="1" smtClean="0"/>
              <a:t>mükellef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kullanılabilir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Mükellefiyet</a:t>
            </a:r>
            <a:r>
              <a:rPr lang="en-US" dirty="0" smtClean="0"/>
              <a:t> </a:t>
            </a:r>
            <a:r>
              <a:rPr lang="en-US" dirty="0" err="1" smtClean="0"/>
              <a:t>kanunlardan</a:t>
            </a:r>
            <a:r>
              <a:rPr lang="en-US" dirty="0" smtClean="0"/>
              <a:t> </a:t>
            </a:r>
            <a:r>
              <a:rPr lang="en-US" dirty="0" err="1" smtClean="0"/>
              <a:t>doğar</a:t>
            </a:r>
            <a:r>
              <a:rPr lang="en-US" dirty="0" smtClean="0"/>
              <a:t>. </a:t>
            </a:r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sözleşme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durum </a:t>
            </a:r>
            <a:r>
              <a:rPr lang="en-US" dirty="0" err="1" smtClean="0"/>
              <a:t>değiştirilemez</a:t>
            </a:r>
            <a:r>
              <a:rPr lang="en-US" dirty="0" smtClean="0"/>
              <a:t>: VUK </a:t>
            </a:r>
            <a:r>
              <a:rPr lang="en-US" dirty="0" err="1" smtClean="0"/>
              <a:t>md.</a:t>
            </a:r>
            <a:r>
              <a:rPr lang="en-US" dirty="0" smtClean="0"/>
              <a:t> 8/3: “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kanunlariyle</a:t>
            </a:r>
            <a:r>
              <a:rPr lang="en-US" dirty="0"/>
              <a:t> </a:t>
            </a:r>
            <a:r>
              <a:rPr lang="en-US" dirty="0" err="1"/>
              <a:t>kabul</a:t>
            </a:r>
            <a:r>
              <a:rPr lang="en-US" dirty="0"/>
              <a:t> </a:t>
            </a:r>
            <a:r>
              <a:rPr lang="en-US" dirty="0" err="1"/>
              <a:t>edilen</a:t>
            </a:r>
            <a:r>
              <a:rPr lang="en-US" dirty="0"/>
              <a:t> </a:t>
            </a:r>
            <a:r>
              <a:rPr lang="en-US" dirty="0" err="1"/>
              <a:t>haller</a:t>
            </a:r>
            <a:r>
              <a:rPr lang="en-US" dirty="0"/>
              <a:t> </a:t>
            </a:r>
            <a:r>
              <a:rPr lang="en-US" dirty="0" err="1"/>
              <a:t>müstesna</a:t>
            </a:r>
            <a:r>
              <a:rPr lang="en-US" dirty="0"/>
              <a:t> </a:t>
            </a:r>
            <a:r>
              <a:rPr lang="en-US" dirty="0" err="1"/>
              <a:t>olmak</a:t>
            </a:r>
            <a:r>
              <a:rPr lang="en-US" dirty="0"/>
              <a:t> </a:t>
            </a:r>
            <a:r>
              <a:rPr lang="en-US" dirty="0" err="1"/>
              <a:t>üzere</a:t>
            </a:r>
            <a:r>
              <a:rPr lang="en-US" dirty="0"/>
              <a:t>, </a:t>
            </a:r>
            <a:r>
              <a:rPr lang="en-US" dirty="0" err="1"/>
              <a:t>mükellefiyete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sorumluluğuna</a:t>
            </a:r>
            <a:r>
              <a:rPr lang="en-US" dirty="0"/>
              <a:t> </a:t>
            </a:r>
            <a:r>
              <a:rPr lang="en-US" dirty="0" err="1"/>
              <a:t>mütaallik</a:t>
            </a:r>
            <a:r>
              <a:rPr lang="en-US" dirty="0"/>
              <a:t> </a:t>
            </a:r>
            <a:r>
              <a:rPr lang="en-US" dirty="0" err="1"/>
              <a:t>özel</a:t>
            </a:r>
            <a:r>
              <a:rPr lang="en-US" dirty="0"/>
              <a:t> </a:t>
            </a:r>
            <a:r>
              <a:rPr lang="en-US" dirty="0" err="1"/>
              <a:t>mukaveleler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dairelerini</a:t>
            </a:r>
            <a:r>
              <a:rPr lang="en-US" dirty="0"/>
              <a:t> </a:t>
            </a:r>
            <a:r>
              <a:rPr lang="en-US" dirty="0" err="1"/>
              <a:t>bağlamaz</a:t>
            </a:r>
            <a:r>
              <a:rPr lang="en-US" dirty="0" smtClean="0"/>
              <a:t>.” (</a:t>
            </a:r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sözleşme</a:t>
            </a:r>
            <a:r>
              <a:rPr lang="en-US" dirty="0" smtClean="0"/>
              <a:t> </a:t>
            </a:r>
            <a:r>
              <a:rPr lang="en-US" dirty="0" err="1" smtClean="0"/>
              <a:t>yasağı</a:t>
            </a:r>
            <a:r>
              <a:rPr lang="en-US" dirty="0" smtClean="0"/>
              <a:t>)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2311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Vergi Yükümlülüğü (Mükellefiyeti)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VUK 9/2: “</a:t>
            </a:r>
            <a:r>
              <a:rPr lang="en-US" dirty="0" err="1" smtClean="0"/>
              <a:t>Vergiyi</a:t>
            </a:r>
            <a:r>
              <a:rPr lang="en-US" dirty="0" smtClean="0"/>
              <a:t> </a:t>
            </a:r>
            <a:r>
              <a:rPr lang="en-US" dirty="0" err="1"/>
              <a:t>doğuran</a:t>
            </a:r>
            <a:r>
              <a:rPr lang="en-US" dirty="0"/>
              <a:t> </a:t>
            </a:r>
            <a:r>
              <a:rPr lang="en-US" dirty="0" err="1"/>
              <a:t>olayın</a:t>
            </a:r>
            <a:r>
              <a:rPr lang="en-US" dirty="0"/>
              <a:t> </a:t>
            </a:r>
            <a:r>
              <a:rPr lang="en-US" dirty="0" err="1"/>
              <a:t>kanunlarla</a:t>
            </a:r>
            <a:r>
              <a:rPr lang="en-US" dirty="0"/>
              <a:t> </a:t>
            </a:r>
            <a:r>
              <a:rPr lang="en-US" dirty="0" err="1"/>
              <a:t>yasak</a:t>
            </a:r>
            <a:r>
              <a:rPr lang="en-US" dirty="0"/>
              <a:t> </a:t>
            </a:r>
            <a:r>
              <a:rPr lang="en-US" dirty="0" err="1"/>
              <a:t>edilmiş</a:t>
            </a:r>
            <a:r>
              <a:rPr lang="en-US" dirty="0"/>
              <a:t> </a:t>
            </a:r>
            <a:r>
              <a:rPr lang="en-US" dirty="0" err="1"/>
              <a:t>bulunması</a:t>
            </a:r>
            <a:r>
              <a:rPr lang="en-US" dirty="0"/>
              <a:t> </a:t>
            </a:r>
            <a:r>
              <a:rPr lang="en-US" dirty="0" err="1"/>
              <a:t>mükellefiyeti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sorumluluğunu</a:t>
            </a:r>
            <a:r>
              <a:rPr lang="en-US" dirty="0"/>
              <a:t> </a:t>
            </a:r>
            <a:r>
              <a:rPr lang="en-US" dirty="0" err="1" smtClean="0"/>
              <a:t>kaldırmaz</a:t>
            </a:r>
            <a:r>
              <a:rPr lang="en-US" dirty="0" smtClean="0"/>
              <a:t>”. (</a:t>
            </a:r>
            <a:r>
              <a:rPr lang="en-US" dirty="0" err="1" smtClean="0"/>
              <a:t>yasak</a:t>
            </a:r>
            <a:r>
              <a:rPr lang="en-US" dirty="0" smtClean="0"/>
              <a:t> </a:t>
            </a:r>
            <a:r>
              <a:rPr lang="en-US" dirty="0" err="1" smtClean="0"/>
              <a:t>faaliyetin</a:t>
            </a:r>
            <a:r>
              <a:rPr lang="en-US" dirty="0" smtClean="0"/>
              <a:t> </a:t>
            </a:r>
            <a:r>
              <a:rPr lang="en-US" dirty="0" err="1" smtClean="0"/>
              <a:t>geçerliliği</a:t>
            </a:r>
            <a:r>
              <a:rPr lang="en-US" dirty="0" smtClean="0"/>
              <a:t> </a:t>
            </a:r>
            <a:r>
              <a:rPr lang="en-US" dirty="0" err="1" smtClean="0"/>
              <a:t>kuralı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 err="1" smtClean="0"/>
              <a:t>Mükellef</a:t>
            </a:r>
            <a:r>
              <a:rPr lang="en-US" dirty="0" smtClean="0"/>
              <a:t> </a:t>
            </a:r>
            <a:r>
              <a:rPr lang="en-US" dirty="0" err="1" smtClean="0"/>
              <a:t>verginin</a:t>
            </a:r>
            <a:r>
              <a:rPr lang="en-US" dirty="0" smtClean="0"/>
              <a:t> </a:t>
            </a:r>
            <a:r>
              <a:rPr lang="en-US" dirty="0" err="1" smtClean="0"/>
              <a:t>ödenmesinden</a:t>
            </a:r>
            <a:r>
              <a:rPr lang="en-US" dirty="0" smtClean="0"/>
              <a:t> </a:t>
            </a:r>
            <a:r>
              <a:rPr lang="en-US" dirty="0" err="1" smtClean="0"/>
              <a:t>şahsen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malvarlığı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yükümlüdür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Ayni</a:t>
            </a:r>
            <a:r>
              <a:rPr lang="en-US" dirty="0" smtClean="0"/>
              <a:t> </a:t>
            </a:r>
            <a:r>
              <a:rPr lang="en-US" dirty="0" err="1" smtClean="0"/>
              <a:t>sorumluluk</a:t>
            </a:r>
            <a:r>
              <a:rPr lang="en-US" dirty="0" smtClean="0"/>
              <a:t> da </a:t>
            </a:r>
            <a:r>
              <a:rPr lang="en-US" dirty="0" err="1" smtClean="0"/>
              <a:t>olabilir</a:t>
            </a:r>
            <a:r>
              <a:rPr lang="en-US" dirty="0" smtClean="0"/>
              <a:t>. (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borcunun</a:t>
            </a:r>
            <a:r>
              <a:rPr lang="en-US" dirty="0" smtClean="0"/>
              <a:t> </a:t>
            </a:r>
            <a:r>
              <a:rPr lang="en-US" dirty="0" err="1" smtClean="0"/>
              <a:t>ödenmesi</a:t>
            </a:r>
            <a:r>
              <a:rPr lang="en-US" dirty="0" smtClean="0"/>
              <a:t> </a:t>
            </a:r>
            <a:r>
              <a:rPr lang="en-US" dirty="0" err="1" smtClean="0"/>
              <a:t>bakımından</a:t>
            </a:r>
            <a:r>
              <a:rPr lang="en-US" dirty="0" smtClean="0"/>
              <a:t> </a:t>
            </a:r>
            <a:r>
              <a:rPr lang="en-US" dirty="0" err="1" smtClean="0"/>
              <a:t>malvarlığının</a:t>
            </a:r>
            <a:r>
              <a:rPr lang="en-US" dirty="0" smtClean="0"/>
              <a:t> </a:t>
            </a:r>
            <a:r>
              <a:rPr lang="en-US" dirty="0" err="1" smtClean="0"/>
              <a:t>güvence-teminat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alınması</a:t>
            </a:r>
            <a:r>
              <a:rPr lang="en-US" dirty="0" smtClean="0"/>
              <a:t> </a:t>
            </a:r>
            <a:r>
              <a:rPr lang="en-US" dirty="0" err="1" smtClean="0"/>
              <a:t>durumunda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178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VERGİ EHLİYETİ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VUK md.9/1: “</a:t>
            </a:r>
            <a:r>
              <a:rPr lang="en-US" dirty="0" err="1"/>
              <a:t>Mükellefiyet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sorumluluğu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kanuni</a:t>
            </a:r>
            <a:r>
              <a:rPr lang="en-US" dirty="0"/>
              <a:t> </a:t>
            </a:r>
            <a:r>
              <a:rPr lang="en-US" dirty="0" err="1"/>
              <a:t>ehliyet</a:t>
            </a:r>
            <a:r>
              <a:rPr lang="en-US" dirty="0"/>
              <a:t> </a:t>
            </a:r>
            <a:r>
              <a:rPr lang="en-US" dirty="0" err="1"/>
              <a:t>şart</a:t>
            </a:r>
            <a:r>
              <a:rPr lang="en-US" dirty="0"/>
              <a:t> </a:t>
            </a:r>
            <a:r>
              <a:rPr lang="en-US" dirty="0" err="1" smtClean="0"/>
              <a:t>değildir</a:t>
            </a:r>
            <a:r>
              <a:rPr lang="en-US" dirty="0" smtClean="0"/>
              <a:t>.”</a:t>
            </a:r>
            <a:endParaRPr lang="en-US" dirty="0"/>
          </a:p>
          <a:p>
            <a:r>
              <a:rPr lang="en-US" dirty="0" err="1" smtClean="0"/>
              <a:t>Medeni</a:t>
            </a:r>
            <a:r>
              <a:rPr lang="en-US" dirty="0" smtClean="0"/>
              <a:t> </a:t>
            </a:r>
            <a:r>
              <a:rPr lang="en-US" dirty="0" err="1" smtClean="0"/>
              <a:t>Kanuna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tanımlanan</a:t>
            </a:r>
            <a:r>
              <a:rPr lang="en-US" dirty="0" smtClean="0"/>
              <a:t> </a:t>
            </a:r>
            <a:r>
              <a:rPr lang="en-US" dirty="0" err="1" smtClean="0"/>
              <a:t>kanuni</a:t>
            </a:r>
            <a:r>
              <a:rPr lang="en-US" dirty="0" smtClean="0"/>
              <a:t> </a:t>
            </a:r>
            <a:r>
              <a:rPr lang="en-US" dirty="0" err="1" smtClean="0"/>
              <a:t>ehliyetten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b="1" u="sng" dirty="0" err="1" smtClean="0">
                <a:solidFill>
                  <a:srgbClr val="FF0000"/>
                </a:solidFill>
              </a:rPr>
              <a:t>vergi</a:t>
            </a:r>
            <a:r>
              <a:rPr lang="en-US" b="1" u="sng" dirty="0" smtClean="0">
                <a:solidFill>
                  <a:srgbClr val="FF0000"/>
                </a:solidFill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</a:rPr>
              <a:t>ehliyeti</a:t>
            </a:r>
            <a:r>
              <a:rPr lang="en-US" b="1" u="sng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tanımına</a:t>
            </a:r>
            <a:r>
              <a:rPr lang="en-US" dirty="0" smtClean="0"/>
              <a:t> </a:t>
            </a:r>
            <a:r>
              <a:rPr lang="en-US" dirty="0" err="1" smtClean="0"/>
              <a:t>işaret</a:t>
            </a:r>
            <a:r>
              <a:rPr lang="en-US" dirty="0" smtClean="0"/>
              <a:t> </a:t>
            </a:r>
            <a:r>
              <a:rPr lang="en-US" dirty="0" err="1" smtClean="0"/>
              <a:t>eder</a:t>
            </a:r>
            <a:r>
              <a:rPr lang="en-US" dirty="0" smtClean="0"/>
              <a:t>.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hukukuna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kişilerin</a:t>
            </a:r>
            <a:r>
              <a:rPr lang="en-US" dirty="0" smtClean="0"/>
              <a:t> </a:t>
            </a:r>
            <a:r>
              <a:rPr lang="en-US" dirty="0" err="1" smtClean="0"/>
              <a:t>medeni</a:t>
            </a:r>
            <a:r>
              <a:rPr lang="en-US" dirty="0" smtClean="0"/>
              <a:t> </a:t>
            </a:r>
            <a:r>
              <a:rPr lang="en-US" dirty="0" err="1" smtClean="0"/>
              <a:t>kanuna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ehliyet</a:t>
            </a:r>
            <a:r>
              <a:rPr lang="en-US" dirty="0" smtClean="0"/>
              <a:t> </a:t>
            </a:r>
            <a:r>
              <a:rPr lang="en-US" dirty="0" err="1" smtClean="0"/>
              <a:t>sahibi</a:t>
            </a:r>
            <a:r>
              <a:rPr lang="en-US" dirty="0" smtClean="0"/>
              <a:t> </a:t>
            </a:r>
            <a:r>
              <a:rPr lang="en-US" dirty="0" err="1" smtClean="0"/>
              <a:t>olup</a:t>
            </a:r>
            <a:r>
              <a:rPr lang="en-US" dirty="0" smtClean="0"/>
              <a:t> </a:t>
            </a:r>
            <a:r>
              <a:rPr lang="en-US" dirty="0" err="1" smtClean="0"/>
              <a:t>olmamasının</a:t>
            </a:r>
            <a:r>
              <a:rPr lang="en-US" dirty="0" smtClean="0"/>
              <a:t> </a:t>
            </a:r>
            <a:r>
              <a:rPr lang="en-US" dirty="0" err="1" smtClean="0"/>
              <a:t>önemi</a:t>
            </a:r>
            <a:r>
              <a:rPr lang="en-US" dirty="0" smtClean="0"/>
              <a:t>  </a:t>
            </a:r>
            <a:r>
              <a:rPr lang="en-US" dirty="0" err="1" smtClean="0"/>
              <a:t>bulunmaz</a:t>
            </a:r>
            <a:r>
              <a:rPr lang="en-US" dirty="0" smtClean="0"/>
              <a:t>.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kişiliğinde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VDO </a:t>
            </a:r>
            <a:r>
              <a:rPr lang="en-US" dirty="0" err="1" smtClean="0"/>
              <a:t>gerçekleşmiş</a:t>
            </a:r>
            <a:r>
              <a:rPr lang="en-US" dirty="0" smtClean="0"/>
              <a:t> </a:t>
            </a:r>
            <a:r>
              <a:rPr lang="en-US" dirty="0" err="1" smtClean="0"/>
              <a:t>olmasıdır</a:t>
            </a:r>
            <a:r>
              <a:rPr lang="en-US" dirty="0" smtClean="0"/>
              <a:t>.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durumda</a:t>
            </a:r>
            <a:r>
              <a:rPr lang="en-US" dirty="0" smtClean="0"/>
              <a:t> </a:t>
            </a:r>
            <a:r>
              <a:rPr lang="en-US" dirty="0" err="1" smtClean="0"/>
              <a:t>küçük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kısıtlılar</a:t>
            </a:r>
            <a:r>
              <a:rPr lang="en-US" dirty="0" smtClean="0"/>
              <a:t> da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mükellefi</a:t>
            </a:r>
            <a:r>
              <a:rPr lang="en-US" dirty="0" smtClean="0"/>
              <a:t> </a:t>
            </a:r>
            <a:r>
              <a:rPr lang="en-US" dirty="0" err="1" smtClean="0"/>
              <a:t>olabilirler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Hatta</a:t>
            </a:r>
            <a:r>
              <a:rPr lang="en-US" dirty="0" smtClean="0"/>
              <a:t> </a:t>
            </a:r>
            <a:r>
              <a:rPr lang="en-US" dirty="0" err="1" smtClean="0"/>
              <a:t>tüzel</a:t>
            </a:r>
            <a:r>
              <a:rPr lang="en-US" dirty="0" smtClean="0"/>
              <a:t> </a:t>
            </a:r>
            <a:r>
              <a:rPr lang="en-US" dirty="0" err="1" smtClean="0"/>
              <a:t>kişiliği</a:t>
            </a:r>
            <a:r>
              <a:rPr lang="en-US" dirty="0" smtClean="0"/>
              <a:t> de </a:t>
            </a:r>
            <a:r>
              <a:rPr lang="en-US" dirty="0" err="1" smtClean="0"/>
              <a:t>olmayan</a:t>
            </a:r>
            <a:r>
              <a:rPr lang="en-US" dirty="0" smtClean="0"/>
              <a:t> </a:t>
            </a:r>
            <a:r>
              <a:rPr lang="en-US" dirty="0" err="1" smtClean="0"/>
              <a:t>bazı</a:t>
            </a:r>
            <a:r>
              <a:rPr lang="en-US" dirty="0" smtClean="0"/>
              <a:t> </a:t>
            </a:r>
            <a:r>
              <a:rPr lang="en-US" dirty="0" err="1" smtClean="0"/>
              <a:t>birim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oluşumlar</a:t>
            </a:r>
            <a:r>
              <a:rPr lang="en-US" dirty="0" smtClean="0"/>
              <a:t> da </a:t>
            </a:r>
            <a:r>
              <a:rPr lang="en-US" dirty="0" err="1" smtClean="0"/>
              <a:t>vergiye</a:t>
            </a:r>
            <a:r>
              <a:rPr lang="en-US" dirty="0" smtClean="0"/>
              <a:t> </a:t>
            </a:r>
            <a:r>
              <a:rPr lang="en-US" dirty="0" err="1" smtClean="0"/>
              <a:t>tabi</a:t>
            </a:r>
            <a:r>
              <a:rPr lang="en-US" dirty="0" smtClean="0"/>
              <a:t> </a:t>
            </a:r>
            <a:r>
              <a:rPr lang="en-US" dirty="0" err="1" smtClean="0"/>
              <a:t>tutulurlar</a:t>
            </a:r>
            <a:r>
              <a:rPr lang="en-US" dirty="0" smtClean="0"/>
              <a:t>. </a:t>
            </a:r>
            <a:r>
              <a:rPr lang="en-US" dirty="0" err="1" smtClean="0"/>
              <a:t>Örneğin</a:t>
            </a:r>
            <a:r>
              <a:rPr lang="en-US" dirty="0" smtClean="0"/>
              <a:t> </a:t>
            </a:r>
            <a:r>
              <a:rPr lang="en-US" dirty="0" err="1" smtClean="0"/>
              <a:t>işortaklılıkları</a:t>
            </a:r>
            <a:r>
              <a:rPr lang="en-US" dirty="0" smtClean="0"/>
              <a:t>, </a:t>
            </a:r>
            <a:r>
              <a:rPr lang="en-US" dirty="0" err="1" smtClean="0"/>
              <a:t>menkul</a:t>
            </a:r>
            <a:r>
              <a:rPr lang="en-US" dirty="0" smtClean="0"/>
              <a:t> </a:t>
            </a:r>
            <a:r>
              <a:rPr lang="en-US" dirty="0" err="1" smtClean="0"/>
              <a:t>kıymet</a:t>
            </a:r>
            <a:r>
              <a:rPr lang="en-US" dirty="0" smtClean="0"/>
              <a:t> </a:t>
            </a:r>
            <a:r>
              <a:rPr lang="en-US" dirty="0" err="1" smtClean="0"/>
              <a:t>yatırım</a:t>
            </a:r>
            <a:r>
              <a:rPr lang="en-US" dirty="0" smtClean="0"/>
              <a:t> </a:t>
            </a:r>
            <a:r>
              <a:rPr lang="en-US" dirty="0" err="1" smtClean="0"/>
              <a:t>ortaklıkları</a:t>
            </a:r>
            <a:r>
              <a:rPr lang="en-US" dirty="0" smtClean="0"/>
              <a:t>, </a:t>
            </a:r>
            <a:r>
              <a:rPr lang="en-US" dirty="0" err="1" smtClean="0"/>
              <a:t>cemaatler</a:t>
            </a:r>
            <a:r>
              <a:rPr lang="en-US" dirty="0" smtClean="0"/>
              <a:t>. VDO </a:t>
            </a:r>
            <a:r>
              <a:rPr lang="en-US" dirty="0" err="1" smtClean="0"/>
              <a:t>gerçeklşemiş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r>
              <a:rPr lang="en-US" dirty="0" smtClean="0"/>
              <a:t> </a:t>
            </a:r>
            <a:r>
              <a:rPr lang="en-US" dirty="0" err="1" smtClean="0"/>
              <a:t>vergilendirme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yeterlidir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4967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9</TotalTime>
  <Words>777</Words>
  <Application>Microsoft Macintosh PowerPoint</Application>
  <PresentationFormat>On-screen Show (4:3)</PresentationFormat>
  <Paragraphs>65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Civic</vt:lpstr>
      <vt:lpstr>VERGİ HUKUKU I-  “VERGİ ÖDEVİ”</vt:lpstr>
      <vt:lpstr>VERGİ ÖDEVİ-GENEL</vt:lpstr>
      <vt:lpstr>Vergi Ödevlisi </vt:lpstr>
      <vt:lpstr>Vergi Yükümlülüğü (Mükellefiyeti)</vt:lpstr>
      <vt:lpstr>Vergi Yükümlülüğü (Mükellefiyeti)</vt:lpstr>
      <vt:lpstr>Vergi Yükümlülüğü (Mükellefiyeti)</vt:lpstr>
      <vt:lpstr>Vergi Yükümlülüğü (Mükellefiyeti)</vt:lpstr>
      <vt:lpstr>Vergi Yükümlülüğü (Mükellefiyeti)</vt:lpstr>
      <vt:lpstr>VERGİ EHLİYETİ</vt:lpstr>
      <vt:lpstr>Vergi Sorumlusu </vt:lpstr>
      <vt:lpstr>Vergi Sorumlusu </vt:lpstr>
      <vt:lpstr>PowerPoint Presentation</vt:lpstr>
    </vt:vector>
  </TitlesOfParts>
  <Company>mfa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VERGİ HUKUKU I KONU: “VERGİ ÖDEVİ”</dc:title>
  <dc:creator>Dilek Özkök  Çubukçu</dc:creator>
  <cp:lastModifiedBy>Dilek Özkök  Çubukçu</cp:lastModifiedBy>
  <cp:revision>4</cp:revision>
  <dcterms:created xsi:type="dcterms:W3CDTF">2021-01-18T12:29:02Z</dcterms:created>
  <dcterms:modified xsi:type="dcterms:W3CDTF">2021-01-19T12:00:49Z</dcterms:modified>
</cp:coreProperties>
</file>