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86" r:id="rId7"/>
    <p:sldId id="261" r:id="rId8"/>
    <p:sldId id="262" r:id="rId9"/>
    <p:sldId id="260" r:id="rId10"/>
    <p:sldId id="263" r:id="rId11"/>
    <p:sldId id="277" r:id="rId12"/>
    <p:sldId id="278" r:id="rId13"/>
    <p:sldId id="279" r:id="rId14"/>
    <p:sldId id="280" r:id="rId15"/>
    <p:sldId id="282" r:id="rId16"/>
    <p:sldId id="283" r:id="rId17"/>
    <p:sldId id="284" r:id="rId18"/>
    <p:sldId id="281" r:id="rId19"/>
    <p:sldId id="285" r:id="rId20"/>
    <p:sldId id="266" r:id="rId21"/>
    <p:sldId id="267" r:id="rId22"/>
    <p:sldId id="268" r:id="rId23"/>
    <p:sldId id="269" r:id="rId24"/>
    <p:sldId id="270" r:id="rId25"/>
    <p:sldId id="271" r:id="rId26"/>
    <p:sldId id="273" r:id="rId27"/>
    <p:sldId id="274" r:id="rId28"/>
    <p:sldId id="275" r:id="rId29"/>
    <p:sldId id="272" r:id="rId30"/>
    <p:sldId id="276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2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7C9452F-C6FF-4C2B-A849-F2854FA427E2}" type="datetimeFigureOut">
              <a:rPr lang="tr-TR" smtClean="0"/>
              <a:pPr/>
              <a:t>27.02.2024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CC4ACBA-E45F-4086-A140-31F429E4ACF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ayseburcutunca.blogspot.com/2014/02/foucault-delililk-kavrami-ve-baglaminda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785794"/>
            <a:ext cx="7772400" cy="3571899"/>
          </a:xfrm>
        </p:spPr>
        <p:txBody>
          <a:bodyPr>
            <a:normAutofit fontScale="90000"/>
          </a:bodyPr>
          <a:lstStyle/>
          <a:p>
            <a:r>
              <a:rPr lang="tr-TR" i="1" dirty="0"/>
              <a:t>RUH SAĞLIĞI,</a:t>
            </a:r>
            <a:br>
              <a:rPr lang="tr-TR" i="1" dirty="0"/>
            </a:br>
            <a:r>
              <a:rPr lang="tr-TR" i="1" dirty="0"/>
              <a:t> PSİKİYATRİ,</a:t>
            </a:r>
            <a:br>
              <a:rPr lang="tr-TR" i="1" dirty="0"/>
            </a:br>
            <a:r>
              <a:rPr lang="tr-TR" i="1" dirty="0"/>
              <a:t>PSİKİYATRİK SOSYAL HİZMET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GİRİŞ 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4357694"/>
            <a:ext cx="8229600" cy="1143000"/>
          </a:xfrm>
        </p:spPr>
        <p:txBody>
          <a:bodyPr>
            <a:normAutofit/>
          </a:bodyPr>
          <a:lstStyle/>
          <a:p>
            <a:r>
              <a:rPr lang="tr-TR" sz="2000" dirty="0"/>
              <a:t>F.</a:t>
            </a:r>
            <a:r>
              <a:rPr lang="tr-TR" sz="2000" dirty="0" err="1"/>
              <a:t>Goya</a:t>
            </a:r>
            <a:r>
              <a:rPr lang="tr-TR" sz="2000" dirty="0"/>
              <a:t>.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Madhouse</a:t>
            </a:r>
            <a:r>
              <a:rPr lang="tr-TR" sz="2000" dirty="0"/>
              <a:t>, 1819.</a:t>
            </a:r>
            <a:br>
              <a:rPr lang="tr-TR" sz="2000" dirty="0"/>
            </a:br>
            <a:endParaRPr lang="tr-TR" sz="2000" dirty="0"/>
          </a:p>
        </p:txBody>
      </p:sp>
      <p:pic>
        <p:nvPicPr>
          <p:cNvPr id="1027" name="Picture 3" descr="C:\Users\gonca\Pictures\Resim1 (2)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7929618" cy="40030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2DB791-6DDD-AD48-BE03-1A0A97A6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488" y="5229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tr-TR" dirty="0"/>
              <a:t>SAĞLAMCILIK(ABLEISM) (</a:t>
            </a:r>
            <a:r>
              <a:rPr lang="tr-TR" dirty="0" err="1"/>
              <a:t>merhaba!spektrum</a:t>
            </a:r>
            <a:r>
              <a:rPr lang="tr-TR" dirty="0"/>
              <a:t>: Ben Sağlamcı Değilim </a:t>
            </a:r>
            <a:r>
              <a:rPr lang="tr-TR" dirty="0" err="1"/>
              <a:t>Yazısı’ndan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FFD9AF-7941-344C-AB7A-7CA216F66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906760"/>
          </a:xfrm>
        </p:spPr>
        <p:txBody>
          <a:bodyPr>
            <a:normAutofit fontScale="47500" lnSpcReduction="20000"/>
          </a:bodyPr>
          <a:lstStyle/>
          <a:p>
            <a:endParaRPr lang="tr-TR" b="1" dirty="0"/>
          </a:p>
          <a:p>
            <a:r>
              <a:rPr lang="tr-TR" sz="3500" b="1" dirty="0"/>
              <a:t>Engelli topluluklarına karşı ayrımcı dil, hareket ve tutumların bütünüdür. Irkçılığın veya cinsiyetçiliğin engelli insanlar için olan versiyonunu düşünün. </a:t>
            </a:r>
          </a:p>
          <a:p>
            <a:pPr marL="0" indent="0">
              <a:buNone/>
            </a:pPr>
            <a:endParaRPr lang="tr-TR" sz="3500" dirty="0"/>
          </a:p>
          <a:p>
            <a:r>
              <a:rPr lang="tr-TR" sz="3500"/>
              <a:t> Aynen </a:t>
            </a:r>
            <a:r>
              <a:rPr lang="tr-TR" sz="3500" dirty="0"/>
              <a:t>ırkçılık ve cinsiyetçilikten olduğu gibi, sağlamcılık da her zaman kendini açık seçik nefret olarak değil ama görmesi zor, yine de engelli insanlara zarar veren mikro ayrımcılıklar şeklinde gösterir</a:t>
            </a:r>
            <a:r>
              <a:rPr lang="tr-TR" sz="3500"/>
              <a:t>. </a:t>
            </a:r>
          </a:p>
          <a:p>
            <a:endParaRPr lang="tr-TR" sz="3500" dirty="0"/>
          </a:p>
          <a:p>
            <a:pPr lvl="1"/>
            <a:r>
              <a:rPr lang="tr-TR" sz="2800" dirty="0"/>
              <a:t>Engelli insanlara zarar verebilecek bir dil kullanıyor musunuz? Mesela, “deli,” “aptal” veya “</a:t>
            </a:r>
            <a:r>
              <a:rPr lang="tr-TR" sz="2800" dirty="0" err="1"/>
              <a:t>gerizekalı</a:t>
            </a:r>
            <a:r>
              <a:rPr lang="tr-TR" sz="2800" dirty="0"/>
              <a:t>”? </a:t>
            </a:r>
          </a:p>
          <a:p>
            <a:pPr lvl="1"/>
            <a:r>
              <a:rPr lang="tr-TR" sz="2800" dirty="0"/>
              <a:t>Sağlam kişilerin deneyimlerini doğru gören, engelli deneyimlerini ise yanlış görmeye eğilimli bir bakış açınız var mı? </a:t>
            </a:r>
          </a:p>
          <a:p>
            <a:pPr lvl="1"/>
            <a:r>
              <a:rPr lang="tr-TR" sz="2800" dirty="0"/>
              <a:t>Belki geleneksel şekilde konuşarak iletişim kurmanın ADIS kullanarak iletişim kurmaktan daha değerli olduğunu düşünüyorsunuz veya tekerlekli sandalye kullanan kişilere acıyarak bakıyorsunuz. </a:t>
            </a:r>
          </a:p>
          <a:p>
            <a:pPr lvl="1"/>
            <a:r>
              <a:rPr lang="tr-TR" sz="2800" dirty="0"/>
              <a:t>Zeka düzeyi yüksek kişilerin daha değerli olduğuna dair fikirleriniz var mı? Belki çocuğunuzun notları sizin için aşırı derecede önemli veya çocuğunuzdan bahsederken asla “çok akıllı bir çocuk” demeden duramıyorsunuz. </a:t>
            </a:r>
          </a:p>
        </p:txBody>
      </p:sp>
    </p:spTree>
    <p:extLst>
      <p:ext uri="{BB962C8B-B14F-4D97-AF65-F5344CB8AC3E}">
        <p14:creationId xmlns:p14="http://schemas.microsoft.com/office/powerpoint/2010/main" val="813896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269D8E-3ABF-0A40-9E38-00BB6DDB9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Sağlamcılığa örnekler…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BBD2E3-736D-3841-A21F-F5A28D117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✗ Engelleri sevgiyle aşıyoruz!</a:t>
            </a:r>
          </a:p>
          <a:p>
            <a:r>
              <a:rPr lang="tr-TR" dirty="0"/>
              <a:t>✗ Engelliler fark edilmeyi bekler!</a:t>
            </a:r>
          </a:p>
          <a:p>
            <a:r>
              <a:rPr lang="tr-TR" dirty="0"/>
              <a:t>✗ Engelli insanlar da bizim insanımızdır!</a:t>
            </a:r>
          </a:p>
          <a:p>
            <a:r>
              <a:rPr lang="tr-TR" dirty="0"/>
              <a:t>✗ Engelliler sevgi ve şefkat ister!</a:t>
            </a:r>
          </a:p>
          <a:p>
            <a:r>
              <a:rPr lang="tr-TR" dirty="0"/>
              <a:t>✗ Sevginizi ve şefkatinizi onlardan</a:t>
            </a:r>
          </a:p>
          <a:p>
            <a:r>
              <a:rPr lang="tr-TR" dirty="0"/>
              <a:t>esirgemeyin!</a:t>
            </a:r>
          </a:p>
          <a:p>
            <a:r>
              <a:rPr lang="tr-TR" dirty="0"/>
              <a:t>✗ Tohum toprağa engelli topluma emanettir!</a:t>
            </a:r>
          </a:p>
          <a:p>
            <a:r>
              <a:rPr lang="tr-TR" dirty="0"/>
              <a:t>✗ Engellilere saygı onlara yaşama sevinci</a:t>
            </a:r>
          </a:p>
          <a:p>
            <a:r>
              <a:rPr lang="tr-TR" dirty="0"/>
              <a:t>verir!</a:t>
            </a:r>
          </a:p>
          <a:p>
            <a:r>
              <a:rPr lang="tr-TR" dirty="0"/>
              <a:t>✗ Engellilerde bizim bir parçamızdır onlara</a:t>
            </a:r>
          </a:p>
          <a:p>
            <a:r>
              <a:rPr lang="tr-TR" dirty="0"/>
              <a:t>sahip çıkalım!</a:t>
            </a:r>
          </a:p>
          <a:p>
            <a:r>
              <a:rPr lang="tr-TR" dirty="0"/>
              <a:t>✗ Bir </a:t>
            </a:r>
            <a:r>
              <a:rPr lang="tr-TR" dirty="0" err="1"/>
              <a:t>gün</a:t>
            </a:r>
            <a:r>
              <a:rPr lang="tr-TR" dirty="0"/>
              <a:t> değil her </a:t>
            </a:r>
            <a:r>
              <a:rPr lang="tr-TR" dirty="0" err="1"/>
              <a:t>gün</a:t>
            </a:r>
            <a:r>
              <a:rPr lang="tr-TR" dirty="0"/>
              <a:t> ilgi görmek istiyoruz!</a:t>
            </a:r>
          </a:p>
          <a:p>
            <a:r>
              <a:rPr lang="tr-TR" dirty="0"/>
              <a:t>✗ Engelli kardeşlerimiz!</a:t>
            </a:r>
          </a:p>
          <a:p>
            <a:r>
              <a:rPr lang="tr-TR" dirty="0"/>
              <a:t>✗ Onlar bizim meleklerimiz!"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402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C38EA3-FB51-8A4C-A1B9-CA5D62FA6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Sağlamcılığa örnekler…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59B6AB-A0FF-9140-8A34-15C725B66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✗ Engelliler ile alay etmeyin bir </a:t>
            </a:r>
            <a:r>
              <a:rPr lang="tr-TR" dirty="0" err="1"/>
              <a:t>gün</a:t>
            </a:r>
            <a:r>
              <a:rPr lang="tr-TR" dirty="0"/>
              <a:t> siz de</a:t>
            </a:r>
          </a:p>
          <a:p>
            <a:r>
              <a:rPr lang="tr-TR" dirty="0"/>
              <a:t>onlar gibi olabilirsiniz!</a:t>
            </a:r>
          </a:p>
          <a:p>
            <a:r>
              <a:rPr lang="tr-TR" dirty="0"/>
              <a:t>✗ Bana acıyarak bakma, bana </a:t>
            </a:r>
            <a:r>
              <a:rPr lang="tr-TR" dirty="0" err="1"/>
              <a:t>küçümseyerek</a:t>
            </a:r>
            <a:endParaRPr lang="tr-TR" dirty="0"/>
          </a:p>
          <a:p>
            <a:r>
              <a:rPr lang="tr-TR" dirty="0"/>
              <a:t>bakma bir bakarsın acınacak halde sen</a:t>
            </a:r>
          </a:p>
          <a:p>
            <a:r>
              <a:rPr lang="tr-TR" dirty="0"/>
              <a:t>olursun!</a:t>
            </a:r>
          </a:p>
          <a:p>
            <a:r>
              <a:rPr lang="tr-TR" dirty="0"/>
              <a:t>✗ Engellilere saygı göstermez ve onları </a:t>
            </a:r>
            <a:r>
              <a:rPr lang="tr-TR" dirty="0" err="1"/>
              <a:t>küçük</a:t>
            </a:r>
            <a:endParaRPr lang="tr-TR" dirty="0"/>
          </a:p>
          <a:p>
            <a:r>
              <a:rPr lang="tr-TR" dirty="0" err="1"/>
              <a:t>görürsen</a:t>
            </a:r>
            <a:r>
              <a:rPr lang="tr-TR" dirty="0"/>
              <a:t> yarın sen de aynı duruma </a:t>
            </a:r>
            <a:r>
              <a:rPr lang="tr-TR" dirty="0" err="1"/>
              <a:t>düşünce</a:t>
            </a:r>
            <a:endParaRPr lang="tr-TR" dirty="0"/>
          </a:p>
          <a:p>
            <a:r>
              <a:rPr lang="tr-TR" dirty="0"/>
              <a:t>sevgi ve saygı bekleyemezsin!</a:t>
            </a:r>
          </a:p>
          <a:p>
            <a:r>
              <a:rPr lang="tr-TR" dirty="0"/>
              <a:t>✗ Onlar da bizlerden biri, yarının ne</a:t>
            </a:r>
          </a:p>
          <a:p>
            <a:r>
              <a:rPr lang="tr-TR" dirty="0"/>
              <a:t>getireceğini bilebilir misin?</a:t>
            </a:r>
          </a:p>
          <a:p>
            <a:r>
              <a:rPr lang="tr-TR" dirty="0"/>
              <a:t>✗ Ne oldum değil ne olacağım demeli!</a:t>
            </a:r>
          </a:p>
          <a:p>
            <a:r>
              <a:rPr lang="tr-TR" dirty="0"/>
              <a:t>✗ </a:t>
            </a:r>
            <a:r>
              <a:rPr lang="tr-TR" dirty="0" err="1"/>
              <a:t>Bugün</a:t>
            </a:r>
            <a:r>
              <a:rPr lang="tr-TR" dirty="0"/>
              <a:t> sağlıklısınız, peki yarın?</a:t>
            </a:r>
          </a:p>
          <a:p>
            <a:r>
              <a:rPr lang="tr-TR" dirty="0"/>
              <a:t>✗ Hepimiz bir engelli adayıyız!"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5739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9C07B0-5824-6640-8C02-9903ECC6B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Sağlamcılığa örnekler…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2D69B2-971B-D246-A6FD-0C91B1BD0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✗ Engelli demek, bedenen değil ruhen olur asıl!</a:t>
            </a:r>
          </a:p>
          <a:p>
            <a:r>
              <a:rPr lang="tr-TR" dirty="0"/>
              <a:t>✗ Engel bedende değil beyindedir!</a:t>
            </a:r>
          </a:p>
          <a:p>
            <a:r>
              <a:rPr lang="tr-TR" dirty="0"/>
              <a:t>✗ Engel bedenlerde, aramızda engel yok!</a:t>
            </a:r>
          </a:p>
          <a:p>
            <a:r>
              <a:rPr lang="tr-TR" dirty="0"/>
              <a:t>✗ Bizim ayaklarımız engelli, kafamız değil!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8399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5E0648-C003-E341-AE72-5F06BD17C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Sağlamcılığa örnekler…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1F0F47-2260-8F40-BDBD-77286DEC0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✗ "Kendinle barışıksın! Ben seni engelli olarak </a:t>
            </a:r>
            <a:r>
              <a:rPr lang="tr-TR" dirty="0" err="1"/>
              <a:t>görmüyorum</a:t>
            </a:r>
            <a:r>
              <a:rPr lang="tr-TR" dirty="0"/>
              <a:t> ki?"</a:t>
            </a:r>
          </a:p>
          <a:p>
            <a:r>
              <a:rPr lang="tr-TR" dirty="0"/>
              <a:t>✗ Bu da senin sınavın!</a:t>
            </a:r>
          </a:p>
          <a:p>
            <a:r>
              <a:rPr lang="tr-TR" dirty="0"/>
              <a:t>✗ Allah sabır versin!</a:t>
            </a:r>
          </a:p>
          <a:p>
            <a:r>
              <a:rPr lang="tr-TR" dirty="0"/>
              <a:t>✗ Allah kurtarsın!</a:t>
            </a:r>
          </a:p>
          <a:p>
            <a:r>
              <a:rPr lang="tr-TR" dirty="0"/>
              <a:t>✗ Rabbim şifasını versin!"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4134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8CB898-21D2-1C45-9D6A-12BEE09D8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Sağlamcılığa örnekler…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6DE122-BABD-FF43-89A1-383635B37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✗ Otur oturduğun yerde, nereye gidiyorsun!</a:t>
            </a:r>
          </a:p>
          <a:p>
            <a:r>
              <a:rPr lang="tr-TR" dirty="0"/>
              <a:t>✗ Beceremez uygun değil!</a:t>
            </a:r>
          </a:p>
          <a:p>
            <a:r>
              <a:rPr lang="tr-TR" dirty="0"/>
              <a:t>✗ O yapamaz!</a:t>
            </a:r>
          </a:p>
          <a:p>
            <a:r>
              <a:rPr lang="tr-TR" dirty="0"/>
              <a:t>✗ Bu halinle ne işin var dışarıda!</a:t>
            </a:r>
          </a:p>
          <a:p>
            <a:r>
              <a:rPr lang="tr-TR" dirty="0"/>
              <a:t>✗ Sen okusan ne olur ki!</a:t>
            </a:r>
          </a:p>
          <a:p>
            <a:r>
              <a:rPr lang="tr-TR" dirty="0"/>
              <a:t>✗ Senin sahibin yok mu?</a:t>
            </a:r>
          </a:p>
          <a:p>
            <a:r>
              <a:rPr lang="tr-TR" dirty="0"/>
              <a:t>✗ Sen ne yapabilirsin ki?"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5643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05E9ED-1A48-BA45-8C51-52CEB989A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Sağlamcılığa örnekler…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65614A-1C57-AF4E-B2D0-5A4F77C17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✗ Eli ayağı </a:t>
            </a:r>
            <a:r>
              <a:rPr lang="tr-TR" dirty="0" err="1"/>
              <a:t>düzgün</a:t>
            </a:r>
            <a:r>
              <a:rPr lang="tr-TR" dirty="0"/>
              <a:t> olsun da!</a:t>
            </a:r>
          </a:p>
          <a:p>
            <a:r>
              <a:rPr lang="tr-TR" dirty="0"/>
              <a:t>✗ Ama sen hiç otistik gibi </a:t>
            </a:r>
            <a:r>
              <a:rPr lang="tr-TR" dirty="0" err="1"/>
              <a:t>görünmüyorsun</a:t>
            </a:r>
            <a:r>
              <a:rPr lang="tr-TR" dirty="0"/>
              <a:t>!</a:t>
            </a:r>
          </a:p>
          <a:p>
            <a:r>
              <a:rPr lang="tr-TR" dirty="0"/>
              <a:t>✗ Engeline Rağmen!</a:t>
            </a:r>
          </a:p>
          <a:p>
            <a:r>
              <a:rPr lang="tr-TR" dirty="0"/>
              <a:t>✗ Sağlam kafa sağlam </a:t>
            </a:r>
            <a:r>
              <a:rPr lang="tr-TR" dirty="0" err="1"/>
              <a:t>vücutta</a:t>
            </a:r>
            <a:r>
              <a:rPr lang="tr-TR" dirty="0"/>
              <a:t> bulunur!</a:t>
            </a:r>
          </a:p>
          <a:p>
            <a:r>
              <a:rPr lang="tr-TR" dirty="0"/>
              <a:t>✗ Her engelli imkan verilirse topluma sağlamlar kadar faydalı olabilir.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4552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848DD3F-F6E3-3E4E-B8FF-271F6EC0B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Sağlamcılığa örnekler…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A07BE3-5484-2641-A50F-5853CBAE1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r>
              <a:rPr lang="tr-TR" dirty="0"/>
              <a:t>✗ Otistik misin? </a:t>
            </a:r>
          </a:p>
          <a:p>
            <a:r>
              <a:rPr lang="tr-TR" dirty="0"/>
              <a:t>✗ Spastik misin?</a:t>
            </a:r>
          </a:p>
          <a:p>
            <a:r>
              <a:rPr lang="tr-TR" dirty="0"/>
              <a:t>✗ Kör </a:t>
            </a:r>
            <a:r>
              <a:rPr lang="tr-TR" dirty="0" err="1"/>
              <a:t>müsün</a:t>
            </a:r>
            <a:r>
              <a:rPr lang="tr-TR" dirty="0"/>
              <a:t>?</a:t>
            </a:r>
          </a:p>
          <a:p>
            <a:r>
              <a:rPr lang="tr-TR" dirty="0"/>
              <a:t>✗ Manyak mısın?</a:t>
            </a:r>
          </a:p>
          <a:p>
            <a:r>
              <a:rPr lang="tr-TR" dirty="0"/>
              <a:t>✗ Deli misin?</a:t>
            </a:r>
          </a:p>
          <a:p>
            <a:r>
              <a:rPr lang="tr-TR" dirty="0"/>
              <a:t>✗ Şaşı mısın?</a:t>
            </a:r>
          </a:p>
          <a:p>
            <a:r>
              <a:rPr lang="tr-TR" dirty="0"/>
              <a:t>✗ Kafadan noksan?</a:t>
            </a:r>
          </a:p>
          <a:p>
            <a:r>
              <a:rPr lang="tr-TR" dirty="0"/>
              <a:t>✗ Kafadan kontak?</a:t>
            </a:r>
          </a:p>
          <a:p>
            <a:r>
              <a:rPr lang="tr-TR" dirty="0"/>
              <a:t>✗ Kafadan kırık?</a:t>
            </a:r>
          </a:p>
          <a:p>
            <a:r>
              <a:rPr lang="tr-TR" dirty="0"/>
              <a:t>✗ Aklı kıt!</a:t>
            </a:r>
          </a:p>
          <a:p>
            <a:r>
              <a:rPr lang="tr-TR" dirty="0"/>
              <a:t>✗ Akıl hastası!</a:t>
            </a:r>
          </a:p>
          <a:p>
            <a:r>
              <a:rPr lang="tr-TR" dirty="0"/>
              <a:t>✗ Ruh hastası!</a:t>
            </a:r>
          </a:p>
          <a:p>
            <a:r>
              <a:rPr lang="tr-TR" dirty="0"/>
              <a:t>✗ Aklı </a:t>
            </a:r>
            <a:r>
              <a:rPr lang="tr-TR" dirty="0" err="1"/>
              <a:t>gidik</a:t>
            </a:r>
            <a:r>
              <a:rPr lang="tr-TR" dirty="0"/>
              <a:t>!</a:t>
            </a:r>
          </a:p>
          <a:p>
            <a:r>
              <a:rPr lang="tr-TR" dirty="0"/>
              <a:t>✗ Beyin </a:t>
            </a:r>
            <a:r>
              <a:rPr lang="tr-TR" dirty="0" err="1"/>
              <a:t>özürlu</a:t>
            </a:r>
            <a:r>
              <a:rPr lang="tr-TR" dirty="0"/>
              <a:t>̈!</a:t>
            </a:r>
          </a:p>
          <a:p>
            <a:r>
              <a:rPr lang="tr-TR" dirty="0"/>
              <a:t>✗ Geri zekalı!</a:t>
            </a:r>
          </a:p>
          <a:p>
            <a:r>
              <a:rPr lang="tr-TR" dirty="0"/>
              <a:t>✗ Şizofren!</a:t>
            </a:r>
          </a:p>
          <a:p>
            <a:r>
              <a:rPr lang="tr-TR" dirty="0"/>
              <a:t>✗ Şaşı beş!</a:t>
            </a:r>
          </a:p>
          <a:p>
            <a:r>
              <a:rPr lang="tr-TR" dirty="0"/>
              <a:t>✗ Aptal!</a:t>
            </a:r>
          </a:p>
          <a:p>
            <a:r>
              <a:rPr lang="tr-TR" dirty="0"/>
              <a:t>✗ Salak!</a:t>
            </a:r>
          </a:p>
          <a:p>
            <a:r>
              <a:rPr lang="tr-TR" dirty="0"/>
              <a:t>✗ Mankafa!</a:t>
            </a:r>
          </a:p>
          <a:p>
            <a:r>
              <a:rPr lang="tr-TR" dirty="0"/>
              <a:t>✗ </a:t>
            </a:r>
            <a:r>
              <a:rPr lang="tr-TR" dirty="0" err="1"/>
              <a:t>Moron</a:t>
            </a:r>
            <a:r>
              <a:rPr lang="tr-TR" dirty="0"/>
              <a:t>!</a:t>
            </a:r>
          </a:p>
          <a:p>
            <a:r>
              <a:rPr lang="tr-TR" dirty="0"/>
              <a:t>✗ </a:t>
            </a:r>
            <a:r>
              <a:rPr lang="tr-TR" dirty="0" err="1"/>
              <a:t>İdiot</a:t>
            </a:r>
            <a:r>
              <a:rPr lang="tr-TR" dirty="0"/>
              <a:t>!</a:t>
            </a:r>
          </a:p>
          <a:p>
            <a:r>
              <a:rPr lang="tr-TR" dirty="0"/>
              <a:t>✗ </a:t>
            </a:r>
            <a:r>
              <a:rPr lang="tr-TR" dirty="0" err="1"/>
              <a:t>Embesil</a:t>
            </a:r>
            <a:r>
              <a:rPr lang="tr-TR" dirty="0"/>
              <a:t>!</a:t>
            </a:r>
          </a:p>
          <a:p>
            <a:r>
              <a:rPr lang="tr-TR" dirty="0"/>
              <a:t>✗ </a:t>
            </a:r>
            <a:r>
              <a:rPr lang="tr-TR" dirty="0" err="1"/>
              <a:t>Mongol</a:t>
            </a:r>
            <a:r>
              <a:rPr lang="tr-TR" dirty="0"/>
              <a:t>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91148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F74A4F-5FEF-8A4F-B468-3A00D7E19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SAĞLAMCILIK SOSYAL HİZMETTE NASIL KARŞIMIZA ÇIKIYOR?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924111-89C7-7341-A0C6-F1B7F227F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Değerlendirme sürecinde nasıl karşımıza çıkar? </a:t>
            </a:r>
          </a:p>
          <a:p>
            <a:r>
              <a:rPr lang="tr-TR" dirty="0"/>
              <a:t>Müdahale sürecinde nasıl gözlemlenir?</a:t>
            </a:r>
          </a:p>
          <a:p>
            <a:r>
              <a:rPr lang="tr-TR" dirty="0"/>
              <a:t>Kuruluşlarda gözlemleriniz neler? </a:t>
            </a:r>
          </a:p>
          <a:p>
            <a:r>
              <a:rPr lang="tr-TR" dirty="0"/>
              <a:t>Politikalarda nasıl karşımıza çıkar? </a:t>
            </a:r>
          </a:p>
        </p:txBody>
      </p:sp>
    </p:spTree>
    <p:extLst>
      <p:ext uri="{BB962C8B-B14F-4D97-AF65-F5344CB8AC3E}">
        <p14:creationId xmlns:p14="http://schemas.microsoft.com/office/powerpoint/2010/main" val="3597542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Ruh Sağlığı</a:t>
            </a:r>
            <a:br>
              <a:rPr lang="tr-TR" dirty="0"/>
            </a:br>
            <a:r>
              <a:rPr lang="tr-TR" dirty="0"/>
              <a:t>Normal- Anormal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/>
              <a:t>NORMAL</a:t>
            </a:r>
          </a:p>
          <a:p>
            <a:pPr>
              <a:buNone/>
            </a:pPr>
            <a:r>
              <a:rPr lang="tr-TR" dirty="0"/>
              <a:t>Toplum- Birey </a:t>
            </a:r>
          </a:p>
          <a:p>
            <a:pPr>
              <a:buFontTx/>
              <a:buChar char="-"/>
            </a:pPr>
            <a:r>
              <a:rPr lang="tr-TR" dirty="0"/>
              <a:t>Toplumsal normlara uyum </a:t>
            </a:r>
          </a:p>
          <a:p>
            <a:pPr>
              <a:buFontTx/>
              <a:buChar char="-"/>
            </a:pPr>
            <a:r>
              <a:rPr lang="tr-TR" dirty="0"/>
              <a:t>Toplumun onayı değil, kişinin kendisini iyi hissetmesi </a:t>
            </a:r>
          </a:p>
          <a:p>
            <a:pPr>
              <a:buNone/>
            </a:pPr>
            <a:r>
              <a:rPr lang="tr-TR" dirty="0"/>
              <a:t>İstatistiksel- Klinik </a:t>
            </a:r>
          </a:p>
          <a:p>
            <a:pPr>
              <a:buFontTx/>
              <a:buChar char="-"/>
            </a:pPr>
            <a:r>
              <a:rPr lang="tr-TR" dirty="0"/>
              <a:t>Çan eğrisinin iki ucunda kalmayan kesim</a:t>
            </a:r>
          </a:p>
          <a:p>
            <a:pPr>
              <a:buFontTx/>
              <a:buChar char="-"/>
            </a:pPr>
            <a:r>
              <a:rPr lang="tr-TR" dirty="0"/>
              <a:t>Çevreye uyum yapabilme; bireyin içinde aşırı bunaltı olmaması; </a:t>
            </a:r>
            <a:r>
              <a:rPr lang="tr-TR" dirty="0" err="1"/>
              <a:t>id</a:t>
            </a:r>
            <a:r>
              <a:rPr lang="tr-TR" dirty="0"/>
              <a:t>, ego, </a:t>
            </a:r>
            <a:r>
              <a:rPr lang="tr-TR" dirty="0" err="1"/>
              <a:t>süperego</a:t>
            </a:r>
            <a:r>
              <a:rPr lang="tr-TR" dirty="0"/>
              <a:t> arasındaki denge…</a:t>
            </a:r>
          </a:p>
          <a:p>
            <a:pPr>
              <a:buFontTx/>
              <a:buChar char="-"/>
            </a:pPr>
            <a:r>
              <a:rPr lang="tr-TR" dirty="0"/>
              <a:t>Freud- Çalışmak ve Sevmek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Psikiyatrinin Tarihçesi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İlkçağlar- İnsanüstü güçler tarafından gönderilen hastalıklar (Büyüsel düşünce) </a:t>
            </a:r>
          </a:p>
          <a:p>
            <a:r>
              <a:rPr lang="tr-TR" dirty="0"/>
              <a:t>Yunan Uygarlığı- Hipokrat- bedensel hastalıklar gibi ele almıştır. </a:t>
            </a:r>
          </a:p>
          <a:p>
            <a:r>
              <a:rPr lang="tr-TR" dirty="0" err="1"/>
              <a:t>Greko</a:t>
            </a:r>
            <a:r>
              <a:rPr lang="tr-TR" dirty="0"/>
              <a:t>-Romen dönemde düş yorumlama, </a:t>
            </a:r>
            <a:r>
              <a:rPr lang="tr-TR" dirty="0" err="1"/>
              <a:t>psikodrama</a:t>
            </a:r>
            <a:r>
              <a:rPr lang="tr-TR" dirty="0"/>
              <a:t>, uğraşı terapisi, telkin yöntemlerinin kullanıldığı bilinmektedir. 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Ortaçağ’da büyüsel-gizemci düşünce egemen. Cadı avı, yakma, işkenceler…</a:t>
            </a:r>
          </a:p>
          <a:p>
            <a:r>
              <a:rPr lang="tr-TR" dirty="0"/>
              <a:t>İslam aleminde, Osmanlı’da uğraşı çalışmaları, müzik dinletisi, su ile terapi, akıl hastaneleri</a:t>
            </a:r>
          </a:p>
          <a:p>
            <a:r>
              <a:rPr lang="tr-TR" dirty="0"/>
              <a:t> </a:t>
            </a:r>
            <a:r>
              <a:rPr lang="tr-TR" dirty="0" err="1"/>
              <a:t>Bethlem</a:t>
            </a:r>
            <a:r>
              <a:rPr lang="tr-TR" dirty="0"/>
              <a:t> hastanesi-1547 (Londra) </a:t>
            </a:r>
          </a:p>
          <a:p>
            <a:r>
              <a:rPr lang="tr-TR" dirty="0"/>
              <a:t>17. yy- ruhsal durumu hakkında karar verme yetkisi hekimin. </a:t>
            </a:r>
          </a:p>
          <a:p>
            <a:r>
              <a:rPr lang="tr-TR" dirty="0"/>
              <a:t>18.yy sonlarında insancıl yaklaşım ve reform hareketi- </a:t>
            </a:r>
            <a:r>
              <a:rPr lang="tr-TR" dirty="0" err="1"/>
              <a:t>Phillippe</a:t>
            </a:r>
            <a:r>
              <a:rPr lang="tr-TR" dirty="0"/>
              <a:t> Pinel. Ruhsal hastalıkların anlayış ve hoşgörü ile tedavisi.  </a:t>
            </a:r>
          </a:p>
          <a:p>
            <a:r>
              <a:rPr lang="tr-TR" dirty="0"/>
              <a:t>19.yy- anatomi, fizyoloji, nöroloji, kimyadaki gelişmeler sonucu, ruhsal hastalıkların fizyolojik kökenleri.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20.yy- ruhsal bozuklukların organik kökenli olmayıp psikolojik nedenli olduğu görüşü</a:t>
            </a:r>
          </a:p>
          <a:p>
            <a:r>
              <a:rPr lang="tr-TR" dirty="0"/>
              <a:t>Psikiyatri ve psikolojinin gelişimi</a:t>
            </a:r>
          </a:p>
          <a:p>
            <a:r>
              <a:rPr lang="tr-TR" dirty="0"/>
              <a:t>S. Freud (1856-1939)- Psikanaliz </a:t>
            </a:r>
          </a:p>
          <a:p>
            <a:pPr lvl="1"/>
            <a:r>
              <a:rPr lang="tr-TR" dirty="0"/>
              <a:t>Bilinç, bilinçdışı, </a:t>
            </a:r>
            <a:r>
              <a:rPr lang="tr-TR" dirty="0" err="1"/>
              <a:t>id</a:t>
            </a:r>
            <a:r>
              <a:rPr lang="tr-TR" dirty="0"/>
              <a:t>-ego-</a:t>
            </a:r>
            <a:r>
              <a:rPr lang="tr-TR" dirty="0" err="1"/>
              <a:t>süperego</a:t>
            </a:r>
            <a:r>
              <a:rPr lang="tr-TR" dirty="0"/>
              <a:t>, </a:t>
            </a:r>
            <a:r>
              <a:rPr lang="tr-TR" dirty="0" err="1"/>
              <a:t>psikoseksüel</a:t>
            </a:r>
            <a:r>
              <a:rPr lang="tr-TR" dirty="0"/>
              <a:t> gelişme kuramı, savunma </a:t>
            </a:r>
            <a:r>
              <a:rPr lang="tr-TR" dirty="0" err="1"/>
              <a:t>mekanizmeleri</a:t>
            </a:r>
            <a:r>
              <a:rPr lang="tr-TR" dirty="0"/>
              <a:t>, tedavi yöntemi </a:t>
            </a:r>
          </a:p>
          <a:p>
            <a:pPr lvl="1">
              <a:buNone/>
            </a:pP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Çağdaş psikoloji kuramları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Carl </a:t>
            </a:r>
            <a:r>
              <a:rPr lang="tr-TR" dirty="0" err="1"/>
              <a:t>Jung</a:t>
            </a:r>
            <a:r>
              <a:rPr lang="tr-TR" dirty="0"/>
              <a:t>- Analitik Psikoloji</a:t>
            </a:r>
          </a:p>
          <a:p>
            <a:r>
              <a:rPr lang="tr-TR" dirty="0" err="1"/>
              <a:t>Alfred</a:t>
            </a:r>
            <a:r>
              <a:rPr lang="tr-TR" dirty="0"/>
              <a:t> Adler- Bireysel psikoloji kuramı </a:t>
            </a:r>
          </a:p>
          <a:p>
            <a:r>
              <a:rPr lang="tr-TR" dirty="0"/>
              <a:t>Karen </a:t>
            </a:r>
            <a:r>
              <a:rPr lang="tr-TR" dirty="0" err="1"/>
              <a:t>Horney</a:t>
            </a:r>
            <a:r>
              <a:rPr lang="tr-TR" dirty="0"/>
              <a:t>- Bütüncü yaklaşım,</a:t>
            </a:r>
          </a:p>
          <a:p>
            <a:r>
              <a:rPr lang="tr-TR" dirty="0"/>
              <a:t>Anne Freud, Erik </a:t>
            </a:r>
            <a:r>
              <a:rPr lang="tr-TR" dirty="0" err="1"/>
              <a:t>Erikson</a:t>
            </a:r>
            <a:r>
              <a:rPr lang="tr-TR" dirty="0"/>
              <a:t>, </a:t>
            </a:r>
            <a:r>
              <a:rPr lang="tr-TR" dirty="0" err="1"/>
              <a:t>Heinz</a:t>
            </a:r>
            <a:r>
              <a:rPr lang="tr-TR" dirty="0"/>
              <a:t> </a:t>
            </a:r>
            <a:r>
              <a:rPr lang="tr-TR" dirty="0" err="1"/>
              <a:t>Hartman</a:t>
            </a:r>
            <a:r>
              <a:rPr lang="tr-TR" dirty="0"/>
              <a:t>, </a:t>
            </a:r>
            <a:r>
              <a:rPr lang="tr-TR" dirty="0" err="1"/>
              <a:t>David</a:t>
            </a:r>
            <a:r>
              <a:rPr lang="tr-TR" dirty="0"/>
              <a:t> </a:t>
            </a:r>
            <a:r>
              <a:rPr lang="tr-TR" dirty="0" err="1"/>
              <a:t>Rapaport</a:t>
            </a:r>
            <a:r>
              <a:rPr lang="tr-TR" dirty="0"/>
              <a:t>- Ego Psikolojisi </a:t>
            </a:r>
          </a:p>
          <a:p>
            <a:r>
              <a:rPr lang="tr-TR" dirty="0" err="1"/>
              <a:t>Hedenger</a:t>
            </a:r>
            <a:r>
              <a:rPr lang="tr-TR" dirty="0"/>
              <a:t>- Varoluşçuluk, </a:t>
            </a:r>
          </a:p>
          <a:p>
            <a:r>
              <a:rPr lang="tr-TR" dirty="0"/>
              <a:t>Watson, </a:t>
            </a:r>
            <a:r>
              <a:rPr lang="tr-TR" dirty="0" err="1"/>
              <a:t>Thorndike</a:t>
            </a:r>
            <a:r>
              <a:rPr lang="tr-TR" dirty="0"/>
              <a:t>, </a:t>
            </a:r>
            <a:r>
              <a:rPr lang="tr-TR" dirty="0" err="1"/>
              <a:t>Pavlov</a:t>
            </a:r>
            <a:r>
              <a:rPr lang="tr-TR" dirty="0"/>
              <a:t>- Davranışçı Psikoloji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Psikiyatri Ekolleri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Tanımlayıcı psikiyatri </a:t>
            </a:r>
          </a:p>
          <a:p>
            <a:r>
              <a:rPr lang="tr-TR" dirty="0"/>
              <a:t>Biyolojik psikiyatri </a:t>
            </a:r>
          </a:p>
          <a:p>
            <a:r>
              <a:rPr lang="tr-TR" dirty="0"/>
              <a:t>Dinamik psikiyatri </a:t>
            </a:r>
          </a:p>
          <a:p>
            <a:r>
              <a:rPr lang="tr-TR" dirty="0"/>
              <a:t>Davranışçı psikiyatri </a:t>
            </a:r>
          </a:p>
          <a:p>
            <a:endParaRPr lang="tr-TR" dirty="0"/>
          </a:p>
          <a:p>
            <a:r>
              <a:rPr lang="tr-TR" dirty="0"/>
              <a:t>Alt dalları </a:t>
            </a:r>
          </a:p>
          <a:p>
            <a:pPr>
              <a:buNone/>
            </a:pPr>
            <a:r>
              <a:rPr lang="tr-TR" dirty="0"/>
              <a:t>Yetişkin psikiyatrisi ( kadın ve erkek ruh sağlığı) </a:t>
            </a:r>
          </a:p>
          <a:p>
            <a:pPr>
              <a:buNone/>
            </a:pPr>
            <a:r>
              <a:rPr lang="tr-TR" dirty="0"/>
              <a:t>Çocuk ve ergen psikiyatrisi </a:t>
            </a:r>
          </a:p>
          <a:p>
            <a:pPr>
              <a:buNone/>
            </a:pPr>
            <a:r>
              <a:rPr lang="tr-TR" dirty="0" err="1"/>
              <a:t>Geriatrik</a:t>
            </a:r>
            <a:r>
              <a:rPr lang="tr-TR" dirty="0"/>
              <a:t>  psikiyatri </a:t>
            </a:r>
          </a:p>
          <a:p>
            <a:pPr>
              <a:buNone/>
            </a:pPr>
            <a:r>
              <a:rPr lang="tr-TR" dirty="0"/>
              <a:t>Sosyal psikiyatri </a:t>
            </a:r>
          </a:p>
          <a:p>
            <a:pPr>
              <a:buNone/>
            </a:pPr>
            <a:r>
              <a:rPr lang="tr-TR" dirty="0" err="1"/>
              <a:t>Transkültürel</a:t>
            </a:r>
            <a:r>
              <a:rPr lang="tr-TR" dirty="0"/>
              <a:t> psikiyatri </a:t>
            </a:r>
          </a:p>
          <a:p>
            <a:pPr>
              <a:buNone/>
            </a:pPr>
            <a:r>
              <a:rPr lang="tr-TR" dirty="0"/>
              <a:t>Konsültasyon-</a:t>
            </a:r>
            <a:r>
              <a:rPr lang="tr-TR" dirty="0" err="1"/>
              <a:t>liyazon</a:t>
            </a:r>
            <a:r>
              <a:rPr lang="tr-TR" dirty="0"/>
              <a:t> psikiyatrisi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Hizmet modelleri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Psikiyatri klinikleri </a:t>
            </a:r>
          </a:p>
          <a:p>
            <a:r>
              <a:rPr lang="tr-TR" dirty="0"/>
              <a:t>Tam süreli hastane bakımı</a:t>
            </a:r>
          </a:p>
          <a:p>
            <a:r>
              <a:rPr lang="tr-TR" dirty="0"/>
              <a:t>Gece hastanesi </a:t>
            </a:r>
          </a:p>
          <a:p>
            <a:r>
              <a:rPr lang="tr-TR" dirty="0"/>
              <a:t>Gündüz hastanesi </a:t>
            </a:r>
          </a:p>
          <a:p>
            <a:r>
              <a:rPr lang="tr-TR" dirty="0"/>
              <a:t>Ayaktan tedavi klinikleri </a:t>
            </a:r>
          </a:p>
          <a:p>
            <a:r>
              <a:rPr lang="tr-TR" dirty="0"/>
              <a:t>Toplum ruh sağlığı merkezleri </a:t>
            </a:r>
          </a:p>
          <a:p>
            <a:r>
              <a:rPr lang="tr-TR" dirty="0"/>
              <a:t>Yarı-yol evleri </a:t>
            </a:r>
          </a:p>
          <a:p>
            <a:r>
              <a:rPr lang="tr-TR" dirty="0"/>
              <a:t>Korumalı işyerleri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Türkiye’de Psikiyatrik Hizmetler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Anadolu ve Osmanlı mirası- ayrımcılıktan uzak tutum </a:t>
            </a:r>
          </a:p>
          <a:p>
            <a:r>
              <a:rPr lang="tr-TR" dirty="0"/>
              <a:t>1960’larda ilk iyileştirmeler- tedavi ve rehabilitasyon hizmetlerinin geliştirilmesi için ruh sağlığı dispanserlerinin kuruluşu</a:t>
            </a:r>
          </a:p>
          <a:p>
            <a:r>
              <a:rPr lang="tr-TR" dirty="0"/>
              <a:t>Ruh sağlığı hizmetlerinin koordinasyonu amacıyla 1983 yılında Sağlık Bakanlığı bünyesinde Ruh Sağlığı Daire Başkanlığı </a:t>
            </a:r>
          </a:p>
          <a:p>
            <a:r>
              <a:rPr lang="tr-TR" dirty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1980’li yıllarda Sağlık Bakanlığının ruh sağlığı politikası geliştirme çabaları </a:t>
            </a:r>
          </a:p>
          <a:p>
            <a:pPr lvl="1"/>
            <a:r>
              <a:rPr lang="tr-TR" dirty="0"/>
              <a:t>Ruh sağlığı hizmetlerini birinci basamak hizmetlerle bütünleştirme</a:t>
            </a:r>
          </a:p>
          <a:p>
            <a:pPr lvl="1"/>
            <a:r>
              <a:rPr lang="tr-TR" dirty="0"/>
              <a:t>Sektörler ve disiplinler arası koordinasyon </a:t>
            </a:r>
          </a:p>
          <a:p>
            <a:pPr lvl="1"/>
            <a:r>
              <a:rPr lang="tr-TR" dirty="0"/>
              <a:t>5 Bölgede psikiyatri hastanesinin kurulması </a:t>
            </a:r>
          </a:p>
          <a:p>
            <a:pPr lvl="1"/>
            <a:r>
              <a:rPr lang="tr-TR" dirty="0"/>
              <a:t> Hastaların sevk ve taburculuk sonrası izlemleri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1999- Marmara Depremi</a:t>
            </a:r>
          </a:p>
          <a:p>
            <a:pPr lvl="1"/>
            <a:r>
              <a:rPr lang="tr-TR" dirty="0"/>
              <a:t>Ruh sağlığı hizmetlerinin yeniden gözden geçirilmesi</a:t>
            </a:r>
          </a:p>
          <a:p>
            <a:pPr lvl="1"/>
            <a:r>
              <a:rPr lang="tr-TR" dirty="0"/>
              <a:t>Ruh Sağlığı Politikasının geliştirilmesi</a:t>
            </a:r>
          </a:p>
          <a:p>
            <a:pPr lvl="1"/>
            <a:r>
              <a:rPr lang="tr-TR" dirty="0"/>
              <a:t>T.C. Ruh Sağlığı Politikası- 2006</a:t>
            </a:r>
          </a:p>
          <a:p>
            <a:pPr lvl="1"/>
            <a:endParaRPr lang="tr-TR" dirty="0"/>
          </a:p>
          <a:p>
            <a:r>
              <a:rPr lang="tr-TR" dirty="0"/>
              <a:t>Ruh Sağlığı Yasası Çalışmaları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sz="1600" b="1" dirty="0"/>
              <a:t>K</a:t>
            </a:r>
            <a:r>
              <a:rPr lang="tr-TR" sz="1600" dirty="0"/>
              <a:t>aynak: Ulaş, H. 2008. 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571480"/>
            <a:ext cx="7286676" cy="5134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ANORMAL</a:t>
            </a:r>
          </a:p>
          <a:p>
            <a:pPr lvl="1"/>
            <a:r>
              <a:rPr lang="tr-TR" dirty="0"/>
              <a:t>Ruh sağlığı bozulan kişi genellikle duygu, düşünce ve davranışlarında </a:t>
            </a:r>
            <a:r>
              <a:rPr lang="tr-TR" b="1" dirty="0"/>
              <a:t>tutarsızlık, aşırılık, uyumsuzluk ve yetersizlik</a:t>
            </a:r>
            <a:r>
              <a:rPr lang="tr-TR" dirty="0"/>
              <a:t> özellikleri taşır. </a:t>
            </a:r>
          </a:p>
          <a:p>
            <a:pPr lvl="1"/>
            <a:r>
              <a:rPr lang="tr-TR" dirty="0"/>
              <a:t>Bu özellikler de normlara göre belirlenir. </a:t>
            </a:r>
          </a:p>
          <a:p>
            <a:pPr lvl="1"/>
            <a:r>
              <a:rPr lang="tr-TR" dirty="0"/>
              <a:t>Ayrıca, bu özelliklerin;</a:t>
            </a:r>
          </a:p>
          <a:p>
            <a:pPr lvl="2"/>
            <a:r>
              <a:rPr lang="tr-TR" dirty="0"/>
              <a:t>Sürekli ya da yineleyici olması </a:t>
            </a:r>
          </a:p>
          <a:p>
            <a:pPr lvl="2"/>
            <a:r>
              <a:rPr lang="tr-TR" dirty="0"/>
              <a:t>Bireyin verimli çalışmasını bozması </a:t>
            </a:r>
          </a:p>
          <a:p>
            <a:pPr lvl="2"/>
            <a:r>
              <a:rPr lang="tr-TR" dirty="0"/>
              <a:t>Kişilerarası ilişkilerini bozması gereklidir.  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/>
              <a:t>Öztürk</a:t>
            </a:r>
            <a:r>
              <a:rPr lang="tr-TR" dirty="0"/>
              <a:t>, O: , </a:t>
            </a:r>
            <a:r>
              <a:rPr lang="tr-TR" dirty="0" err="1"/>
              <a:t>Uluşahin</a:t>
            </a:r>
            <a:r>
              <a:rPr lang="tr-TR" dirty="0"/>
              <a:t>, A. Ruh Sağlığı ve Bozuklukları. Ankara, 2016. </a:t>
            </a:r>
          </a:p>
          <a:p>
            <a:r>
              <a:rPr lang="tr-TR" dirty="0"/>
              <a:t>Tunca, A.B. </a:t>
            </a:r>
            <a:r>
              <a:rPr lang="tr-TR" dirty="0" err="1"/>
              <a:t>Foucault</a:t>
            </a:r>
            <a:r>
              <a:rPr lang="tr-TR" dirty="0"/>
              <a:t>' da Delilik Kavramı Ve Bağlamında İktidar Analizleri. </a:t>
            </a:r>
            <a:r>
              <a:rPr lang="tr-TR" dirty="0">
                <a:hlinkClick r:id="rId2"/>
              </a:rPr>
              <a:t>http://ayseburcutunca.blogspot.com/2014/02/foucault-delililk-kavrami-ve-baglaminda.html</a:t>
            </a:r>
            <a:endParaRPr lang="tr-TR" dirty="0"/>
          </a:p>
          <a:p>
            <a:r>
              <a:rPr lang="tr-TR" dirty="0"/>
              <a:t>Ulaş, H. Batı Avrupa Ülkelerinde ve Türkiye’de Psikiyatrik Hizmetler . </a:t>
            </a:r>
            <a:r>
              <a:rPr lang="tr-TR" dirty="0" err="1"/>
              <a:t>Türki̇ye</a:t>
            </a:r>
            <a:r>
              <a:rPr lang="tr-TR" dirty="0"/>
              <a:t> </a:t>
            </a:r>
            <a:r>
              <a:rPr lang="tr-TR" dirty="0" err="1"/>
              <a:t>Psi̇ki̇yatri̇</a:t>
            </a:r>
            <a:r>
              <a:rPr lang="tr-TR" dirty="0"/>
              <a:t> Derneği̇ Bülteni,Cilt 11, Sayı  2, 2008.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Ruh Sağlığı Tanımı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Dünya Sağlık Örgütü’nün 2016 yılında yaptığı ruh sağlığı tanımı: </a:t>
            </a:r>
          </a:p>
          <a:p>
            <a:pPr>
              <a:buNone/>
            </a:pPr>
            <a:r>
              <a:rPr lang="tr-TR" dirty="0"/>
              <a:t>  “bireyin </a:t>
            </a:r>
            <a:r>
              <a:rPr lang="tr-TR" b="1" dirty="0"/>
              <a:t>yeteneklerinin</a:t>
            </a:r>
            <a:r>
              <a:rPr lang="tr-TR" dirty="0"/>
              <a:t> farkına vardığı, yaşamın normal </a:t>
            </a:r>
            <a:r>
              <a:rPr lang="tr-TR" b="1" dirty="0"/>
              <a:t>stresi ile baş edebildiği</a:t>
            </a:r>
            <a:r>
              <a:rPr lang="tr-TR" dirty="0"/>
              <a:t>, üretken ve verimli </a:t>
            </a:r>
            <a:r>
              <a:rPr lang="tr-TR" b="1" dirty="0"/>
              <a:t>çalışabildiği</a:t>
            </a:r>
            <a:r>
              <a:rPr lang="tr-TR" dirty="0"/>
              <a:t> ve içinde yaşadığı </a:t>
            </a:r>
            <a:r>
              <a:rPr lang="tr-TR" b="1" dirty="0"/>
              <a:t>topluma katkı</a:t>
            </a:r>
            <a:r>
              <a:rPr lang="tr-TR" dirty="0"/>
              <a:t>da bulunabildiği </a:t>
            </a:r>
            <a:r>
              <a:rPr lang="tr-TR" b="1" dirty="0"/>
              <a:t>iyi olma hali</a:t>
            </a:r>
            <a:r>
              <a:rPr lang="tr-TR" dirty="0"/>
              <a:t>” 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Foucault</a:t>
            </a:r>
            <a:r>
              <a:rPr lang="tr-TR" dirty="0"/>
              <a:t>- Deliliğin Tarihi </a:t>
            </a:r>
          </a:p>
          <a:p>
            <a:r>
              <a:rPr lang="tr-TR" dirty="0"/>
              <a:t>Fransız devrimi sonrası delilik önce suça, sonra da hastalığa indirgenmiştir. </a:t>
            </a:r>
          </a:p>
          <a:p>
            <a:pPr lvl="1">
              <a:buNone/>
            </a:pPr>
            <a:r>
              <a:rPr lang="tr-TR" dirty="0"/>
              <a:t>“İlkel çağlarda, antik dönemde, ortaçağda da deliler vardı fakat bunlar toplumdan ayrı düşünülemezdi, toplumla bütündü. Birdenbire ne oldu da deli toplumun dışına atıldı?” 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500438"/>
            <a:ext cx="3605891" cy="2524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</a:t>
            </a:r>
            <a:r>
              <a:rPr lang="tr-TR" dirty="0" err="1" smtClean="0"/>
              <a:t>Demonoloji</a:t>
            </a:r>
            <a:r>
              <a:rPr lang="tr-TR" dirty="0" smtClean="0"/>
              <a:t> dönemi </a:t>
            </a:r>
          </a:p>
          <a:p>
            <a:r>
              <a:rPr lang="tr-TR" dirty="0" smtClean="0"/>
              <a:t>Hipokrat dönemi</a:t>
            </a:r>
          </a:p>
          <a:p>
            <a:r>
              <a:rPr lang="tr-TR" dirty="0" smtClean="0"/>
              <a:t>Karanlık çağlar ve </a:t>
            </a:r>
            <a:r>
              <a:rPr lang="tr-TR" dirty="0" err="1" smtClean="0"/>
              <a:t>demonoloji</a:t>
            </a:r>
            <a:r>
              <a:rPr lang="tr-TR" dirty="0" smtClean="0"/>
              <a:t> – cadı avları</a:t>
            </a:r>
          </a:p>
          <a:p>
            <a:r>
              <a:rPr lang="tr-TR" dirty="0" smtClean="0"/>
              <a:t>Akıl Hastaneleri dönemi </a:t>
            </a:r>
          </a:p>
          <a:p>
            <a:r>
              <a:rPr lang="tr-TR" dirty="0" smtClean="0"/>
              <a:t>Yeni tedavi yöntemleri</a:t>
            </a:r>
          </a:p>
          <a:p>
            <a:pPr lvl="1"/>
            <a:r>
              <a:rPr lang="tr-TR" dirty="0" err="1"/>
              <a:t>L</a:t>
            </a:r>
            <a:r>
              <a:rPr lang="tr-TR" dirty="0" err="1" smtClean="0"/>
              <a:t>obotomi</a:t>
            </a:r>
            <a:r>
              <a:rPr lang="tr-TR" dirty="0" smtClean="0"/>
              <a:t>, </a:t>
            </a:r>
            <a:r>
              <a:rPr lang="tr-TR" dirty="0" err="1" smtClean="0"/>
              <a:t>psikocerrahi</a:t>
            </a:r>
            <a:endParaRPr lang="tr-TR" dirty="0"/>
          </a:p>
          <a:p>
            <a:pPr lvl="1"/>
            <a:r>
              <a:rPr lang="tr-TR" dirty="0" smtClean="0"/>
              <a:t>İnsülin koma tedavisi </a:t>
            </a:r>
          </a:p>
          <a:p>
            <a:pPr lvl="1"/>
            <a:r>
              <a:rPr lang="tr-TR" dirty="0" err="1" smtClean="0"/>
              <a:t>Elektrokonvülsif</a:t>
            </a:r>
            <a:r>
              <a:rPr lang="tr-TR" dirty="0" smtClean="0"/>
              <a:t> terapi (ECT)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9926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17. yy başı Kapitalizmin gelişimi</a:t>
            </a:r>
          </a:p>
          <a:p>
            <a:pPr lvl="1"/>
            <a:r>
              <a:rPr lang="tr-TR" dirty="0"/>
              <a:t>Kapitalizmin el emeği,işsizlik sorunuyla karşılaştığında, isyanlara karşı kapatmayı kullanması </a:t>
            </a:r>
          </a:p>
          <a:p>
            <a:pPr lvl="1"/>
            <a:r>
              <a:rPr lang="tr-TR" dirty="0"/>
              <a:t>Büyük kapatılma </a:t>
            </a:r>
          </a:p>
          <a:p>
            <a:pPr lvl="1"/>
            <a:r>
              <a:rPr lang="tr-TR" dirty="0"/>
              <a:t>Aylak takımının toplum dışına atılması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“Deli, üretim karşısında, aile sistemi karşısında, söylem ve oyun karşısında dışlanan ve muaf tutulan bir konumdaydı  ve böyle bir konumdayken, toplumsal bütünlüğün içine dahil edilmesi düşünülemezdi”.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18.yy </a:t>
            </a:r>
          </a:p>
          <a:p>
            <a:pPr lvl="1"/>
            <a:r>
              <a:rPr lang="tr-TR" dirty="0"/>
              <a:t>Deli artık “hasta” statüsündeydi </a:t>
            </a:r>
          </a:p>
          <a:p>
            <a:pPr lvl="1"/>
            <a:r>
              <a:rPr lang="tr-TR" dirty="0"/>
              <a:t>Fiziksel- psikolojik olarak çalışamayanlar</a:t>
            </a:r>
          </a:p>
          <a:p>
            <a:pPr lvl="1"/>
            <a:r>
              <a:rPr lang="tr-TR" dirty="0"/>
              <a:t>Çalışabilecek olanların iyileştirilmesi- psikiyatri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None/>
            </a:pPr>
            <a:r>
              <a:rPr lang="tr-TR" dirty="0" err="1"/>
              <a:t>Foucault</a:t>
            </a:r>
            <a:r>
              <a:rPr lang="tr-TR" dirty="0"/>
              <a:t>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dirty="0"/>
              <a:t>“Dışarıda yaptıkları şeyi kapatıldıkları yerde yapmaya kalktıklarında anormal olarak damgalanırlardı. Yani dışarıda sinirlenip birisine bağırırsa normal, bunu hastanenin duvarları arasında yaparsa anormal kabul edilir”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6361</TotalTime>
  <Words>1401</Words>
  <Application>Microsoft Office PowerPoint</Application>
  <PresentationFormat>Ekran Gösterisi (4:3)</PresentationFormat>
  <Paragraphs>202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4" baseType="lpstr">
      <vt:lpstr>Arial</vt:lpstr>
      <vt:lpstr>Verdana</vt:lpstr>
      <vt:lpstr>Wingdings 2</vt:lpstr>
      <vt:lpstr>Görünüş</vt:lpstr>
      <vt:lpstr>RUH SAĞLIĞI,  PSİKİYATRİ, PSİKİYATRİK SOSYAL HİZMET   GİRİŞ </vt:lpstr>
      <vt:lpstr>Ruh Sağlığı Normal- Anormal </vt:lpstr>
      <vt:lpstr>PowerPoint Sunusu</vt:lpstr>
      <vt:lpstr>Ruh Sağlığı Tanımı </vt:lpstr>
      <vt:lpstr>PowerPoint Sunusu</vt:lpstr>
      <vt:lpstr>PowerPoint Sunusu</vt:lpstr>
      <vt:lpstr>PowerPoint Sunusu</vt:lpstr>
      <vt:lpstr>PowerPoint Sunusu</vt:lpstr>
      <vt:lpstr>PowerPoint Sunusu</vt:lpstr>
      <vt:lpstr>F.Goya. The Madhouse, 1819. </vt:lpstr>
      <vt:lpstr>SAĞLAMCILIK(ABLEISM) (merhaba!spektrum: Ben Sağlamcı Değilim Yazısı’ndan)</vt:lpstr>
      <vt:lpstr>Sağlamcılığa örnekler…</vt:lpstr>
      <vt:lpstr>Sağlamcılığa örnekler…</vt:lpstr>
      <vt:lpstr>Sağlamcılığa örnekler…</vt:lpstr>
      <vt:lpstr>Sağlamcılığa örnekler…</vt:lpstr>
      <vt:lpstr>Sağlamcılığa örnekler…</vt:lpstr>
      <vt:lpstr>Sağlamcılığa örnekler…</vt:lpstr>
      <vt:lpstr>Sağlamcılığa örnekler…</vt:lpstr>
      <vt:lpstr>SAĞLAMCILIK SOSYAL HİZMETTE NASIL KARŞIMIZA ÇIKIYOR?</vt:lpstr>
      <vt:lpstr>Psikiyatrinin Tarihçesi</vt:lpstr>
      <vt:lpstr>PowerPoint Sunusu</vt:lpstr>
      <vt:lpstr>PowerPoint Sunusu</vt:lpstr>
      <vt:lpstr>Çağdaş psikoloji kuramları</vt:lpstr>
      <vt:lpstr>Psikiyatri Ekolleri </vt:lpstr>
      <vt:lpstr>Hizmet modelleri</vt:lpstr>
      <vt:lpstr>Türkiye’de Psikiyatrik Hizmetler </vt:lpstr>
      <vt:lpstr>PowerPoint Sunusu</vt:lpstr>
      <vt:lpstr>PowerPoint Sunusu</vt:lpstr>
      <vt:lpstr>                Kaynak: Ulaş, H. 2008.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RUH SAĞLIĞI  PSİKİYATRİ PSİKİYATRİK SOSYAL HİZMET  GİRİŞ</dc:title>
  <dc:creator>Microsoft</dc:creator>
  <cp:lastModifiedBy>Microsoft</cp:lastModifiedBy>
  <cp:revision>70</cp:revision>
  <dcterms:created xsi:type="dcterms:W3CDTF">2018-09-27T11:06:35Z</dcterms:created>
  <dcterms:modified xsi:type="dcterms:W3CDTF">2024-02-27T07:55:43Z</dcterms:modified>
</cp:coreProperties>
</file>