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8"/>
  </p:notesMasterIdLst>
  <p:sldIdLst>
    <p:sldId id="611" r:id="rId2"/>
    <p:sldId id="357" r:id="rId3"/>
    <p:sldId id="358" r:id="rId4"/>
    <p:sldId id="260" r:id="rId5"/>
    <p:sldId id="603" r:id="rId6"/>
    <p:sldId id="591" r:id="rId7"/>
    <p:sldId id="597" r:id="rId8"/>
    <p:sldId id="592" r:id="rId9"/>
    <p:sldId id="602" r:id="rId10"/>
    <p:sldId id="506" r:id="rId11"/>
    <p:sldId id="510" r:id="rId12"/>
    <p:sldId id="512" r:id="rId13"/>
    <p:sldId id="511" r:id="rId14"/>
    <p:sldId id="514" r:id="rId15"/>
    <p:sldId id="515" r:id="rId16"/>
    <p:sldId id="609" r:id="rId1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FFFF00"/>
    <a:srgbClr val="0066FF"/>
    <a:srgbClr val="000099"/>
    <a:srgbClr val="111111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B0166-80FD-4CAE-8979-FDAEB6342DF0}" type="datetimeFigureOut">
              <a:rPr lang="tr-TR" smtClean="0"/>
              <a:pPr/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9F57-933D-4433-969F-844F0CD630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08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9F57-933D-4433-969F-844F0CD63086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938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63F38E3-9EF7-4D52-9748-F9C35D961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9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4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949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27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1E9DA-33B6-4B39-BAAF-7B16A5558A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6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2F93-F701-4EAC-A58B-61366391E84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04FE673-097B-47CE-9B5C-091C62B4C7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0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C16E98C-625B-4F15-B7D4-8D31CE4AA1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835E157-DCE8-4202-A2F4-C5C3C93551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9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3364B-630F-4D23-AB4E-A34F098D1C1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7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42176-17DD-4FE5-BB12-F5634161FD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675F-915D-4382-A462-4328557A01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11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19F39D6-EC6E-4594-9821-48C7901552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>
          <a:xfrm>
            <a:off x="1835696" y="1412776"/>
            <a:ext cx="4068763" cy="70802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dirty="0" smtClean="0"/>
              <a:t>KAYNAKLAR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>
          <a:xfrm>
            <a:off x="1403648" y="2276872"/>
            <a:ext cx="7489825" cy="44640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1)	</a:t>
            </a:r>
            <a:r>
              <a:rPr lang="tr-TR" altLang="tr-TR" dirty="0" err="1" smtClean="0">
                <a:solidFill>
                  <a:schemeClr val="tx1"/>
                </a:solidFill>
              </a:rPr>
              <a:t>Brock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Biology</a:t>
            </a:r>
            <a:r>
              <a:rPr lang="tr-TR" altLang="tr-TR" dirty="0" smtClean="0">
                <a:solidFill>
                  <a:schemeClr val="tx1"/>
                </a:solidFill>
              </a:rPr>
              <a:t> of </a:t>
            </a:r>
            <a:r>
              <a:rPr lang="tr-TR" altLang="tr-TR" dirty="0" err="1" smtClean="0">
                <a:solidFill>
                  <a:schemeClr val="tx1"/>
                </a:solidFill>
              </a:rPr>
              <a:t>Microorganisms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fifteenth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edition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Madigan</a:t>
            </a:r>
            <a:r>
              <a:rPr lang="tr-TR" altLang="tr-TR" dirty="0" smtClean="0">
                <a:solidFill>
                  <a:schemeClr val="tx1"/>
                </a:solidFill>
              </a:rPr>
              <a:t>, M. T., </a:t>
            </a:r>
            <a:r>
              <a:rPr lang="tr-TR" altLang="tr-TR" dirty="0" err="1" smtClean="0">
                <a:solidFill>
                  <a:schemeClr val="tx1"/>
                </a:solidFill>
              </a:rPr>
              <a:t>Martinko</a:t>
            </a:r>
            <a:r>
              <a:rPr lang="tr-TR" altLang="tr-TR" dirty="0" smtClean="0">
                <a:solidFill>
                  <a:schemeClr val="tx1"/>
                </a:solidFill>
              </a:rPr>
              <a:t>, J. M., </a:t>
            </a:r>
            <a:r>
              <a:rPr lang="tr-TR" altLang="tr-TR" dirty="0" err="1" smtClean="0">
                <a:solidFill>
                  <a:schemeClr val="tx1"/>
                </a:solidFill>
              </a:rPr>
              <a:t>Dunlap</a:t>
            </a:r>
            <a:r>
              <a:rPr lang="tr-TR" altLang="tr-TR" dirty="0" smtClean="0">
                <a:solidFill>
                  <a:schemeClr val="tx1"/>
                </a:solidFill>
              </a:rPr>
              <a:t>, P.V., </a:t>
            </a:r>
            <a:r>
              <a:rPr lang="tr-TR" altLang="tr-TR" dirty="0" err="1" smtClean="0">
                <a:solidFill>
                  <a:schemeClr val="tx1"/>
                </a:solidFill>
              </a:rPr>
              <a:t>Clark</a:t>
            </a:r>
            <a:r>
              <a:rPr lang="tr-TR" altLang="tr-TR" dirty="0" smtClean="0">
                <a:solidFill>
                  <a:schemeClr val="tx1"/>
                </a:solidFill>
              </a:rPr>
              <a:t>, D.P., </a:t>
            </a:r>
            <a:r>
              <a:rPr lang="tr-TR" altLang="tr-TR" dirty="0" err="1" smtClean="0">
                <a:solidFill>
                  <a:schemeClr val="tx1"/>
                </a:solidFill>
              </a:rPr>
              <a:t>Pearson</a:t>
            </a:r>
            <a:r>
              <a:rPr lang="tr-TR" altLang="tr-TR" dirty="0" smtClean="0">
                <a:solidFill>
                  <a:schemeClr val="tx1"/>
                </a:solidFill>
              </a:rPr>
              <a:t> Benjamin </a:t>
            </a:r>
            <a:r>
              <a:rPr lang="tr-TR" altLang="tr-TR" dirty="0" err="1" smtClean="0">
                <a:solidFill>
                  <a:schemeClr val="tx1"/>
                </a:solidFill>
              </a:rPr>
              <a:t>Cummings</a:t>
            </a:r>
            <a:r>
              <a:rPr lang="tr-TR" altLang="tr-TR" dirty="0" smtClean="0">
                <a:solidFill>
                  <a:schemeClr val="tx1"/>
                </a:solidFill>
              </a:rPr>
              <a:t>, 2018.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2)	</a:t>
            </a:r>
            <a:r>
              <a:rPr lang="tr-TR" altLang="tr-TR" dirty="0" err="1" smtClean="0">
                <a:solidFill>
                  <a:schemeClr val="tx1"/>
                </a:solidFill>
              </a:rPr>
              <a:t>Microbiology</a:t>
            </a:r>
            <a:r>
              <a:rPr lang="tr-TR" altLang="tr-TR" dirty="0" smtClean="0">
                <a:solidFill>
                  <a:schemeClr val="tx1"/>
                </a:solidFill>
              </a:rPr>
              <a:t> an </a:t>
            </a:r>
            <a:r>
              <a:rPr lang="tr-TR" altLang="tr-TR" dirty="0" err="1" smtClean="0">
                <a:solidFill>
                  <a:schemeClr val="tx1"/>
                </a:solidFill>
              </a:rPr>
              <a:t>introduction</a:t>
            </a:r>
            <a:r>
              <a:rPr lang="tr-TR" altLang="tr-TR" dirty="0" smtClean="0">
                <a:solidFill>
                  <a:schemeClr val="tx1"/>
                </a:solidFill>
              </a:rPr>
              <a:t>, </a:t>
            </a:r>
            <a:r>
              <a:rPr lang="tr-TR" altLang="tr-TR" dirty="0" err="1" smtClean="0">
                <a:solidFill>
                  <a:schemeClr val="tx1"/>
                </a:solidFill>
              </a:rPr>
              <a:t>Tortora</a:t>
            </a:r>
            <a:r>
              <a:rPr lang="tr-TR" altLang="tr-TR" dirty="0" smtClean="0">
                <a:solidFill>
                  <a:schemeClr val="tx1"/>
                </a:solidFill>
              </a:rPr>
              <a:t>, G.J., </a:t>
            </a:r>
            <a:r>
              <a:rPr lang="tr-TR" altLang="tr-TR" dirty="0" err="1" smtClean="0">
                <a:solidFill>
                  <a:schemeClr val="tx1"/>
                </a:solidFill>
              </a:rPr>
              <a:t>Funke</a:t>
            </a:r>
            <a:r>
              <a:rPr lang="tr-TR" altLang="tr-TR" dirty="0" smtClean="0">
                <a:solidFill>
                  <a:schemeClr val="tx1"/>
                </a:solidFill>
              </a:rPr>
              <a:t>, B.R., Case, C.L., </a:t>
            </a:r>
            <a:r>
              <a:rPr lang="tr-TR" altLang="tr-TR" dirty="0" err="1" smtClean="0">
                <a:solidFill>
                  <a:schemeClr val="tx1"/>
                </a:solidFill>
              </a:rPr>
              <a:t>Pearson</a:t>
            </a:r>
            <a:r>
              <a:rPr lang="tr-TR" altLang="tr-TR" dirty="0" smtClean="0">
                <a:solidFill>
                  <a:schemeClr val="tx1"/>
                </a:solidFill>
              </a:rPr>
              <a:t> Benjamin </a:t>
            </a:r>
            <a:r>
              <a:rPr lang="tr-TR" altLang="tr-TR" dirty="0" err="1" smtClean="0">
                <a:solidFill>
                  <a:schemeClr val="tx1"/>
                </a:solidFill>
              </a:rPr>
              <a:t>Cummings</a:t>
            </a:r>
            <a:r>
              <a:rPr lang="tr-TR" altLang="tr-TR" dirty="0" smtClean="0">
                <a:solidFill>
                  <a:schemeClr val="tx1"/>
                </a:solidFill>
              </a:rPr>
              <a:t>, 2007.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3)	</a:t>
            </a:r>
            <a:r>
              <a:rPr lang="tr-TR" altLang="tr-TR" dirty="0" err="1" smtClean="0">
                <a:solidFill>
                  <a:schemeClr val="tx1"/>
                </a:solidFill>
              </a:rPr>
              <a:t>The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Prokaryotes</a:t>
            </a:r>
            <a:r>
              <a:rPr lang="tr-TR" altLang="tr-TR" dirty="0" smtClean="0">
                <a:solidFill>
                  <a:schemeClr val="tx1"/>
                </a:solidFill>
              </a:rPr>
              <a:t>, </a:t>
            </a:r>
            <a:r>
              <a:rPr lang="tr-TR" altLang="tr-TR" dirty="0" err="1" smtClean="0">
                <a:solidFill>
                  <a:schemeClr val="tx1"/>
                </a:solidFill>
              </a:rPr>
              <a:t>third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edition</a:t>
            </a:r>
            <a:r>
              <a:rPr lang="tr-TR" altLang="tr-TR" dirty="0" smtClean="0">
                <a:solidFill>
                  <a:schemeClr val="tx1"/>
                </a:solidFill>
              </a:rPr>
              <a:t>, Volume1-7, </a:t>
            </a:r>
            <a:r>
              <a:rPr lang="tr-TR" altLang="tr-TR" dirty="0" err="1" smtClean="0">
                <a:solidFill>
                  <a:schemeClr val="tx1"/>
                </a:solidFill>
              </a:rPr>
              <a:t>Dworkin</a:t>
            </a:r>
            <a:r>
              <a:rPr lang="tr-TR" altLang="tr-TR" dirty="0" smtClean="0">
                <a:solidFill>
                  <a:schemeClr val="tx1"/>
                </a:solidFill>
              </a:rPr>
              <a:t>, M. (Editor in </a:t>
            </a:r>
            <a:r>
              <a:rPr lang="tr-TR" altLang="tr-TR" dirty="0" err="1" smtClean="0">
                <a:solidFill>
                  <a:schemeClr val="tx1"/>
                </a:solidFill>
              </a:rPr>
              <a:t>chief</a:t>
            </a:r>
            <a:r>
              <a:rPr lang="tr-TR" altLang="tr-TR" dirty="0" smtClean="0">
                <a:solidFill>
                  <a:schemeClr val="tx1"/>
                </a:solidFill>
              </a:rPr>
              <a:t>), </a:t>
            </a:r>
            <a:r>
              <a:rPr lang="tr-TR" altLang="tr-TR" dirty="0" err="1" smtClean="0">
                <a:solidFill>
                  <a:schemeClr val="tx1"/>
                </a:solidFill>
              </a:rPr>
              <a:t>Springer</a:t>
            </a:r>
            <a:r>
              <a:rPr lang="tr-TR" altLang="tr-TR" dirty="0" smtClean="0">
                <a:solidFill>
                  <a:schemeClr val="tx1"/>
                </a:solidFill>
              </a:rPr>
              <a:t>, 2006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4) Güncel bilgiler için, konuyla ilgili süreli yayınlar ve internet siteleri kullanılacaktır.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410297" y="476672"/>
            <a:ext cx="7632775" cy="638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defRPr/>
            </a:pPr>
            <a:r>
              <a:rPr lang="tr-TR" sz="3200" b="1" dirty="0" smtClean="0"/>
              <a:t>BİY 210 GENEL </a:t>
            </a:r>
            <a:r>
              <a:rPr lang="tr-TR" sz="3200" b="1" dirty="0"/>
              <a:t>MİKROBİYOLOJİ II</a:t>
            </a:r>
          </a:p>
        </p:txBody>
      </p:sp>
    </p:spTree>
    <p:extLst>
      <p:ext uri="{BB962C8B-B14F-4D97-AF65-F5344CB8AC3E}">
        <p14:creationId xmlns:p14="http://schemas.microsoft.com/office/powerpoint/2010/main" val="1091607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1680" y="1268760"/>
            <a:ext cx="6995120" cy="5328592"/>
          </a:xfrm>
          <a:noFill/>
        </p:spPr>
        <p:txBody>
          <a:bodyPr>
            <a:normAutofit/>
          </a:bodyPr>
          <a:lstStyle/>
          <a:p>
            <a:r>
              <a:rPr lang="en-GB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en-GB" sz="2800" dirty="0">
                <a:solidFill>
                  <a:schemeClr val="tx1"/>
                </a:solidFill>
                <a:effectLst/>
              </a:rPr>
              <a:t> DNA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molekülünün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büyüklüğü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moleküldeki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yada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çiftlerinin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sayısı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ifade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edilir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en-GB" sz="2800" dirty="0" smtClean="0">
                <a:solidFill>
                  <a:schemeClr val="tx1"/>
                </a:solidFill>
                <a:effectLst/>
              </a:rPr>
              <a:t>1000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1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kilobaz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(1 kb) </a:t>
            </a:r>
            <a:r>
              <a:rPr lang="en-GB" sz="2800" dirty="0" smtClean="0">
                <a:solidFill>
                  <a:schemeClr val="tx1"/>
                </a:solidFill>
                <a:effectLst/>
              </a:rPr>
              <a:t>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en-GB" sz="28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çift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iplikli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ise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kilobaz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çifti</a:t>
            </a:r>
            <a:r>
              <a:rPr lang="en-GB" sz="2800" dirty="0">
                <a:solidFill>
                  <a:schemeClr val="tx1"/>
                </a:solidFill>
                <a:effectLst/>
              </a:rPr>
              <a:t>  (1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kbp</a:t>
            </a:r>
            <a:r>
              <a:rPr lang="en-GB" sz="2800" dirty="0">
                <a:solidFill>
                  <a:schemeClr val="tx1"/>
                </a:solidFill>
                <a:effectLst/>
              </a:rPr>
              <a:t>)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en-GB" sz="2800" dirty="0" smtClean="0">
                <a:solidFill>
                  <a:schemeClr val="tx1"/>
                </a:solidFill>
                <a:effectLst/>
              </a:rPr>
              <a:t>5000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çifti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bulunan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en-GB" sz="2800" dirty="0">
                <a:solidFill>
                  <a:schemeClr val="tx1"/>
                </a:solidFill>
                <a:effectLst/>
              </a:rPr>
              <a:t> DNA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sarmalı</a:t>
            </a:r>
            <a:r>
              <a:rPr lang="en-GB" sz="2800" dirty="0">
                <a:solidFill>
                  <a:schemeClr val="tx1"/>
                </a:solidFill>
                <a:effectLst/>
              </a:rPr>
              <a:t> 5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kbp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büyüklüğündedir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en-GB" sz="2800" i="1" dirty="0" smtClean="0">
                <a:solidFill>
                  <a:schemeClr val="tx1"/>
                </a:solidFill>
                <a:effectLst/>
              </a:rPr>
              <a:t>E</a:t>
            </a:r>
            <a:r>
              <a:rPr lang="en-GB" sz="2800" i="1" dirty="0">
                <a:solidFill>
                  <a:schemeClr val="tx1"/>
                </a:solidFill>
                <a:effectLst/>
              </a:rPr>
              <a:t>. coli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genomu</a:t>
            </a:r>
            <a:r>
              <a:rPr lang="en-GB" sz="2800" dirty="0">
                <a:solidFill>
                  <a:schemeClr val="tx1"/>
                </a:solidFill>
                <a:effectLst/>
              </a:rPr>
              <a:t> 4640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kbp</a:t>
            </a:r>
            <a:r>
              <a:rPr lang="en-GB" sz="2800" dirty="0">
                <a:solidFill>
                  <a:schemeClr val="tx1"/>
                </a:solidFill>
                <a:effectLst/>
              </a:rPr>
              <a:t> ( 4.64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megabaz</a:t>
            </a:r>
            <a:r>
              <a:rPr lang="en-GB" sz="2800" dirty="0">
                <a:solidFill>
                  <a:schemeClr val="tx1"/>
                </a:solidFill>
                <a:effectLst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çifti</a:t>
            </a:r>
            <a:r>
              <a:rPr lang="en-GB" sz="2800" dirty="0">
                <a:solidFill>
                  <a:schemeClr val="tx1"/>
                </a:solidFill>
                <a:effectLst/>
              </a:rPr>
              <a:t> =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Mbp</a:t>
            </a:r>
            <a:r>
              <a:rPr lang="en-GB" sz="2800" dirty="0">
                <a:solidFill>
                  <a:schemeClr val="tx1"/>
                </a:solidFill>
                <a:effectLst/>
              </a:rPr>
              <a:t>) </a:t>
            </a:r>
            <a:r>
              <a:rPr lang="en-GB" sz="2800" dirty="0" err="1">
                <a:solidFill>
                  <a:schemeClr val="tx1"/>
                </a:solidFill>
                <a:effectLst/>
              </a:rPr>
              <a:t>büyüklüğündedir</a:t>
            </a:r>
            <a:r>
              <a:rPr lang="en-GB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895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07704" y="209311"/>
            <a:ext cx="6717432" cy="832644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tx1"/>
                </a:solidFill>
                <a:effectLst/>
              </a:rPr>
              <a:t>DNA </a:t>
            </a:r>
            <a:r>
              <a:rPr lang="fr-FR" b="1" dirty="0" err="1">
                <a:solidFill>
                  <a:schemeClr val="tx1"/>
                </a:solidFill>
                <a:effectLst/>
              </a:rPr>
              <a:t>polimeraz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052736"/>
            <a:ext cx="7211144" cy="4967064"/>
          </a:xfrm>
          <a:noFill/>
        </p:spPr>
        <p:txBody>
          <a:bodyPr>
            <a:normAutofit lnSpcReduction="10000"/>
          </a:bodyPr>
          <a:lstStyle/>
          <a:p>
            <a:r>
              <a:rPr lang="fr-FR" sz="2800" i="1" dirty="0">
                <a:solidFill>
                  <a:schemeClr val="tx1"/>
                </a:solidFill>
                <a:effectLst/>
              </a:rPr>
              <a:t>E. </a:t>
            </a:r>
            <a:r>
              <a:rPr lang="fr-FR" sz="2800" i="1" dirty="0" err="1">
                <a:solidFill>
                  <a:schemeClr val="tx1"/>
                </a:solidFill>
                <a:effectLst/>
              </a:rPr>
              <a:t>coli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'de</a:t>
            </a:r>
            <a:r>
              <a:rPr lang="fr-FR" sz="2800" dirty="0">
                <a:solidFill>
                  <a:schemeClr val="tx1"/>
                </a:solidFill>
                <a:effectLst/>
              </a:rPr>
              <a:t>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I, II, III, IV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800" dirty="0">
                <a:solidFill>
                  <a:schemeClr val="tx1"/>
                </a:solidFill>
                <a:effectLst/>
              </a:rPr>
              <a:t> V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olmak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üzere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beş</a:t>
            </a:r>
            <a:r>
              <a:rPr lang="fr-FR" sz="2800" dirty="0">
                <a:solidFill>
                  <a:schemeClr val="tx1"/>
                </a:solidFill>
                <a:effectLst/>
              </a:rPr>
              <a:t> tip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vardır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fr-FR" sz="28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I, </a:t>
            </a:r>
            <a:r>
              <a:rPr lang="fr-FR" sz="2800" b="1" dirty="0">
                <a:solidFill>
                  <a:schemeClr val="tx1"/>
                </a:solidFill>
                <a:effectLst/>
              </a:rPr>
              <a:t>5' </a:t>
            </a:r>
            <a:r>
              <a:rPr lang="en-GB" sz="2800" b="1" dirty="0">
                <a:solidFill>
                  <a:schemeClr val="tx1"/>
                </a:solidFill>
                <a:effectLst/>
                <a:sym typeface="Wingdings"/>
              </a:rPr>
              <a:t></a:t>
            </a:r>
            <a:r>
              <a:rPr lang="fr-FR" sz="2800" b="1" dirty="0">
                <a:solidFill>
                  <a:schemeClr val="tx1"/>
                </a:solidFill>
                <a:effectLst/>
              </a:rPr>
              <a:t> 3'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ekzonükleaz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aktivitesiyle</a:t>
            </a:r>
            <a:r>
              <a:rPr lang="fr-FR" sz="2800" dirty="0">
                <a:solidFill>
                  <a:schemeClr val="tx1"/>
                </a:solidFill>
                <a:effectLst/>
              </a:rPr>
              <a:t>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zincirinden</a:t>
            </a:r>
            <a:r>
              <a:rPr lang="fr-FR" sz="2800" dirty="0">
                <a:solidFill>
                  <a:schemeClr val="tx1"/>
                </a:solidFill>
                <a:effectLst/>
              </a:rPr>
              <a:t> RNA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primerlerini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uzaklaştırır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Bunu</a:t>
            </a:r>
            <a:r>
              <a:rPr lang="fr-FR" sz="2800" dirty="0">
                <a:solidFill>
                  <a:schemeClr val="tx1"/>
                </a:solidFill>
                <a:effectLst/>
              </a:rPr>
              <a:t>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III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enzimi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yapamaz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fr-FR" sz="28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III’ün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aktivitesi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diğerlerinden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fazladır</a:t>
            </a:r>
            <a:r>
              <a:rPr lang="fr-FR" sz="2800" dirty="0">
                <a:solidFill>
                  <a:schemeClr val="tx1"/>
                </a:solidFill>
                <a:effectLst/>
              </a:rPr>
              <a:t>. Bu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nedenle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hücre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replikasyonda</a:t>
            </a:r>
            <a:r>
              <a:rPr lang="fr-FR" sz="2800" dirty="0">
                <a:solidFill>
                  <a:schemeClr val="tx1"/>
                </a:solidFill>
                <a:effectLst/>
              </a:rPr>
              <a:t> bu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enzimi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kullanır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279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64144" y="344302"/>
            <a:ext cx="4176464" cy="832644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/>
              </a:rPr>
              <a:t>DNA </a:t>
            </a:r>
            <a:r>
              <a:rPr lang="fr-FR" b="1" dirty="0" err="1" smtClean="0">
                <a:solidFill>
                  <a:schemeClr val="tx1"/>
                </a:solidFill>
                <a:effectLst/>
              </a:rPr>
              <a:t>polimeraz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 III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268760"/>
            <a:ext cx="8435280" cy="5400600"/>
          </a:xfrm>
          <a:noFill/>
        </p:spPr>
        <p:txBody>
          <a:bodyPr>
            <a:normAutofit fontScale="92500"/>
          </a:bodyPr>
          <a:lstStyle/>
          <a:p>
            <a:r>
              <a:rPr lang="tr-TR" sz="2400" dirty="0" smtClean="0">
                <a:solidFill>
                  <a:schemeClr val="tx1"/>
                </a:solidFill>
                <a:effectLst/>
              </a:rPr>
              <a:t>K</a:t>
            </a:r>
            <a:r>
              <a:rPr lang="fr-FR" sz="2400" dirty="0" err="1" smtClean="0">
                <a:solidFill>
                  <a:schemeClr val="tx1"/>
                </a:solidFill>
                <a:effectLst/>
              </a:rPr>
              <a:t>ompleks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yapıda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holoenzimdir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r>
              <a:rPr lang="fr-FR" sz="2400" dirty="0" err="1" smtClean="0">
                <a:solidFill>
                  <a:schemeClr val="tx1"/>
                </a:solidFill>
                <a:effectLst/>
              </a:rPr>
              <a:t>Enzimin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core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kısmı</a:t>
            </a:r>
            <a:r>
              <a:rPr lang="fr-FR" sz="2400" dirty="0">
                <a:solidFill>
                  <a:schemeClr val="tx1"/>
                </a:solidFill>
                <a:effectLst/>
              </a:rPr>
              <a:t> alfa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α</a:t>
            </a:r>
            <a:r>
              <a:rPr lang="fr-FR" sz="2400" dirty="0">
                <a:solidFill>
                  <a:schemeClr val="tx1"/>
                </a:solidFill>
                <a:effectLst/>
              </a:rPr>
              <a:t>), epsilon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ε</a:t>
            </a:r>
            <a:r>
              <a:rPr lang="fr-FR" sz="2400" dirty="0">
                <a:solidFill>
                  <a:schemeClr val="tx1"/>
                </a:solidFill>
                <a:effectLst/>
              </a:rPr>
              <a:t>)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teta</a:t>
            </a:r>
            <a:r>
              <a:rPr lang="fr-FR" sz="2400" dirty="0">
                <a:solidFill>
                  <a:schemeClr val="tx1"/>
                </a:solidFill>
                <a:effectLst/>
              </a:rPr>
              <a:t>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θ</a:t>
            </a:r>
            <a:r>
              <a:rPr lang="fr-FR" sz="2400" dirty="0">
                <a:solidFill>
                  <a:schemeClr val="tx1"/>
                </a:solidFill>
                <a:effectLst/>
              </a:rPr>
              <a:t>)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alt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ünitelerinden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oluşur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Çift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zincirli</a:t>
            </a:r>
            <a:r>
              <a:rPr lang="fr-FR" sz="2400" dirty="0">
                <a:solidFill>
                  <a:schemeClr val="tx1"/>
                </a:solidFill>
                <a:effectLst/>
              </a:rPr>
              <a:t> DNA da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aktivite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gösteren</a:t>
            </a:r>
            <a:r>
              <a:rPr lang="fr-FR" sz="2400" dirty="0">
                <a:solidFill>
                  <a:schemeClr val="tx1"/>
                </a:solidFill>
                <a:effectLst/>
              </a:rPr>
              <a:t> bu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enzim</a:t>
            </a:r>
            <a:r>
              <a:rPr lang="fr-FR" sz="2400" dirty="0">
                <a:solidFill>
                  <a:schemeClr val="tx1"/>
                </a:solidFill>
                <a:effectLst/>
              </a:rPr>
              <a:t>,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replizomda</a:t>
            </a:r>
            <a:r>
              <a:rPr lang="fr-FR" sz="2400" dirty="0">
                <a:solidFill>
                  <a:schemeClr val="tx1"/>
                </a:solidFill>
                <a:effectLst/>
              </a:rPr>
              <a:t> dimer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şeklinde</a:t>
            </a:r>
            <a:r>
              <a:rPr lang="fr-FR" sz="2400" dirty="0">
                <a:solidFill>
                  <a:schemeClr val="tx1"/>
                </a:solidFill>
                <a:effectLst/>
              </a:rPr>
              <a:t> (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her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iki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zincirdeki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enzim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biraraya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gelir</a:t>
            </a:r>
            <a:r>
              <a:rPr lang="fr-FR" sz="2400" dirty="0">
                <a:solidFill>
                  <a:schemeClr val="tx1"/>
                </a:solidFill>
                <a:effectLst/>
              </a:rPr>
              <a:t>) en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yüksek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aktiviteyi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gösterir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r>
              <a:rPr lang="fr-FR" sz="2400" dirty="0" err="1" smtClean="0">
                <a:solidFill>
                  <a:schemeClr val="tx1"/>
                </a:solidFill>
                <a:effectLst/>
              </a:rPr>
              <a:t>Enzimin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>
                <a:solidFill>
                  <a:schemeClr val="tx1"/>
                </a:solidFill>
                <a:effectLst/>
              </a:rPr>
              <a:t>bu </a:t>
            </a:r>
            <a:r>
              <a:rPr lang="fr-FR" sz="2400" dirty="0" err="1" smtClean="0">
                <a:solidFill>
                  <a:schemeClr val="tx1"/>
                </a:solidFill>
                <a:effectLst/>
              </a:rPr>
              <a:t>yapısında</a:t>
            </a:r>
            <a:r>
              <a:rPr lang="tr-TR" sz="2400" dirty="0" smtClean="0">
                <a:solidFill>
                  <a:schemeClr val="tx1"/>
                </a:solidFill>
                <a:effectLst/>
              </a:rPr>
              <a:t>;</a:t>
            </a:r>
          </a:p>
          <a:p>
            <a:r>
              <a:rPr lang="fr-FR" sz="2400" dirty="0" smtClean="0">
                <a:solidFill>
                  <a:schemeClr val="tx1"/>
                </a:solidFill>
                <a:effectLst/>
              </a:rPr>
              <a:t>2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core</a:t>
            </a:r>
            <a:r>
              <a:rPr lang="fr-FR" sz="2400" dirty="0">
                <a:solidFill>
                  <a:schemeClr val="tx1"/>
                </a:solidFill>
                <a:effectLst/>
              </a:rPr>
              <a:t>,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r>
              <a:rPr lang="fr-FR" sz="2400" dirty="0" smtClean="0">
                <a:solidFill>
                  <a:schemeClr val="tx1"/>
                </a:solidFill>
                <a:effectLst/>
              </a:rPr>
              <a:t>2 </a:t>
            </a:r>
            <a:r>
              <a:rPr lang="fr-FR" sz="2400" dirty="0">
                <a:solidFill>
                  <a:schemeClr val="tx1"/>
                </a:solidFill>
                <a:effectLst/>
              </a:rPr>
              <a:t>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β</a:t>
            </a:r>
            <a:r>
              <a:rPr lang="fr-FR" sz="2400" dirty="0">
                <a:solidFill>
                  <a:schemeClr val="tx1"/>
                </a:solidFill>
                <a:effectLst/>
              </a:rPr>
              <a:t>) beta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alt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ünitesi</a:t>
            </a:r>
            <a:r>
              <a:rPr lang="fr-FR" sz="2400" dirty="0">
                <a:solidFill>
                  <a:schemeClr val="tx1"/>
                </a:solidFill>
                <a:effectLst/>
              </a:rPr>
              <a:t> (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çift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zincirli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içinden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geçtiği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halkasal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alt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ünite</a:t>
            </a:r>
            <a:r>
              <a:rPr lang="fr-FR" sz="2400" dirty="0">
                <a:solidFill>
                  <a:schemeClr val="tx1"/>
                </a:solidFill>
                <a:effectLst/>
              </a:rPr>
              <a:t>, 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β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sliding</a:t>
            </a:r>
            <a:r>
              <a:rPr lang="fr-FR" sz="2400" dirty="0">
                <a:solidFill>
                  <a:schemeClr val="tx1"/>
                </a:solidFill>
                <a:effectLst/>
              </a:rPr>
              <a:t> clamp),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r>
              <a:rPr lang="fr-FR" sz="2400" dirty="0" smtClean="0">
                <a:solidFill>
                  <a:schemeClr val="tx1"/>
                </a:solidFill>
                <a:effectLst/>
              </a:rPr>
              <a:t>2 </a:t>
            </a:r>
            <a:r>
              <a:rPr lang="fr-FR" sz="2400" dirty="0">
                <a:solidFill>
                  <a:schemeClr val="tx1"/>
                </a:solidFill>
                <a:effectLst/>
              </a:rPr>
              <a:t>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τ</a:t>
            </a:r>
            <a:r>
              <a:rPr lang="fr-FR" sz="2400" dirty="0">
                <a:solidFill>
                  <a:schemeClr val="tx1"/>
                </a:solidFill>
                <a:effectLst/>
              </a:rPr>
              <a:t>) tau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alt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ünitesi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r>
              <a:rPr lang="fr-FR" sz="2400" dirty="0" smtClean="0">
                <a:solidFill>
                  <a:schemeClr val="tx1"/>
                </a:solidFill>
                <a:effectLst/>
              </a:rPr>
              <a:t>clamp-</a:t>
            </a:r>
            <a:r>
              <a:rPr lang="fr-FR" sz="2400" dirty="0" err="1" smtClean="0">
                <a:solidFill>
                  <a:schemeClr val="tx1"/>
                </a:solidFill>
                <a:effectLst/>
              </a:rPr>
              <a:t>loading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kompleks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adlandırılan</a:t>
            </a:r>
            <a:r>
              <a:rPr lang="fr-FR" sz="2400" dirty="0">
                <a:solidFill>
                  <a:schemeClr val="tx1"/>
                </a:solidFill>
                <a:effectLst/>
              </a:rPr>
              <a:t>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γ</a:t>
            </a:r>
            <a:r>
              <a:rPr lang="fr-FR" sz="2400" dirty="0">
                <a:solidFill>
                  <a:schemeClr val="tx1"/>
                </a:solidFill>
                <a:effectLst/>
              </a:rPr>
              <a:t>) gamma,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δ</a:t>
            </a:r>
            <a:r>
              <a:rPr lang="fr-FR" sz="2400" dirty="0">
                <a:solidFill>
                  <a:schemeClr val="tx1"/>
                </a:solidFill>
                <a:effectLst/>
              </a:rPr>
              <a:t>) delta,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δ’</a:t>
            </a:r>
            <a:r>
              <a:rPr lang="fr-FR" sz="2400" dirty="0">
                <a:solidFill>
                  <a:schemeClr val="tx1"/>
                </a:solidFill>
                <a:effectLst/>
              </a:rPr>
              <a:t>) delta prime,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ψ</a:t>
            </a:r>
            <a:r>
              <a:rPr lang="fr-FR" sz="2400" dirty="0">
                <a:solidFill>
                  <a:schemeClr val="tx1"/>
                </a:solidFill>
                <a:effectLst/>
              </a:rPr>
              <a:t>) psi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400" dirty="0">
                <a:solidFill>
                  <a:schemeClr val="tx1"/>
                </a:solidFill>
                <a:effectLst/>
              </a:rPr>
              <a:t> (</a:t>
            </a:r>
            <a:r>
              <a:rPr lang="fr-FR" sz="2400" i="1" dirty="0">
                <a:solidFill>
                  <a:schemeClr val="tx1"/>
                </a:solidFill>
                <a:effectLst/>
              </a:rPr>
              <a:t>χ</a:t>
            </a:r>
            <a:r>
              <a:rPr lang="fr-FR" sz="2400" dirty="0">
                <a:solidFill>
                  <a:schemeClr val="tx1"/>
                </a:solidFill>
                <a:effectLst/>
              </a:rPr>
              <a:t>) chi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alt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üniteleri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vardır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.</a:t>
            </a:r>
            <a:endParaRPr lang="tr-TR" sz="2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245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936104"/>
          </a:xfrm>
          <a:noFill/>
        </p:spPr>
        <p:txBody>
          <a:bodyPr/>
          <a:lstStyle/>
          <a:p>
            <a:r>
              <a:rPr lang="fr-FR" sz="3200" b="1" dirty="0" smtClean="0">
                <a:solidFill>
                  <a:schemeClr val="tx1"/>
                </a:solidFill>
                <a:effectLst/>
              </a:rPr>
              <a:t>DNA </a:t>
            </a:r>
            <a:r>
              <a:rPr lang="fr-FR" sz="3200" b="1" dirty="0" err="1" smtClean="0">
                <a:solidFill>
                  <a:schemeClr val="tx1"/>
                </a:solidFill>
                <a:effectLst/>
              </a:rPr>
              <a:t>replikasyon</a:t>
            </a:r>
            <a:r>
              <a:rPr lang="fr-FR" sz="32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3200" b="1" dirty="0" err="1" smtClean="0">
                <a:solidFill>
                  <a:schemeClr val="tx1"/>
                </a:solidFill>
                <a:effectLst/>
              </a:rPr>
              <a:t>hatalarının</a:t>
            </a:r>
            <a:r>
              <a:rPr lang="fr-FR" sz="32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3200" b="1" dirty="0" err="1" smtClean="0">
                <a:solidFill>
                  <a:schemeClr val="tx1"/>
                </a:solidFill>
                <a:effectLst/>
              </a:rPr>
              <a:t>düzeltilmesi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196752"/>
            <a:ext cx="7632848" cy="5328592"/>
          </a:xfrm>
          <a:noFill/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III,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sentezini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yürüttüğü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gibi</a:t>
            </a:r>
            <a:r>
              <a:rPr lang="fr-FR" sz="2800" dirty="0">
                <a:solidFill>
                  <a:schemeClr val="tx1"/>
                </a:solidFill>
                <a:effectLst/>
              </a:rPr>
              <a:t>,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ekzonükleaz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aktivitesi</a:t>
            </a:r>
            <a:r>
              <a:rPr lang="fr-FR" sz="2800" dirty="0">
                <a:solidFill>
                  <a:schemeClr val="tx1"/>
                </a:solidFill>
                <a:effectLst/>
              </a:rPr>
              <a:t> de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göstermektedir</a:t>
            </a:r>
            <a:r>
              <a:rPr lang="fr-FR" sz="2800" dirty="0">
                <a:solidFill>
                  <a:schemeClr val="tx1"/>
                </a:solidFill>
                <a:effectLst/>
              </a:rPr>
              <a:t>. 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III bu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aktivitesiyle</a:t>
            </a:r>
            <a:r>
              <a:rPr lang="fr-FR" sz="2800" dirty="0">
                <a:solidFill>
                  <a:schemeClr val="tx1"/>
                </a:solidFill>
                <a:effectLst/>
              </a:rPr>
              <a:t>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replikasyonundaki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hataları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düzeltici</a:t>
            </a:r>
            <a:r>
              <a:rPr lang="fr-FR" sz="2800" dirty="0">
                <a:solidFill>
                  <a:schemeClr val="tx1"/>
                </a:solidFill>
                <a:effectLst/>
              </a:rPr>
              <a:t> (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Proofreading</a:t>
            </a:r>
            <a:r>
              <a:rPr lang="fr-FR" sz="2800" dirty="0">
                <a:solidFill>
                  <a:schemeClr val="tx1"/>
                </a:solidFill>
                <a:effectLst/>
              </a:rPr>
              <a:t>)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rol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oynar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fr-FR" sz="28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III’ün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b="1" dirty="0">
                <a:solidFill>
                  <a:schemeClr val="tx1"/>
                </a:solidFill>
                <a:effectLst/>
              </a:rPr>
              <a:t>3' </a:t>
            </a:r>
            <a:r>
              <a:rPr lang="en-GB" sz="2800" b="1" dirty="0">
                <a:solidFill>
                  <a:schemeClr val="tx1"/>
                </a:solidFill>
                <a:effectLst/>
                <a:sym typeface="Wingdings"/>
              </a:rPr>
              <a:t></a:t>
            </a:r>
            <a:r>
              <a:rPr lang="fr-FR" sz="2800" b="1" dirty="0">
                <a:solidFill>
                  <a:schemeClr val="tx1"/>
                </a:solidFill>
                <a:effectLst/>
              </a:rPr>
              <a:t> 5'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ekzonükleaz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aktivitesi</a:t>
            </a:r>
            <a:r>
              <a:rPr lang="fr-FR" sz="2800" dirty="0">
                <a:solidFill>
                  <a:schemeClr val="tx1"/>
                </a:solidFill>
                <a:effectLst/>
              </a:rPr>
              <a:t>,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sentezinde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yanlış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bazı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çıkararak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doğru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bazı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yapıya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ilave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eder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fr-FR" sz="2800" dirty="0" smtClean="0">
                <a:solidFill>
                  <a:schemeClr val="tx1"/>
                </a:solidFill>
                <a:effectLst/>
              </a:rPr>
              <a:t>Bu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özelliğe</a:t>
            </a:r>
            <a:r>
              <a:rPr lang="fr-FR" sz="2800" dirty="0">
                <a:solidFill>
                  <a:schemeClr val="tx1"/>
                </a:solidFill>
                <a:effectLst/>
              </a:rPr>
              <a:t>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I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enzimi</a:t>
            </a:r>
            <a:r>
              <a:rPr lang="fr-FR" sz="2800" dirty="0">
                <a:solidFill>
                  <a:schemeClr val="tx1"/>
                </a:solidFill>
                <a:effectLst/>
              </a:rPr>
              <a:t> de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sahiptir</a:t>
            </a:r>
            <a:r>
              <a:rPr lang="fr-FR" sz="2800" dirty="0">
                <a:solidFill>
                  <a:schemeClr val="tx1"/>
                </a:solidFill>
                <a:effectLst/>
              </a:rPr>
              <a:t>.     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0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5656" y="292100"/>
            <a:ext cx="7211144" cy="832644"/>
          </a:xfrm>
          <a:noFill/>
        </p:spPr>
        <p:txBody>
          <a:bodyPr/>
          <a:lstStyle/>
          <a:p>
            <a:r>
              <a:rPr lang="fr-FR" b="1" dirty="0" err="1">
                <a:solidFill>
                  <a:schemeClr val="tx1"/>
                </a:solidFill>
                <a:effectLst/>
              </a:rPr>
              <a:t>Doğrusal</a:t>
            </a:r>
            <a:r>
              <a:rPr lang="fr-FR" b="1" dirty="0">
                <a:solidFill>
                  <a:schemeClr val="tx1"/>
                </a:solidFill>
                <a:effectLst/>
              </a:rPr>
              <a:t> DNA </a:t>
            </a:r>
            <a:r>
              <a:rPr lang="fr-FR" b="1" dirty="0" err="1">
                <a:solidFill>
                  <a:schemeClr val="tx1"/>
                </a:solidFill>
                <a:effectLst/>
              </a:rPr>
              <a:t>replikasyonu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184576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fr-FR" sz="2800" dirty="0" err="1" smtClean="0">
                <a:solidFill>
                  <a:schemeClr val="tx1"/>
                </a:solidFill>
                <a:effectLst/>
              </a:rPr>
              <a:t>Doğrusal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genom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lu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ökaryot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, bakteri,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plazmid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virüs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replikasyonunda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primer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in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yeri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doldurulamaz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>
                <a:solidFill>
                  <a:schemeClr val="tx1"/>
                </a:solidFill>
                <a:effectLst/>
              </a:rPr>
              <a:t>Tüm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>
                <a:solidFill>
                  <a:schemeClr val="tx1"/>
                </a:solidFill>
                <a:effectLst/>
              </a:rPr>
              <a:t>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polimerazlar</a:t>
            </a:r>
            <a:r>
              <a:rPr lang="fr-FR" sz="2800" dirty="0">
                <a:solidFill>
                  <a:schemeClr val="tx1"/>
                </a:solidFill>
                <a:effectLst/>
              </a:rPr>
              <a:t> 3’-OH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ucuna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nükleotidleri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ilave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edebilir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Doğrusal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DNA’da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ise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primerin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bulunduğu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yerde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serbest</a:t>
            </a:r>
            <a:r>
              <a:rPr lang="fr-FR" sz="2800" dirty="0">
                <a:solidFill>
                  <a:schemeClr val="tx1"/>
                </a:solidFill>
                <a:effectLst/>
              </a:rPr>
              <a:t> 3’-OH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ucu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bulunmaz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sz="2800" dirty="0" smtClean="0">
                <a:solidFill>
                  <a:schemeClr val="tx1"/>
                </a:solidFill>
                <a:effectLst/>
              </a:rPr>
              <a:t>Bu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problem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bazı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virüslerde</a:t>
            </a:r>
            <a:r>
              <a:rPr lang="fr-FR" sz="2800" dirty="0">
                <a:solidFill>
                  <a:schemeClr val="tx1"/>
                </a:solidFill>
                <a:effectLst/>
              </a:rPr>
              <a:t>,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genomun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sirküler</a:t>
            </a:r>
            <a:r>
              <a:rPr lang="fr-FR" sz="2800" dirty="0">
                <a:solidFill>
                  <a:schemeClr val="tx1"/>
                </a:solidFill>
                <a:effectLst/>
              </a:rPr>
              <a:t> hale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getirilmesi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yada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konkatamerler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oluşturulması</a:t>
            </a:r>
            <a:r>
              <a:rPr lang="fr-FR" sz="2800" dirty="0">
                <a:solidFill>
                  <a:schemeClr val="tx1"/>
                </a:solidFill>
                <a:effectLst/>
              </a:rPr>
              <a:t> ile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çözülmüştür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>
                <a:solidFill>
                  <a:schemeClr val="tx1"/>
                </a:solidFill>
                <a:effectLst/>
              </a:rPr>
              <a:t>Doğrusal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genom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lu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organizmalarda</a:t>
            </a:r>
            <a:r>
              <a:rPr lang="fr-FR" sz="2800" dirty="0">
                <a:solidFill>
                  <a:schemeClr val="tx1"/>
                </a:solidFill>
                <a:effectLst/>
              </a:rPr>
              <a:t> bu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problemin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çözümü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için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farklı yollar geliştirilmiştir.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5872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51720" y="292100"/>
            <a:ext cx="6635080" cy="832644"/>
          </a:xfrm>
          <a:noFill/>
        </p:spPr>
        <p:txBody>
          <a:bodyPr/>
          <a:lstStyle/>
          <a:p>
            <a:r>
              <a:rPr lang="fr-FR" b="1" dirty="0" err="1">
                <a:solidFill>
                  <a:schemeClr val="tx1"/>
                </a:solidFill>
                <a:effectLst/>
              </a:rPr>
              <a:t>Doğrusal</a:t>
            </a:r>
            <a:r>
              <a:rPr lang="fr-FR" b="1" dirty="0">
                <a:solidFill>
                  <a:schemeClr val="tx1"/>
                </a:solidFill>
                <a:effectLst/>
              </a:rPr>
              <a:t> DNA </a:t>
            </a:r>
            <a:r>
              <a:rPr lang="fr-FR" b="1" dirty="0" err="1">
                <a:solidFill>
                  <a:schemeClr val="tx1"/>
                </a:solidFill>
                <a:effectLst/>
              </a:rPr>
              <a:t>replikasyonu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fr-FR" sz="2800" dirty="0" err="1" smtClean="0">
                <a:solidFill>
                  <a:schemeClr val="tx1"/>
                </a:solidFill>
                <a:effectLst/>
              </a:rPr>
              <a:t>Ökaryot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krom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o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zomlardaki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doğrusal</a:t>
            </a:r>
            <a:r>
              <a:rPr lang="fr-FR" sz="2800" dirty="0">
                <a:solidFill>
                  <a:schemeClr val="tx1"/>
                </a:solidFill>
                <a:effectLst/>
              </a:rPr>
              <a:t>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uçlarında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b="1" dirty="0" err="1">
                <a:solidFill>
                  <a:schemeClr val="tx1"/>
                </a:solidFill>
                <a:effectLst/>
              </a:rPr>
              <a:t>telomer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adı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verilen</a:t>
            </a:r>
            <a:r>
              <a:rPr lang="fr-FR" sz="2800" dirty="0">
                <a:solidFill>
                  <a:schemeClr val="tx1"/>
                </a:solidFill>
                <a:effectLst/>
              </a:rPr>
              <a:t>,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genellikle</a:t>
            </a:r>
            <a:r>
              <a:rPr lang="fr-FR" sz="2800" dirty="0">
                <a:solidFill>
                  <a:schemeClr val="tx1"/>
                </a:solidFill>
                <a:effectLst/>
              </a:rPr>
              <a:t> 6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çiftinin</a:t>
            </a:r>
            <a:r>
              <a:rPr lang="fr-FR" sz="2800" dirty="0">
                <a:solidFill>
                  <a:schemeClr val="tx1"/>
                </a:solidFill>
                <a:effectLst/>
              </a:rPr>
              <a:t> 20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yada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daha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çok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tekrarlanmasıyla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oluşan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guanince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zengin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diziler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Kısa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RNA’yı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kofaktör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taşıyan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telomeraz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enziminin</a:t>
            </a:r>
            <a:r>
              <a:rPr lang="fr-FR" sz="2800" dirty="0">
                <a:solidFill>
                  <a:schemeClr val="tx1"/>
                </a:solidFill>
                <a:effectLst/>
              </a:rPr>
              <a:t>,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replike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edilecek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fr-FR" sz="2800" dirty="0">
                <a:solidFill>
                  <a:schemeClr val="tx1"/>
                </a:solidFill>
                <a:effectLst/>
              </a:rPr>
              <a:t> 3’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ucuna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bağlanmasıyla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replikasyon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gerçekleştirilir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tr-TR" sz="2800" dirty="0" err="1" smtClean="0">
                <a:solidFill>
                  <a:schemeClr val="tx1"/>
                </a:solidFill>
                <a:effectLst/>
              </a:rPr>
              <a:t>B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akteri</a:t>
            </a:r>
            <a:r>
              <a:rPr lang="fr-FR" sz="2800" dirty="0">
                <a:solidFill>
                  <a:schemeClr val="tx1"/>
                </a:solidFill>
                <a:effectLst/>
              </a:rPr>
              <a:t>,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plazmid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virüs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ler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primer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800" dirty="0">
                <a:solidFill>
                  <a:schemeClr val="tx1"/>
                </a:solidFill>
                <a:effectLst/>
              </a:rPr>
              <a:t> RNA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yerine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b="1" dirty="0" err="1" smtClean="0">
                <a:solidFill>
                  <a:schemeClr val="tx1"/>
                </a:solidFill>
                <a:effectLst/>
              </a:rPr>
              <a:t>protein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 smtClean="0">
                <a:solidFill>
                  <a:schemeClr val="tx1"/>
                </a:solidFill>
                <a:effectLst/>
              </a:rPr>
              <a:t>kullanı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rla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r</a:t>
            </a:r>
            <a:r>
              <a:rPr lang="fr-FR" sz="2800" dirty="0">
                <a:solidFill>
                  <a:schemeClr val="tx1"/>
                </a:solidFill>
                <a:effectLst/>
              </a:rPr>
              <a:t>. DNA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polimerazlar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b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u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proteinlerdeki</a:t>
            </a:r>
            <a:r>
              <a:rPr lang="fr-FR" sz="2800" dirty="0">
                <a:solidFill>
                  <a:schemeClr val="tx1"/>
                </a:solidFill>
                <a:effectLst/>
              </a:rPr>
              <a:t> OH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gruplarına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nükleotidleri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ekleyebilir</a:t>
            </a:r>
            <a:r>
              <a:rPr lang="fr-FR" sz="2800" dirty="0">
                <a:solidFill>
                  <a:schemeClr val="tx1"/>
                </a:solidFill>
                <a:effectLst/>
              </a:rPr>
              <a:t>. </a:t>
            </a:r>
            <a:r>
              <a:rPr lang="tr-TR" sz="2800" dirty="0">
                <a:solidFill>
                  <a:schemeClr val="tx1"/>
                </a:solidFill>
                <a:effectLst/>
              </a:rPr>
              <a:t>P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roteinler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fr-FR" sz="2800" dirty="0">
                <a:solidFill>
                  <a:schemeClr val="tx1"/>
                </a:solidFill>
                <a:effectLst/>
              </a:rPr>
              <a:t> 5’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uçlarına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kovalent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bağlı</a:t>
            </a:r>
            <a:r>
              <a:rPr lang="fr-FR" sz="2800" dirty="0">
                <a:solidFill>
                  <a:schemeClr val="tx1"/>
                </a:solidFill>
                <a:effectLst/>
              </a:rPr>
              <a:t> </a:t>
            </a:r>
            <a:r>
              <a:rPr lang="fr-FR" sz="2800" dirty="0" err="1">
                <a:solidFill>
                  <a:schemeClr val="tx1"/>
                </a:solidFill>
                <a:effectLst/>
              </a:rPr>
              <a:t>bulunmaktadır</a:t>
            </a:r>
            <a:r>
              <a:rPr lang="fr-FR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8173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71600" y="836712"/>
            <a:ext cx="8064896" cy="5832648"/>
          </a:xfrm>
          <a:noFill/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tr-TR" sz="1600" b="1" dirty="0" smtClean="0">
                <a:solidFill>
                  <a:schemeClr val="tx1"/>
                </a:solidFill>
              </a:rPr>
              <a:t>Doğrusal </a:t>
            </a:r>
            <a:r>
              <a:rPr lang="tr-TR" sz="1600" b="1" dirty="0" err="1" smtClean="0">
                <a:solidFill>
                  <a:schemeClr val="tx1"/>
                </a:solidFill>
              </a:rPr>
              <a:t>genomlu</a:t>
            </a:r>
            <a:r>
              <a:rPr lang="tr-TR" sz="1600" b="1" dirty="0" smtClean="0">
                <a:solidFill>
                  <a:schemeClr val="tx1"/>
                </a:solidFill>
              </a:rPr>
              <a:t> bakteriler</a:t>
            </a:r>
            <a:r>
              <a:rPr lang="tr-TR" sz="1600" b="1" dirty="0">
                <a:solidFill>
                  <a:schemeClr val="tx1"/>
                </a:solidFill>
              </a:rPr>
              <a:t>: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i="1" dirty="0" err="1" smtClean="0">
                <a:solidFill>
                  <a:schemeClr val="tx1"/>
                </a:solidFill>
              </a:rPr>
              <a:t>Streptomyces</a:t>
            </a:r>
            <a:r>
              <a:rPr lang="tr-TR" sz="1600" dirty="0" smtClean="0">
                <a:solidFill>
                  <a:schemeClr val="tx1"/>
                </a:solidFill>
              </a:rPr>
              <a:t> ve </a:t>
            </a:r>
            <a:r>
              <a:rPr lang="tr-TR" sz="1600" i="1" dirty="0" err="1" smtClean="0">
                <a:solidFill>
                  <a:schemeClr val="tx1"/>
                </a:solidFill>
              </a:rPr>
              <a:t>Borrelia</a:t>
            </a:r>
            <a:r>
              <a:rPr lang="tr-TR" sz="1600" dirty="0" smtClean="0">
                <a:solidFill>
                  <a:schemeClr val="tx1"/>
                </a:solidFill>
              </a:rPr>
              <a:t> cinslerinin bazı türleri.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tr-TR" sz="1600" dirty="0" smtClean="0">
              <a:solidFill>
                <a:schemeClr val="tx1"/>
              </a:solidFill>
            </a:endParaRPr>
          </a:p>
          <a:p>
            <a:pPr>
              <a:lnSpc>
                <a:spcPct val="160000"/>
              </a:lnSpc>
            </a:pPr>
            <a:r>
              <a:rPr lang="en-US" sz="1600" i="1" dirty="0" smtClean="0">
                <a:solidFill>
                  <a:schemeClr val="tx1"/>
                </a:solidFill>
              </a:rPr>
              <a:t>Streptomyces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chromosomal DNA </a:t>
            </a:r>
            <a:r>
              <a:rPr lang="tr-TR" sz="1600" dirty="0">
                <a:solidFill>
                  <a:schemeClr val="tx1"/>
                </a:solidFill>
              </a:rPr>
              <a:t>doğrusal yaklaşık</a:t>
            </a:r>
            <a:r>
              <a:rPr lang="en-US" sz="1600" dirty="0">
                <a:solidFill>
                  <a:schemeClr val="tx1"/>
                </a:solidFill>
              </a:rPr>
              <a:t> 8 Mb</a:t>
            </a:r>
            <a:r>
              <a:rPr lang="tr-TR" sz="1600" dirty="0">
                <a:solidFill>
                  <a:schemeClr val="tx1"/>
                </a:solidFill>
              </a:rPr>
              <a:t>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tr-TR" sz="1600" dirty="0">
                <a:solidFill>
                  <a:schemeClr val="tx1"/>
                </a:solidFill>
              </a:rPr>
              <a:t>uzunluğundadır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tr-TR" sz="1600" dirty="0">
                <a:solidFill>
                  <a:schemeClr val="tx1"/>
                </a:solidFill>
              </a:rPr>
              <a:t>Genom uçlarında proteinlere </a:t>
            </a:r>
            <a:r>
              <a:rPr lang="tr-TR" sz="1600" dirty="0" err="1">
                <a:solidFill>
                  <a:schemeClr val="tx1"/>
                </a:solidFill>
              </a:rPr>
              <a:t>kovalent</a:t>
            </a:r>
            <a:r>
              <a:rPr lang="tr-TR" sz="1600" dirty="0">
                <a:solidFill>
                  <a:schemeClr val="tx1"/>
                </a:solidFill>
              </a:rPr>
              <a:t> olarak bağlı terminal tersine tekrarlar </a:t>
            </a:r>
            <a:r>
              <a:rPr lang="en-US" sz="1600" dirty="0">
                <a:solidFill>
                  <a:schemeClr val="tx1"/>
                </a:solidFill>
              </a:rPr>
              <a:t>(TIRs) </a:t>
            </a:r>
            <a:r>
              <a:rPr lang="tr-TR" sz="1600" dirty="0">
                <a:solidFill>
                  <a:schemeClr val="tx1"/>
                </a:solidFill>
              </a:rPr>
              <a:t>bulunur. Kromozomun ortasındaki </a:t>
            </a:r>
            <a:r>
              <a:rPr lang="tr-TR" sz="1600" dirty="0" err="1">
                <a:solidFill>
                  <a:schemeClr val="tx1"/>
                </a:solidFill>
              </a:rPr>
              <a:t>orjin</a:t>
            </a:r>
            <a:r>
              <a:rPr lang="tr-TR" sz="1600" dirty="0">
                <a:solidFill>
                  <a:schemeClr val="tx1"/>
                </a:solidFill>
              </a:rPr>
              <a:t> bölgesinden iki yönlü </a:t>
            </a:r>
            <a:r>
              <a:rPr lang="tr-TR" sz="1600" dirty="0" err="1">
                <a:solidFill>
                  <a:schemeClr val="tx1"/>
                </a:solidFill>
              </a:rPr>
              <a:t>replikasyon</a:t>
            </a:r>
            <a:r>
              <a:rPr lang="tr-TR" sz="1600" dirty="0">
                <a:solidFill>
                  <a:schemeClr val="tx1"/>
                </a:solidFill>
              </a:rPr>
              <a:t> başlar ve iki benzer büyüklükte kromozom oluşur. DNA 5′ ucunda terminal protein vardır.</a:t>
            </a:r>
          </a:p>
          <a:p>
            <a:pPr>
              <a:lnSpc>
                <a:spcPct val="160000"/>
              </a:lnSpc>
            </a:pPr>
            <a:r>
              <a:rPr lang="tr-TR" sz="1600" b="1" dirty="0" smtClean="0">
                <a:solidFill>
                  <a:schemeClr val="tx1"/>
                </a:solidFill>
              </a:rPr>
              <a:t>Doğrusal </a:t>
            </a:r>
            <a:r>
              <a:rPr lang="tr-TR" sz="1600" b="1" dirty="0" err="1">
                <a:solidFill>
                  <a:schemeClr val="tx1"/>
                </a:solidFill>
              </a:rPr>
              <a:t>genomlu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smtClean="0">
                <a:solidFill>
                  <a:schemeClr val="tx1"/>
                </a:solidFill>
              </a:rPr>
              <a:t>virüsler: </a:t>
            </a:r>
            <a:r>
              <a:rPr lang="tr-TR" sz="1600" dirty="0" err="1">
                <a:solidFill>
                  <a:schemeClr val="tx1"/>
                </a:solidFill>
              </a:rPr>
              <a:t>Bacillus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>
                <a:solidFill>
                  <a:schemeClr val="tx1"/>
                </a:solidFill>
              </a:rPr>
              <a:t>subtilis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>
                <a:solidFill>
                  <a:schemeClr val="tx1"/>
                </a:solidFill>
              </a:rPr>
              <a:t>phage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el-GR" sz="1600" dirty="0" smtClean="0">
                <a:solidFill>
                  <a:schemeClr val="tx1"/>
                </a:solidFill>
              </a:rPr>
              <a:t>φ29</a:t>
            </a:r>
            <a:r>
              <a:rPr lang="tr-TR" sz="1600" dirty="0" smtClean="0">
                <a:solidFill>
                  <a:schemeClr val="tx1"/>
                </a:solidFill>
              </a:rPr>
              <a:t>,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prokaryotic</a:t>
            </a:r>
            <a:r>
              <a:rPr lang="tr-TR" sz="1600" dirty="0" smtClean="0">
                <a:solidFill>
                  <a:schemeClr val="tx1"/>
                </a:solidFill>
              </a:rPr>
              <a:t> hücrelerde doğrusal DNA </a:t>
            </a:r>
            <a:r>
              <a:rPr lang="tr-TR" sz="1600" dirty="0" err="1" smtClean="0">
                <a:solidFill>
                  <a:schemeClr val="tx1"/>
                </a:solidFill>
              </a:rPr>
              <a:t>replikasyonu</a:t>
            </a:r>
            <a:r>
              <a:rPr lang="tr-TR" sz="1600" dirty="0" smtClean="0">
                <a:solidFill>
                  <a:schemeClr val="tx1"/>
                </a:solidFill>
              </a:rPr>
              <a:t> için model </a:t>
            </a:r>
            <a:r>
              <a:rPr lang="tr-TR" sz="1600" dirty="0" err="1" smtClean="0">
                <a:solidFill>
                  <a:schemeClr val="tx1"/>
                </a:solidFill>
              </a:rPr>
              <a:t>fajdır</a:t>
            </a:r>
            <a:r>
              <a:rPr lang="tr-TR" sz="1600" dirty="0" smtClean="0">
                <a:solidFill>
                  <a:schemeClr val="tx1"/>
                </a:solidFill>
              </a:rPr>
              <a:t>.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Eukaryotic</a:t>
            </a:r>
            <a:r>
              <a:rPr lang="tr-TR" sz="1600" dirty="0" smtClean="0">
                <a:solidFill>
                  <a:schemeClr val="tx1"/>
                </a:solidFill>
              </a:rPr>
              <a:t> hücrelerde </a:t>
            </a:r>
            <a:r>
              <a:rPr lang="tr-TR" sz="1600" dirty="0" err="1" smtClean="0">
                <a:solidFill>
                  <a:schemeClr val="tx1"/>
                </a:solidFill>
              </a:rPr>
              <a:t>adenoviruse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ler</a:t>
            </a:r>
            <a:r>
              <a:rPr lang="tr-TR" sz="1600" dirty="0" smtClean="0">
                <a:solidFill>
                  <a:schemeClr val="tx1"/>
                </a:solidFill>
              </a:rPr>
              <a:t> modeldir.</a:t>
            </a:r>
            <a:r>
              <a:rPr lang="tr-TR" sz="1600" dirty="0">
                <a:solidFill>
                  <a:schemeClr val="tx1"/>
                </a:solidFill>
              </a:rPr>
              <a:t> </a:t>
            </a:r>
            <a:r>
              <a:rPr lang="tr-TR" sz="1600" dirty="0" smtClean="0">
                <a:solidFill>
                  <a:schemeClr val="tx1"/>
                </a:solidFill>
              </a:rPr>
              <a:t>DNA 5</a:t>
            </a:r>
            <a:r>
              <a:rPr lang="tr-TR" sz="1600" dirty="0">
                <a:solidFill>
                  <a:schemeClr val="tx1"/>
                </a:solidFill>
              </a:rPr>
              <a:t>′ </a:t>
            </a:r>
            <a:r>
              <a:rPr lang="tr-TR" sz="1600" dirty="0" smtClean="0">
                <a:solidFill>
                  <a:schemeClr val="tx1"/>
                </a:solidFill>
              </a:rPr>
              <a:t>ucunda </a:t>
            </a:r>
            <a:r>
              <a:rPr lang="tr-TR" sz="1600" dirty="0">
                <a:solidFill>
                  <a:schemeClr val="tx1"/>
                </a:solidFill>
              </a:rPr>
              <a:t>terminal protein </a:t>
            </a:r>
            <a:r>
              <a:rPr lang="tr-TR" sz="1600" dirty="0" smtClean="0">
                <a:solidFill>
                  <a:schemeClr val="tx1"/>
                </a:solidFill>
              </a:rPr>
              <a:t>vardır.</a:t>
            </a:r>
          </a:p>
          <a:p>
            <a:pPr>
              <a:lnSpc>
                <a:spcPct val="160000"/>
              </a:lnSpc>
            </a:pPr>
            <a:r>
              <a:rPr lang="tr-TR" sz="1600" b="1" dirty="0">
                <a:solidFill>
                  <a:schemeClr val="tx1"/>
                </a:solidFill>
              </a:rPr>
              <a:t>Doğrusal </a:t>
            </a:r>
            <a:r>
              <a:rPr lang="tr-TR" sz="1600" b="1" dirty="0" err="1">
                <a:solidFill>
                  <a:schemeClr val="tx1"/>
                </a:solidFill>
              </a:rPr>
              <a:t>genomlu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plazmidler</a:t>
            </a:r>
            <a:r>
              <a:rPr lang="tr-TR" sz="1600" b="1" dirty="0" smtClean="0">
                <a:solidFill>
                  <a:schemeClr val="tx1"/>
                </a:solidFill>
              </a:rPr>
              <a:t>: </a:t>
            </a:r>
            <a:r>
              <a:rPr lang="tr-TR" sz="1600" dirty="0" smtClean="0">
                <a:solidFill>
                  <a:schemeClr val="tx1"/>
                </a:solidFill>
              </a:rPr>
              <a:t>Doğrusal </a:t>
            </a:r>
            <a:r>
              <a:rPr lang="tr-TR" sz="1600" dirty="0" err="1" smtClean="0">
                <a:solidFill>
                  <a:schemeClr val="tx1"/>
                </a:solidFill>
              </a:rPr>
              <a:t>genomlu</a:t>
            </a:r>
            <a:r>
              <a:rPr lang="tr-TR" sz="1600" dirty="0" smtClean="0">
                <a:solidFill>
                  <a:schemeClr val="tx1"/>
                </a:solidFill>
              </a:rPr>
              <a:t> iki bakteri cinsinde ve </a:t>
            </a:r>
            <a:r>
              <a:rPr lang="tr-TR" sz="1600" dirty="0" err="1" smtClean="0">
                <a:solidFill>
                  <a:schemeClr val="tx1"/>
                </a:solidFill>
              </a:rPr>
              <a:t>halkasal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genomlu</a:t>
            </a:r>
            <a:r>
              <a:rPr lang="tr-TR" sz="1600" dirty="0" smtClean="0">
                <a:solidFill>
                  <a:schemeClr val="tx1"/>
                </a:solidFill>
              </a:rPr>
              <a:t> bazı bakterilerde </a:t>
            </a:r>
            <a:r>
              <a:rPr lang="tr-TR" sz="1600" dirty="0">
                <a:solidFill>
                  <a:schemeClr val="tx1"/>
                </a:solidFill>
              </a:rPr>
              <a:t>bulunur. </a:t>
            </a:r>
            <a:r>
              <a:rPr lang="tr-TR" sz="1600" i="1" dirty="0" err="1" smtClean="0">
                <a:solidFill>
                  <a:schemeClr val="tx1"/>
                </a:solidFill>
              </a:rPr>
              <a:t>Streptomyces</a:t>
            </a:r>
            <a:r>
              <a:rPr lang="tr-TR" sz="1600" dirty="0" smtClean="0">
                <a:solidFill>
                  <a:schemeClr val="tx1"/>
                </a:solidFill>
              </a:rPr>
              <a:t> doğrusal </a:t>
            </a:r>
            <a:r>
              <a:rPr lang="tr-TR" sz="1600" dirty="0" err="1" smtClean="0">
                <a:solidFill>
                  <a:schemeClr val="tx1"/>
                </a:solidFill>
              </a:rPr>
              <a:t>plazmidi</a:t>
            </a:r>
            <a:r>
              <a:rPr lang="tr-TR" sz="1600" dirty="0" smtClean="0">
                <a:solidFill>
                  <a:schemeClr val="tx1"/>
                </a:solidFill>
              </a:rPr>
              <a:t> t</a:t>
            </a:r>
            <a:r>
              <a:rPr lang="en-US" sz="1600" dirty="0" err="1" smtClean="0">
                <a:solidFill>
                  <a:schemeClr val="tx1"/>
                </a:solidFill>
              </a:rPr>
              <a:t>erminal</a:t>
            </a:r>
            <a:r>
              <a:rPr lang="tr-TR" sz="1600" dirty="0" smtClean="0">
                <a:solidFill>
                  <a:schemeClr val="tx1"/>
                </a:solidFill>
              </a:rPr>
              <a:t> tekrarlarıyla raket şeklindedir. </a:t>
            </a:r>
            <a:r>
              <a:rPr lang="tr-TR" sz="1600" i="1" dirty="0" err="1" smtClean="0">
                <a:solidFill>
                  <a:schemeClr val="tx1"/>
                </a:solidFill>
              </a:rPr>
              <a:t>Borrelia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plazmidinde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hairpin</a:t>
            </a:r>
            <a:r>
              <a:rPr lang="tr-TR" sz="1600" dirty="0" smtClean="0">
                <a:solidFill>
                  <a:schemeClr val="tx1"/>
                </a:solidFill>
              </a:rPr>
              <a:t> yapısı görülür.</a:t>
            </a:r>
          </a:p>
        </p:txBody>
      </p:sp>
    </p:spTree>
    <p:extLst>
      <p:ext uri="{BB962C8B-B14F-4D97-AF65-F5344CB8AC3E}">
        <p14:creationId xmlns:p14="http://schemas.microsoft.com/office/powerpoint/2010/main" val="1512414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48680"/>
            <a:ext cx="6995120" cy="71973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de-DE" sz="3200" b="1" dirty="0" smtClean="0">
                <a:solidFill>
                  <a:schemeClr val="tx1"/>
                </a:solidFill>
              </a:rPr>
              <a:t>MİKROBİYEL MOLEKÜLER BİYOLOJİ</a:t>
            </a:r>
            <a:endParaRPr lang="tr-TR" sz="3200" b="1" dirty="0" smtClean="0">
              <a:solidFill>
                <a:schemeClr val="tx1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628800"/>
            <a:ext cx="7139136" cy="4968850"/>
          </a:xfrm>
          <a:noFill/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2800" dirty="0" err="1" smtClean="0"/>
              <a:t>Prokaryot</a:t>
            </a:r>
            <a:r>
              <a:rPr lang="de-DE" sz="2800" dirty="0" smtClean="0"/>
              <a:t> </a:t>
            </a:r>
            <a:r>
              <a:rPr lang="de-DE" sz="2800" dirty="0" err="1" smtClean="0"/>
              <a:t>ve</a:t>
            </a:r>
            <a:r>
              <a:rPr lang="de-DE" sz="2800" dirty="0" smtClean="0"/>
              <a:t> </a:t>
            </a:r>
            <a:r>
              <a:rPr lang="de-DE" sz="2800" dirty="0" err="1" smtClean="0"/>
              <a:t>ökaryot</a:t>
            </a:r>
            <a:r>
              <a:rPr lang="de-DE" sz="2800" dirty="0" smtClean="0"/>
              <a:t> </a:t>
            </a:r>
            <a:r>
              <a:rPr lang="de-DE" sz="2800" dirty="0" err="1" smtClean="0"/>
              <a:t>hücrelerde</a:t>
            </a:r>
            <a:r>
              <a:rPr lang="de-DE" sz="2800" dirty="0" smtClean="0"/>
              <a:t> </a:t>
            </a:r>
            <a:r>
              <a:rPr lang="de-DE" sz="2800" dirty="0" err="1" smtClean="0"/>
              <a:t>bilgiyi</a:t>
            </a:r>
            <a:r>
              <a:rPr lang="de-DE" sz="2800" dirty="0" smtClean="0"/>
              <a:t> </a:t>
            </a:r>
            <a:r>
              <a:rPr lang="de-DE" sz="2800" dirty="0" err="1" smtClean="0"/>
              <a:t>taşıyan</a:t>
            </a:r>
            <a:r>
              <a:rPr lang="de-DE" sz="2800" dirty="0" smtClean="0"/>
              <a:t> </a:t>
            </a:r>
            <a:r>
              <a:rPr lang="de-DE" sz="2800" dirty="0" err="1" smtClean="0"/>
              <a:t>ve</a:t>
            </a:r>
            <a:r>
              <a:rPr lang="de-DE" sz="2800" dirty="0" smtClean="0"/>
              <a:t> </a:t>
            </a:r>
            <a:r>
              <a:rPr lang="de-DE" sz="2800" dirty="0" err="1" smtClean="0"/>
              <a:t>aktaran</a:t>
            </a:r>
            <a:r>
              <a:rPr lang="de-DE" sz="2800" dirty="0" smtClean="0"/>
              <a:t> </a:t>
            </a:r>
            <a:r>
              <a:rPr lang="de-DE" sz="2800" dirty="0" err="1" smtClean="0"/>
              <a:t>anahtar</a:t>
            </a:r>
            <a:r>
              <a:rPr lang="de-DE" sz="2800" dirty="0" smtClean="0"/>
              <a:t> </a:t>
            </a:r>
            <a:r>
              <a:rPr lang="tr-TR" sz="2800" dirty="0" smtClean="0"/>
              <a:t>makro</a:t>
            </a:r>
            <a:r>
              <a:rPr lang="de-DE" sz="2800" dirty="0" err="1" smtClean="0"/>
              <a:t>moleküller</a:t>
            </a:r>
            <a:r>
              <a:rPr lang="de-DE" sz="2800" dirty="0" smtClean="0"/>
              <a:t>, 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 smtClean="0"/>
              <a:t>D</a:t>
            </a:r>
            <a:r>
              <a:rPr lang="tr-TR" sz="2800" dirty="0" smtClean="0"/>
              <a:t>N</a:t>
            </a:r>
            <a:r>
              <a:rPr lang="de-DE" sz="2800" dirty="0" smtClean="0"/>
              <a:t>A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 smtClean="0"/>
              <a:t>RNA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/>
              <a:t>P</a:t>
            </a:r>
            <a:r>
              <a:rPr lang="de-DE" sz="2800" dirty="0" err="1" smtClean="0"/>
              <a:t>roteinlerdir</a:t>
            </a:r>
            <a:r>
              <a:rPr lang="de-DE" sz="2800" dirty="0" smtClean="0"/>
              <a:t>. 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 err="1" smtClean="0"/>
              <a:t>Moleküler</a:t>
            </a:r>
            <a:r>
              <a:rPr lang="de-DE" sz="2800" dirty="0" smtClean="0"/>
              <a:t> </a:t>
            </a:r>
            <a:r>
              <a:rPr lang="de-DE" sz="2800" dirty="0" err="1" smtClean="0"/>
              <a:t>düzeyde</a:t>
            </a:r>
            <a:r>
              <a:rPr lang="de-DE" sz="2800" dirty="0" smtClean="0"/>
              <a:t> </a:t>
            </a:r>
            <a:r>
              <a:rPr lang="de-DE" sz="2800" dirty="0" err="1" smtClean="0"/>
              <a:t>genetik</a:t>
            </a:r>
            <a:r>
              <a:rPr lang="de-DE" sz="2800" dirty="0" smtClean="0"/>
              <a:t> </a:t>
            </a:r>
            <a:r>
              <a:rPr lang="de-DE" sz="2800" dirty="0" err="1" smtClean="0"/>
              <a:t>bilginin</a:t>
            </a:r>
            <a:r>
              <a:rPr lang="de-DE" sz="2800" dirty="0" smtClean="0"/>
              <a:t> </a:t>
            </a:r>
            <a:r>
              <a:rPr lang="de-DE" sz="2800" dirty="0" err="1" smtClean="0"/>
              <a:t>akışı</a:t>
            </a:r>
            <a:r>
              <a:rPr lang="de-DE" sz="2800" dirty="0" smtClean="0"/>
              <a:t> </a:t>
            </a:r>
            <a:r>
              <a:rPr lang="de-DE" sz="2800" dirty="0" err="1" smtClean="0"/>
              <a:t>üç</a:t>
            </a:r>
            <a:r>
              <a:rPr lang="de-DE" sz="2800" dirty="0" smtClean="0"/>
              <a:t> </a:t>
            </a:r>
            <a:r>
              <a:rPr lang="de-DE" sz="2800" dirty="0" err="1" smtClean="0"/>
              <a:t>aşamada</a:t>
            </a:r>
            <a:r>
              <a:rPr lang="de-DE" sz="2800" dirty="0" smtClean="0"/>
              <a:t> </a:t>
            </a:r>
            <a:r>
              <a:rPr lang="de-DE" sz="2800" dirty="0" err="1" smtClean="0"/>
              <a:t>gerçekleşmektedir</a:t>
            </a:r>
            <a:r>
              <a:rPr lang="de-DE" sz="2800" dirty="0" smtClean="0"/>
              <a:t>. </a:t>
            </a:r>
            <a:r>
              <a:rPr lang="tr-TR" sz="2800" dirty="0" smtClean="0"/>
              <a:t>(</a:t>
            </a:r>
            <a:r>
              <a:rPr lang="en-GB" sz="2800" dirty="0" err="1" smtClean="0"/>
              <a:t>sentral</a:t>
            </a:r>
            <a:r>
              <a:rPr lang="en-GB" sz="2800" dirty="0" smtClean="0"/>
              <a:t> </a:t>
            </a:r>
            <a:r>
              <a:rPr lang="en-GB" sz="2800" dirty="0" err="1" smtClean="0"/>
              <a:t>doğma</a:t>
            </a:r>
            <a:r>
              <a:rPr lang="tr-TR" sz="2800" dirty="0" smtClean="0"/>
              <a:t>)</a:t>
            </a:r>
            <a:r>
              <a:rPr lang="en-GB" sz="2800" dirty="0" smtClean="0"/>
              <a:t> </a:t>
            </a:r>
            <a:endParaRPr lang="de-DE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 err="1" smtClean="0"/>
              <a:t>Replikasyon</a:t>
            </a:r>
            <a:endParaRPr lang="de-DE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de-DE" sz="2800" dirty="0" err="1" smtClean="0"/>
              <a:t>Transkripsiyon</a:t>
            </a:r>
            <a:r>
              <a:rPr lang="de-DE" sz="2800" dirty="0" smtClean="0"/>
              <a:t> 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err="1" smtClean="0"/>
              <a:t>Translasyon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GB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292100"/>
            <a:ext cx="7067128" cy="6889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b="1" dirty="0" smtClean="0">
                <a:solidFill>
                  <a:schemeClr val="tx1"/>
                </a:solidFill>
              </a:rPr>
              <a:t>DNA YAPI VE FONKSİYONU</a:t>
            </a:r>
            <a:r>
              <a:rPr lang="tr-TR" sz="4000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423257"/>
            <a:ext cx="6984776" cy="4958072"/>
          </a:xfrm>
          <a:noFill/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800" b="1" dirty="0" err="1" smtClean="0">
                <a:effectLst/>
              </a:rPr>
              <a:t>Deoksiriboz</a:t>
            </a:r>
            <a:r>
              <a:rPr lang="tr-TR" sz="2800" b="1" dirty="0" smtClean="0">
                <a:effectLst/>
              </a:rPr>
              <a:t> </a:t>
            </a:r>
            <a:r>
              <a:rPr lang="tr-TR" sz="2800" b="1" dirty="0" smtClean="0">
                <a:effectLst/>
                <a:sym typeface="Wingdings" pitchFamily="2" charset="2"/>
              </a:rPr>
              <a:t></a:t>
            </a:r>
            <a:r>
              <a:rPr lang="en-GB" sz="2800" dirty="0" smtClean="0">
                <a:effectLst/>
              </a:rPr>
              <a:t> </a:t>
            </a: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800" dirty="0" smtClean="0">
                <a:effectLst/>
              </a:rPr>
              <a:t>	</a:t>
            </a:r>
            <a:r>
              <a:rPr lang="en-GB" sz="2800" dirty="0" smtClean="0">
                <a:effectLst/>
              </a:rPr>
              <a:t>1. </a:t>
            </a:r>
            <a:r>
              <a:rPr lang="tr-TR" sz="2800" dirty="0" smtClean="0">
                <a:effectLst/>
              </a:rPr>
              <a:t>C </a:t>
            </a:r>
            <a:r>
              <a:rPr lang="tr-TR" sz="2800" dirty="0" smtClean="0">
                <a:effectLst/>
                <a:sym typeface="Wingdings" pitchFamily="2" charset="2"/>
              </a:rPr>
              <a:t>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purin</a:t>
            </a:r>
            <a:r>
              <a:rPr lang="en-GB" sz="2800" dirty="0" smtClean="0">
                <a:effectLst/>
              </a:rPr>
              <a:t> (</a:t>
            </a:r>
            <a:r>
              <a:rPr lang="en-GB" sz="2800" dirty="0" err="1" smtClean="0">
                <a:effectLst/>
              </a:rPr>
              <a:t>adenin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guanin</a:t>
            </a:r>
            <a:r>
              <a:rPr lang="en-GB" sz="2800" dirty="0" smtClean="0">
                <a:effectLst/>
              </a:rPr>
              <a:t>) </a:t>
            </a:r>
            <a:r>
              <a:rPr lang="en-GB" sz="2800" dirty="0" err="1" smtClean="0">
                <a:effectLst/>
              </a:rPr>
              <a:t>ve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primidin</a:t>
            </a:r>
            <a:r>
              <a:rPr lang="en-GB" sz="2800" dirty="0" smtClean="0">
                <a:effectLst/>
              </a:rPr>
              <a:t> (</a:t>
            </a:r>
            <a:r>
              <a:rPr lang="en-GB" sz="2800" dirty="0" err="1" smtClean="0">
                <a:effectLst/>
              </a:rPr>
              <a:t>sitozin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timin</a:t>
            </a:r>
            <a:r>
              <a:rPr lang="en-GB" sz="2800" dirty="0" smtClean="0">
                <a:effectLst/>
              </a:rPr>
              <a:t>) </a:t>
            </a: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800" dirty="0" smtClean="0">
                <a:effectLst/>
              </a:rPr>
              <a:t>  </a:t>
            </a: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err="1" smtClean="0">
                <a:effectLst/>
              </a:rPr>
              <a:t>Baz</a:t>
            </a:r>
            <a:r>
              <a:rPr lang="tr-TR" sz="2800" dirty="0" smtClean="0">
                <a:effectLst/>
              </a:rPr>
              <a:t> +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şeker</a:t>
            </a:r>
            <a:r>
              <a:rPr lang="tr-TR" sz="2800" dirty="0" smtClean="0">
                <a:effectLst/>
              </a:rPr>
              <a:t> = </a:t>
            </a:r>
            <a:r>
              <a:rPr lang="en-GB" sz="2800" b="1" dirty="0" err="1" smtClean="0">
                <a:effectLst/>
              </a:rPr>
              <a:t>nükleozit</a:t>
            </a:r>
            <a:r>
              <a:rPr lang="en-GB" sz="2800" dirty="0" smtClean="0">
                <a:effectLst/>
              </a:rPr>
              <a:t>  </a:t>
            </a: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err="1" smtClean="0">
                <a:effectLst/>
              </a:rPr>
              <a:t>Deoksiriboz</a:t>
            </a:r>
            <a:r>
              <a:rPr lang="en-GB" sz="2800" dirty="0" smtClean="0">
                <a:effectLst/>
              </a:rPr>
              <a:t> </a:t>
            </a:r>
            <a:r>
              <a:rPr lang="tr-TR" sz="2800" dirty="0" smtClean="0">
                <a:effectLst/>
              </a:rPr>
              <a:t>	</a:t>
            </a:r>
            <a:r>
              <a:rPr lang="en-GB" sz="2800" dirty="0" smtClean="0">
                <a:effectLst/>
              </a:rPr>
              <a:t>3.</a:t>
            </a:r>
            <a:r>
              <a:rPr lang="tr-TR" sz="2800" dirty="0" smtClean="0">
                <a:effectLst/>
              </a:rPr>
              <a:t>C </a:t>
            </a:r>
            <a:r>
              <a:rPr lang="tr-TR" sz="2800" dirty="0" smtClean="0">
                <a:effectLst/>
                <a:sym typeface="Wingdings" pitchFamily="2" charset="2"/>
              </a:rPr>
              <a:t></a:t>
            </a:r>
            <a:r>
              <a:rPr lang="en-GB" sz="2800" dirty="0" smtClean="0">
                <a:effectLst/>
              </a:rPr>
              <a:t> 5.</a:t>
            </a:r>
            <a:r>
              <a:rPr lang="tr-TR" sz="2800" dirty="0" smtClean="0">
                <a:effectLst/>
              </a:rPr>
              <a:t>C</a:t>
            </a:r>
            <a:r>
              <a:rPr lang="en-GB" sz="2800" dirty="0" smtClean="0">
                <a:effectLst/>
              </a:rPr>
              <a:t> </a:t>
            </a:r>
            <a:r>
              <a:rPr lang="en-GB" sz="2800" b="1" dirty="0" err="1" smtClean="0">
                <a:effectLst/>
              </a:rPr>
              <a:t>fosfodiester</a:t>
            </a:r>
            <a:r>
              <a:rPr lang="en-GB" sz="2800" dirty="0" smtClean="0">
                <a:effectLst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err="1" smtClean="0">
                <a:effectLst/>
              </a:rPr>
              <a:t>Şeker</a:t>
            </a:r>
            <a:r>
              <a:rPr lang="en-GB" sz="2800" dirty="0" smtClean="0">
                <a:effectLst/>
              </a:rPr>
              <a:t> </a:t>
            </a:r>
            <a:r>
              <a:rPr lang="tr-TR" sz="2800" dirty="0" smtClean="0">
                <a:effectLst/>
              </a:rPr>
              <a:t>+ </a:t>
            </a:r>
            <a:r>
              <a:rPr lang="en-GB" sz="2800" dirty="0" err="1" smtClean="0">
                <a:effectLst/>
              </a:rPr>
              <a:t>baz</a:t>
            </a:r>
            <a:r>
              <a:rPr lang="tr-TR" sz="2800" dirty="0" smtClean="0">
                <a:effectLst/>
              </a:rPr>
              <a:t> +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fosfat</a:t>
            </a:r>
            <a:r>
              <a:rPr lang="tr-TR" sz="2800" dirty="0" smtClean="0">
                <a:effectLst/>
              </a:rPr>
              <a:t> </a:t>
            </a:r>
            <a:r>
              <a:rPr lang="tr-TR" sz="2800" dirty="0" smtClean="0">
                <a:effectLst/>
                <a:sym typeface="Wingdings" pitchFamily="2" charset="2"/>
              </a:rPr>
              <a:t> </a:t>
            </a:r>
            <a:r>
              <a:rPr lang="en-GB" sz="2800" b="1" dirty="0" err="1" smtClean="0">
                <a:effectLst/>
              </a:rPr>
              <a:t>nükleotid</a:t>
            </a:r>
            <a:r>
              <a:rPr lang="en-GB" sz="2800" dirty="0" smtClean="0">
                <a:effectLst/>
              </a:rPr>
              <a:t>  </a:t>
            </a: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>
                <a:effectLst/>
              </a:rPr>
              <a:t>G≡C,</a:t>
            </a:r>
            <a:r>
              <a:rPr lang="tr-TR" sz="2800" dirty="0" smtClean="0">
                <a:effectLst/>
              </a:rPr>
              <a:t>  </a:t>
            </a:r>
            <a:r>
              <a:rPr lang="en-GB" sz="2800" dirty="0" smtClean="0">
                <a:effectLst/>
              </a:rPr>
              <a:t> A=T </a:t>
            </a:r>
            <a:r>
              <a:rPr lang="en-GB" sz="2800" b="1" dirty="0" err="1" smtClean="0">
                <a:effectLst/>
              </a:rPr>
              <a:t>hidrojen</a:t>
            </a:r>
            <a:r>
              <a:rPr lang="en-GB" sz="2800" b="1" dirty="0" smtClean="0">
                <a:effectLst/>
              </a:rPr>
              <a:t> </a:t>
            </a:r>
            <a:r>
              <a:rPr lang="en-GB" sz="2800" b="1" dirty="0" err="1" smtClean="0">
                <a:effectLst/>
              </a:rPr>
              <a:t>bağları</a:t>
            </a:r>
            <a:r>
              <a:rPr lang="en-GB" sz="2800" dirty="0" err="1" smtClean="0">
                <a:effectLst/>
              </a:rPr>
              <a:t>yla</a:t>
            </a:r>
            <a:r>
              <a:rPr lang="en-GB" sz="2800" dirty="0" smtClean="0">
                <a:effectLst/>
              </a:rPr>
              <a:t> </a:t>
            </a:r>
            <a:endParaRPr lang="tr-TR" sz="2800" dirty="0" smtClean="0"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 txBox="1">
            <a:spLocks/>
          </p:cNvSpPr>
          <p:nvPr/>
        </p:nvSpPr>
        <p:spPr>
          <a:xfrm>
            <a:off x="1763688" y="764704"/>
            <a:ext cx="6984776" cy="2880320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en-US" sz="3200" b="1" dirty="0" smtClean="0">
                <a:solidFill>
                  <a:schemeClr val="tx1"/>
                </a:solidFill>
                <a:effectLst/>
              </a:rPr>
              <a:t>S</a:t>
            </a:r>
            <a:r>
              <a:rPr lang="tr-TR" sz="3200" b="1" dirty="0" smtClean="0">
                <a:solidFill>
                  <a:schemeClr val="tx1"/>
                </a:solidFill>
                <a:effectLst/>
              </a:rPr>
              <a:t>ü</a:t>
            </a:r>
            <a:r>
              <a:rPr lang="en-US" sz="3200" b="1" dirty="0" smtClean="0">
                <a:solidFill>
                  <a:schemeClr val="tx1"/>
                </a:solidFill>
                <a:effectLst/>
              </a:rPr>
              <a:t>per</a:t>
            </a:r>
            <a:r>
              <a:rPr lang="tr-TR" sz="3200" b="1" dirty="0" smtClean="0">
                <a:solidFill>
                  <a:schemeClr val="tx1"/>
                </a:solidFill>
                <a:effectLst/>
              </a:rPr>
              <a:t>sarmal </a:t>
            </a:r>
          </a:p>
          <a:p>
            <a:r>
              <a:rPr lang="tr-TR" sz="3200" dirty="0" err="1" smtClean="0">
                <a:solidFill>
                  <a:schemeClr val="tx1"/>
                </a:solidFill>
                <a:effectLst/>
              </a:rPr>
              <a:t>Prokaryotlarda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 ve </a:t>
            </a:r>
            <a:r>
              <a:rPr lang="tr-TR" sz="3200" dirty="0" err="1">
                <a:solidFill>
                  <a:schemeClr val="tx1"/>
                </a:solidFill>
                <a:effectLst/>
              </a:rPr>
              <a:t>Ökaryotlarda</a:t>
            </a:r>
            <a:r>
              <a:rPr lang="tr-TR" sz="3200" dirty="0">
                <a:solidFill>
                  <a:schemeClr val="tx1"/>
                </a:solidFill>
                <a:effectLst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negatif 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süpersarmal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 </a:t>
            </a:r>
          </a:p>
          <a:p>
            <a:r>
              <a:rPr lang="tr-TR" sz="3200" dirty="0" err="1" smtClean="0">
                <a:solidFill>
                  <a:schemeClr val="tx1"/>
                </a:solidFill>
                <a:effectLst/>
              </a:rPr>
              <a:t>Hipertermofil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Arke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lerde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 pozitif 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süpersarmal</a:t>
            </a:r>
            <a:endParaRPr lang="tr-TR" sz="3200" dirty="0" smtClean="0">
              <a:solidFill>
                <a:schemeClr val="tx1"/>
              </a:solidFill>
              <a:effectLst/>
            </a:endParaRPr>
          </a:p>
          <a:p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827584" y="3933056"/>
            <a:ext cx="7920880" cy="2492896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800" dirty="0" smtClean="0">
                <a:solidFill>
                  <a:schemeClr val="tx1"/>
                </a:solidFill>
              </a:rPr>
              <a:t>DNA </a:t>
            </a:r>
            <a:r>
              <a:rPr lang="en-GB" sz="2800" dirty="0" err="1" smtClean="0">
                <a:solidFill>
                  <a:schemeClr val="tx1"/>
                </a:solidFill>
              </a:rPr>
              <a:t>çift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ipliğinin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sağ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kolunun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eksene</a:t>
            </a:r>
            <a:r>
              <a:rPr lang="en-GB" sz="2800" dirty="0" smtClean="0">
                <a:solidFill>
                  <a:schemeClr val="tx1"/>
                </a:solidFill>
              </a:rPr>
              <a:t> zıt </a:t>
            </a:r>
            <a:r>
              <a:rPr lang="en-GB" sz="2800" dirty="0" err="1" smtClean="0">
                <a:solidFill>
                  <a:schemeClr val="tx1"/>
                </a:solidFill>
              </a:rPr>
              <a:t>yönde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kıvrılmasıyla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negatif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süpersarmal</a:t>
            </a:r>
            <a:r>
              <a:rPr lang="en-GB" sz="2800" dirty="0" smtClean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en-GB" sz="2800" dirty="0" err="1" smtClean="0">
                <a:solidFill>
                  <a:schemeClr val="tx1"/>
                </a:solidFill>
              </a:rPr>
              <a:t>aksi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yönde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kıvrılmasıyla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ise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pozitif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b="1" dirty="0" smtClean="0">
                <a:solidFill>
                  <a:schemeClr val="tx1"/>
                </a:solidFill>
              </a:rPr>
              <a:t>s</a:t>
            </a:r>
            <a:r>
              <a:rPr lang="tr-TR" sz="2800" b="1" dirty="0" smtClean="0">
                <a:solidFill>
                  <a:schemeClr val="tx1"/>
                </a:solidFill>
              </a:rPr>
              <a:t>ü</a:t>
            </a:r>
            <a:r>
              <a:rPr lang="en-GB" sz="2800" b="1" dirty="0" err="1" smtClean="0">
                <a:solidFill>
                  <a:schemeClr val="tx1"/>
                </a:solidFill>
              </a:rPr>
              <a:t>persarmal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oluş</a:t>
            </a:r>
            <a:r>
              <a:rPr lang="tr-TR" sz="2800" dirty="0" smtClean="0">
                <a:solidFill>
                  <a:schemeClr val="tx1"/>
                </a:solidFill>
              </a:rPr>
              <a:t>u</a:t>
            </a:r>
            <a:r>
              <a:rPr lang="en-GB" sz="2800" dirty="0" smtClean="0">
                <a:solidFill>
                  <a:schemeClr val="tx1"/>
                </a:solidFill>
              </a:rPr>
              <a:t>r.</a:t>
            </a:r>
            <a:endParaRPr lang="tr-TR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700808"/>
            <a:ext cx="7646235" cy="4680520"/>
          </a:xfrm>
          <a:noFill/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Çoğalma </a:t>
            </a:r>
            <a:r>
              <a:rPr lang="en-US" sz="2400" dirty="0" err="1" smtClean="0">
                <a:solidFill>
                  <a:schemeClr val="tx1"/>
                </a:solidFill>
              </a:rPr>
              <a:t>aşamasında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olmayan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Prokaryot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genomda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hipertermofil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arke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ler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hariç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</a:rPr>
              <a:t>ve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ökaryot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kromozomlarda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negatif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Süpersarmal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yaygındır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Genom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replikasyonunda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prokaryot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ökaryotlarda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negatif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pozitif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süpersarmallar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oluşur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err="1" smtClean="0">
                <a:solidFill>
                  <a:schemeClr val="tx1"/>
                </a:solidFill>
              </a:rPr>
              <a:t>Halkasal</a:t>
            </a:r>
            <a:r>
              <a:rPr lang="tr-TR" sz="2400" dirty="0" smtClean="0">
                <a:solidFill>
                  <a:schemeClr val="tx1"/>
                </a:solidFill>
              </a:rPr>
              <a:t> genomlarda </a:t>
            </a:r>
            <a:r>
              <a:rPr lang="tr-TR" sz="2400" dirty="0" err="1" smtClean="0">
                <a:solidFill>
                  <a:schemeClr val="tx1"/>
                </a:solidFill>
              </a:rPr>
              <a:t>catenate</a:t>
            </a:r>
            <a:r>
              <a:rPr lang="tr-TR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replikasyonda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birbiri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içine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geçmiş</a:t>
            </a:r>
            <a:r>
              <a:rPr lang="tr-TR" sz="2400" dirty="0" smtClean="0">
                <a:solidFill>
                  <a:schemeClr val="tx1"/>
                </a:solidFill>
              </a:rPr>
              <a:t>) ve </a:t>
            </a:r>
            <a:r>
              <a:rPr lang="tr-TR" sz="2400" dirty="0" err="1" smtClean="0">
                <a:solidFill>
                  <a:schemeClr val="tx1"/>
                </a:solidFill>
              </a:rPr>
              <a:t>knot</a:t>
            </a:r>
            <a:r>
              <a:rPr lang="tr-TR" sz="2400" dirty="0" smtClean="0">
                <a:solidFill>
                  <a:schemeClr val="tx1"/>
                </a:solidFill>
              </a:rPr>
              <a:t> (düğüm) şeklinde yapılar da oluşur.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7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19672" y="292100"/>
            <a:ext cx="7067128" cy="832644"/>
          </a:xfrm>
          <a:noFill/>
        </p:spPr>
        <p:txBody>
          <a:bodyPr/>
          <a:lstStyle/>
          <a:p>
            <a:r>
              <a:rPr lang="en-US" sz="3200" b="1" dirty="0" smtClean="0">
                <a:effectLst/>
              </a:rPr>
              <a:t>S</a:t>
            </a:r>
            <a:r>
              <a:rPr lang="tr-TR" sz="3200" b="1" dirty="0" smtClean="0">
                <a:effectLst/>
              </a:rPr>
              <a:t>ü</a:t>
            </a:r>
            <a:r>
              <a:rPr lang="en-US" sz="3200" b="1" dirty="0" smtClean="0">
                <a:effectLst/>
              </a:rPr>
              <a:t>per</a:t>
            </a:r>
            <a:r>
              <a:rPr lang="tr-TR" sz="3200" b="1" dirty="0" smtClean="0">
                <a:effectLst/>
              </a:rPr>
              <a:t>sarmal neden önemlidir</a:t>
            </a:r>
            <a:r>
              <a:rPr lang="en-US" sz="3200" b="1" dirty="0" smtClean="0">
                <a:effectLst/>
              </a:rPr>
              <a:t>?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484784"/>
            <a:ext cx="7499176" cy="4968552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tr-TR" sz="2800" dirty="0">
                <a:effectLst/>
              </a:rPr>
              <a:t>B</a:t>
            </a:r>
            <a:r>
              <a:rPr lang="en-US" sz="2800" dirty="0" err="1" smtClean="0">
                <a:effectLst/>
              </a:rPr>
              <a:t>acteri</a:t>
            </a:r>
            <a:r>
              <a:rPr lang="tr-TR" sz="2800" dirty="0" err="1" smtClean="0">
                <a:effectLst/>
              </a:rPr>
              <a:t>lerde</a:t>
            </a:r>
            <a:r>
              <a:rPr lang="en-US" sz="2800" dirty="0" smtClean="0">
                <a:effectLst/>
              </a:rPr>
              <a:t>, </a:t>
            </a:r>
            <a:r>
              <a:rPr lang="en-US" sz="2800" dirty="0">
                <a:effectLst/>
              </a:rPr>
              <a:t>chromosomal DNA </a:t>
            </a:r>
            <a:r>
              <a:rPr lang="tr-TR" sz="2800" dirty="0" smtClean="0">
                <a:effectLst/>
              </a:rPr>
              <a:t>hücreden çok büyüktür ve hücreye ancak bu şekilde sığar.</a:t>
            </a:r>
          </a:p>
          <a:p>
            <a:r>
              <a:rPr lang="en-US" sz="2800" dirty="0" smtClean="0">
                <a:effectLst/>
              </a:rPr>
              <a:t>Supercoiling </a:t>
            </a:r>
            <a:r>
              <a:rPr lang="tr-TR" sz="2800" dirty="0" smtClean="0">
                <a:effectLst/>
              </a:rPr>
              <a:t>sayısı (kaç dönüşü olduğu) enzimlerle kontrol edilir.</a:t>
            </a:r>
          </a:p>
          <a:p>
            <a:r>
              <a:rPr lang="en-US" sz="2800" dirty="0" smtClean="0">
                <a:effectLst/>
              </a:rPr>
              <a:t>The </a:t>
            </a:r>
            <a:r>
              <a:rPr lang="en-US" sz="2800" dirty="0">
                <a:effectLst/>
              </a:rPr>
              <a:t>level of supercoiling </a:t>
            </a:r>
            <a:r>
              <a:rPr lang="tr-TR" sz="2800" dirty="0" smtClean="0">
                <a:effectLst/>
              </a:rPr>
              <a:t>sabit değildir. Çevresel strese ve hücresel </a:t>
            </a:r>
            <a:r>
              <a:rPr lang="en-US" sz="2800" dirty="0" err="1" smtClean="0">
                <a:effectLst/>
              </a:rPr>
              <a:t>proces</a:t>
            </a:r>
            <a:r>
              <a:rPr lang="tr-TR" sz="2800" dirty="0" err="1" smtClean="0">
                <a:effectLst/>
              </a:rPr>
              <a:t>lere</a:t>
            </a:r>
            <a:r>
              <a:rPr lang="tr-TR" sz="2800" dirty="0" smtClean="0">
                <a:effectLst/>
              </a:rPr>
              <a:t> (</a:t>
            </a:r>
            <a:r>
              <a:rPr lang="en-US" sz="2800" dirty="0" smtClean="0">
                <a:effectLst/>
              </a:rPr>
              <a:t>transcription</a:t>
            </a:r>
            <a:r>
              <a:rPr lang="en-US" sz="2800" dirty="0">
                <a:effectLst/>
              </a:rPr>
              <a:t>, </a:t>
            </a:r>
            <a:r>
              <a:rPr lang="en-US" sz="2800" dirty="0" smtClean="0">
                <a:effectLst/>
              </a:rPr>
              <a:t>replication</a:t>
            </a:r>
            <a:r>
              <a:rPr lang="en-US" sz="2800" dirty="0">
                <a:effectLst/>
              </a:rPr>
              <a:t>, and </a:t>
            </a:r>
            <a:r>
              <a:rPr lang="en-US" sz="2800" dirty="0" smtClean="0">
                <a:effectLst/>
              </a:rPr>
              <a:t>recombination</a:t>
            </a:r>
            <a:r>
              <a:rPr lang="tr-TR" sz="2800" dirty="0" smtClean="0">
                <a:effectLst/>
              </a:rPr>
              <a:t>) cevaben değişebilir.</a:t>
            </a:r>
          </a:p>
          <a:p>
            <a:r>
              <a:rPr lang="tr-TR" sz="2800" dirty="0" smtClean="0">
                <a:effectLst/>
              </a:rPr>
              <a:t>Bu değişimden çok sayıda gen ve hücredeki reaksiyonlar etkilenebilir. </a:t>
            </a:r>
            <a:r>
              <a:rPr lang="tr-TR" sz="2800" dirty="0" err="1" smtClean="0">
                <a:effectLst/>
              </a:rPr>
              <a:t>Fenotipik</a:t>
            </a:r>
            <a:r>
              <a:rPr lang="tr-TR" sz="2800" dirty="0" smtClean="0">
                <a:effectLst/>
              </a:rPr>
              <a:t> büyük değişiklikler olabilir.</a:t>
            </a:r>
          </a:p>
        </p:txBody>
      </p:sp>
    </p:spTree>
    <p:extLst>
      <p:ext uri="{BB962C8B-B14F-4D97-AF65-F5344CB8AC3E}">
        <p14:creationId xmlns:p14="http://schemas.microsoft.com/office/powerpoint/2010/main" val="131791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707088" cy="688628"/>
          </a:xfrm>
          <a:noFill/>
        </p:spPr>
        <p:txBody>
          <a:bodyPr/>
          <a:lstStyle/>
          <a:p>
            <a:pPr algn="ctr"/>
            <a:r>
              <a:rPr lang="en-US" dirty="0"/>
              <a:t>Topoisomerase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1340768"/>
            <a:ext cx="7848872" cy="5112568"/>
          </a:xfrm>
          <a:noFill/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2000" dirty="0" err="1" smtClean="0">
                <a:solidFill>
                  <a:schemeClr val="tx1"/>
                </a:solidFill>
              </a:rPr>
              <a:t>Süpersarmal</a:t>
            </a:r>
            <a:r>
              <a:rPr lang="tr-TR" sz="2000" dirty="0" smtClean="0">
                <a:solidFill>
                  <a:schemeClr val="tx1"/>
                </a:solidFill>
              </a:rPr>
              <a:t> oluşumu ve sarmalın açılmasından sorumlu bu enzimler iki gruba ayrılır.</a:t>
            </a:r>
          </a:p>
          <a:p>
            <a:pPr marL="0" indent="0">
              <a:buNone/>
            </a:pPr>
            <a:r>
              <a:rPr lang="tr-TR" sz="2000" b="1" dirty="0" smtClean="0">
                <a:solidFill>
                  <a:schemeClr val="tx1"/>
                </a:solidFill>
              </a:rPr>
              <a:t>Tip I: </a:t>
            </a:r>
            <a:r>
              <a:rPr lang="tr-TR" sz="2000" b="1" dirty="0" err="1">
                <a:solidFill>
                  <a:schemeClr val="tx1"/>
                </a:solidFill>
              </a:rPr>
              <a:t>Topoisomerase</a:t>
            </a:r>
            <a:r>
              <a:rPr lang="tr-TR" sz="2000" b="1" dirty="0">
                <a:solidFill>
                  <a:schemeClr val="tx1"/>
                </a:solidFill>
              </a:rPr>
              <a:t> </a:t>
            </a:r>
            <a:r>
              <a:rPr lang="tr-TR" sz="2000" b="1" dirty="0" smtClean="0">
                <a:solidFill>
                  <a:schemeClr val="tx1"/>
                </a:solidFill>
              </a:rPr>
              <a:t>I (IA, IB ve IC yada </a:t>
            </a:r>
            <a:r>
              <a:rPr lang="tr-TR" sz="2000" b="1" dirty="0" err="1" smtClean="0">
                <a:solidFill>
                  <a:schemeClr val="tx1"/>
                </a:solidFill>
              </a:rPr>
              <a:t>topoizomeraz</a:t>
            </a:r>
            <a:r>
              <a:rPr lang="tr-TR" sz="2000" b="1" dirty="0" smtClean="0">
                <a:solidFill>
                  <a:schemeClr val="tx1"/>
                </a:solidFill>
              </a:rPr>
              <a:t> I, III ve V</a:t>
            </a:r>
            <a:r>
              <a:rPr lang="tr-TR" sz="2000" b="1" dirty="0">
                <a:solidFill>
                  <a:schemeClr val="tx1"/>
                </a:solidFill>
              </a:rPr>
              <a:t>) EC:5.99.1.2; </a:t>
            </a:r>
            <a:endParaRPr lang="tr-TR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T</a:t>
            </a:r>
            <a:r>
              <a:rPr lang="tr-TR" sz="2000" dirty="0" smtClean="0">
                <a:solidFill>
                  <a:schemeClr val="tx1"/>
                </a:solidFill>
              </a:rPr>
              <a:t>ek iplikle kırılma yapar, </a:t>
            </a:r>
            <a:r>
              <a:rPr lang="tr-TR" sz="2000" dirty="0" err="1" smtClean="0">
                <a:solidFill>
                  <a:schemeClr val="tx1"/>
                </a:solidFill>
              </a:rPr>
              <a:t>Arke</a:t>
            </a:r>
            <a:r>
              <a:rPr lang="tr-TR" sz="2000" dirty="0" smtClean="0">
                <a:solidFill>
                  <a:schemeClr val="tx1"/>
                </a:solidFill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</a:rPr>
              <a:t>revers</a:t>
            </a:r>
            <a:r>
              <a:rPr lang="tr-TR" sz="2000" dirty="0" smtClean="0">
                <a:solidFill>
                  <a:schemeClr val="tx1"/>
                </a:solidFill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</a:rPr>
              <a:t>gyrase</a:t>
            </a:r>
            <a:r>
              <a:rPr lang="tr-TR" sz="2000" dirty="0" smtClean="0">
                <a:solidFill>
                  <a:schemeClr val="tx1"/>
                </a:solidFill>
              </a:rPr>
              <a:t> bu gruptadır,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ATP </a:t>
            </a:r>
            <a:r>
              <a:rPr lang="tr-TR" sz="2000" dirty="0">
                <a:solidFill>
                  <a:schemeClr val="tx1"/>
                </a:solidFill>
              </a:rPr>
              <a:t>harcamaz </a:t>
            </a:r>
            <a:endParaRPr lang="tr-TR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000" dirty="0" err="1" smtClean="0">
                <a:solidFill>
                  <a:schemeClr val="tx1"/>
                </a:solidFill>
              </a:rPr>
              <a:t>Süpersarmalı</a:t>
            </a:r>
            <a:r>
              <a:rPr lang="tr-TR" sz="2000" dirty="0" smtClean="0">
                <a:solidFill>
                  <a:schemeClr val="tx1"/>
                </a:solidFill>
              </a:rPr>
              <a:t> açar, tek bir kesim </a:t>
            </a:r>
            <a:r>
              <a:rPr lang="tr-TR" sz="2000" dirty="0" err="1" smtClean="0">
                <a:solidFill>
                  <a:schemeClr val="tx1"/>
                </a:solidFill>
              </a:rPr>
              <a:t>süpersarmalın</a:t>
            </a:r>
            <a:r>
              <a:rPr lang="tr-TR" sz="2000" dirty="0" smtClean="0">
                <a:solidFill>
                  <a:schemeClr val="tx1"/>
                </a:solidFill>
              </a:rPr>
              <a:t> bir </a:t>
            </a:r>
            <a:r>
              <a:rPr lang="tr-TR" sz="2000" dirty="0" err="1" smtClean="0">
                <a:solidFill>
                  <a:schemeClr val="tx1"/>
                </a:solidFill>
              </a:rPr>
              <a:t>dünüşünü</a:t>
            </a:r>
            <a:r>
              <a:rPr lang="tr-TR" sz="2000" dirty="0" smtClean="0">
                <a:solidFill>
                  <a:schemeClr val="tx1"/>
                </a:solidFill>
              </a:rPr>
              <a:t> azaltır.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Eukaryotic topoisomerase I positive and negative supercoils</a:t>
            </a:r>
            <a:r>
              <a:rPr lang="tr-TR" sz="2000" dirty="0">
                <a:solidFill>
                  <a:schemeClr val="tx1"/>
                </a:solidFill>
              </a:rPr>
              <a:t> de etkili.</a:t>
            </a:r>
          </a:p>
          <a:p>
            <a:pPr marL="0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P</a:t>
            </a:r>
            <a:r>
              <a:rPr lang="en-US" sz="2000" dirty="0" err="1">
                <a:solidFill>
                  <a:schemeClr val="tx1"/>
                </a:solidFill>
              </a:rPr>
              <a:t>rokaryotic</a:t>
            </a:r>
            <a:r>
              <a:rPr lang="en-US" sz="2000" dirty="0">
                <a:solidFill>
                  <a:schemeClr val="tx1"/>
                </a:solidFill>
              </a:rPr>
              <a:t> topoisomerase I </a:t>
            </a:r>
            <a:r>
              <a:rPr lang="tr-TR" sz="2000" dirty="0">
                <a:solidFill>
                  <a:schemeClr val="tx1"/>
                </a:solidFill>
              </a:rPr>
              <a:t>sadece </a:t>
            </a:r>
            <a:r>
              <a:rPr lang="en-US" sz="2000" dirty="0">
                <a:solidFill>
                  <a:schemeClr val="tx1"/>
                </a:solidFill>
              </a:rPr>
              <a:t>negative supercoils</a:t>
            </a:r>
            <a:r>
              <a:rPr lang="tr-TR" sz="2000" dirty="0">
                <a:solidFill>
                  <a:schemeClr val="tx1"/>
                </a:solidFill>
              </a:rPr>
              <a:t> de etkilidir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endParaRPr lang="tr-TR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chemeClr val="tx1"/>
                </a:solidFill>
              </a:rPr>
              <a:t>Tip II</a:t>
            </a:r>
            <a:r>
              <a:rPr lang="tr-TR" sz="2000" b="1" dirty="0">
                <a:solidFill>
                  <a:schemeClr val="tx1"/>
                </a:solidFill>
              </a:rPr>
              <a:t>: (</a:t>
            </a:r>
            <a:r>
              <a:rPr lang="tr-TR" sz="2000" b="1" dirty="0" err="1" smtClean="0">
                <a:solidFill>
                  <a:schemeClr val="tx1"/>
                </a:solidFill>
              </a:rPr>
              <a:t>Topoisomerase</a:t>
            </a:r>
            <a:r>
              <a:rPr lang="tr-TR" sz="2000" b="1" dirty="0" smtClean="0">
                <a:solidFill>
                  <a:schemeClr val="tx1"/>
                </a:solidFill>
              </a:rPr>
              <a:t> II (DNA </a:t>
            </a:r>
            <a:r>
              <a:rPr lang="tr-TR" sz="2000" b="1" dirty="0" err="1" smtClean="0">
                <a:solidFill>
                  <a:schemeClr val="tx1"/>
                </a:solidFill>
              </a:rPr>
              <a:t>gyrase</a:t>
            </a:r>
            <a:r>
              <a:rPr lang="tr-TR" sz="2000" b="1" dirty="0" smtClean="0">
                <a:solidFill>
                  <a:schemeClr val="tx1"/>
                </a:solidFill>
              </a:rPr>
              <a:t>), IV ve </a:t>
            </a:r>
            <a:r>
              <a:rPr lang="tr-TR" sz="2000" b="1" dirty="0">
                <a:solidFill>
                  <a:schemeClr val="tx1"/>
                </a:solidFill>
              </a:rPr>
              <a:t>VI) EC:5.99.1.3; </a:t>
            </a:r>
            <a:endParaRPr lang="tr-TR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İki iplikte kırılma yapar </a:t>
            </a:r>
            <a:endParaRPr lang="tr-TR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ATP </a:t>
            </a:r>
            <a:r>
              <a:rPr lang="tr-TR" sz="2000" dirty="0">
                <a:solidFill>
                  <a:schemeClr val="tx1"/>
                </a:solidFill>
              </a:rPr>
              <a:t>gereklidir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tx1"/>
                </a:solidFill>
              </a:rPr>
              <a:t>Genom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replike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olduktan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sonra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negatif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süpersarmal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oluşturur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tx1"/>
                </a:solidFill>
              </a:rPr>
              <a:t>Replikasyon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devam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ederken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negatif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pozitif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süpersarmalı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açar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tek bir kesim </a:t>
            </a:r>
            <a:r>
              <a:rPr lang="tr-TR" sz="2000" dirty="0" err="1">
                <a:solidFill>
                  <a:schemeClr val="tx1"/>
                </a:solidFill>
              </a:rPr>
              <a:t>süpersarmalın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smtClean="0">
                <a:solidFill>
                  <a:schemeClr val="tx1"/>
                </a:solidFill>
              </a:rPr>
              <a:t>iki </a:t>
            </a:r>
            <a:r>
              <a:rPr lang="tr-TR" sz="2000" dirty="0" err="1">
                <a:solidFill>
                  <a:schemeClr val="tx1"/>
                </a:solidFill>
              </a:rPr>
              <a:t>dünüşünü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smtClean="0">
                <a:solidFill>
                  <a:schemeClr val="tx1"/>
                </a:solidFill>
              </a:rPr>
              <a:t>azaltır.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1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04652"/>
          </a:xfrm>
          <a:noFill/>
        </p:spPr>
        <p:txBody>
          <a:bodyPr/>
          <a:lstStyle/>
          <a:p>
            <a:pPr algn="ctr"/>
            <a:r>
              <a:rPr lang="tr-TR" dirty="0" err="1"/>
              <a:t>Type</a:t>
            </a:r>
            <a:r>
              <a:rPr lang="tr-TR" dirty="0"/>
              <a:t>-II </a:t>
            </a:r>
            <a:r>
              <a:rPr lang="tr-TR" dirty="0" err="1"/>
              <a:t>topoisomerases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340768"/>
            <a:ext cx="7704856" cy="5184576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tr-TR" sz="2000" dirty="0" smtClean="0">
                <a:solidFill>
                  <a:schemeClr val="tx1"/>
                </a:solidFill>
              </a:rPr>
              <a:t>Bakterilerde negatif ve pozitif </a:t>
            </a:r>
            <a:r>
              <a:rPr lang="tr-TR" sz="2000" dirty="0" err="1" smtClean="0">
                <a:solidFill>
                  <a:schemeClr val="tx1"/>
                </a:solidFill>
              </a:rPr>
              <a:t>süpersarmalda</a:t>
            </a:r>
            <a:r>
              <a:rPr lang="tr-TR" sz="2000" dirty="0" smtClean="0">
                <a:solidFill>
                  <a:schemeClr val="tx1"/>
                </a:solidFill>
              </a:rPr>
              <a:t> etkili (sarmalı açan yada oluşturan) </a:t>
            </a:r>
            <a:r>
              <a:rPr lang="en-US" sz="2000" dirty="0">
                <a:solidFill>
                  <a:schemeClr val="tx1"/>
                </a:solidFill>
              </a:rPr>
              <a:t>DNA </a:t>
            </a:r>
            <a:r>
              <a:rPr lang="en-US" sz="2000" dirty="0" err="1">
                <a:solidFill>
                  <a:schemeClr val="tx1"/>
                </a:solidFill>
              </a:rPr>
              <a:t>gyrase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topoisomerase (</a:t>
            </a:r>
            <a:r>
              <a:rPr lang="en-US" sz="2000" dirty="0" err="1">
                <a:solidFill>
                  <a:schemeClr val="tx1"/>
                </a:solidFill>
              </a:rPr>
              <a:t>Topo</a:t>
            </a:r>
            <a:r>
              <a:rPr lang="en-US" sz="2000" dirty="0">
                <a:solidFill>
                  <a:schemeClr val="tx1"/>
                </a:solidFill>
              </a:rPr>
              <a:t>) </a:t>
            </a:r>
            <a:r>
              <a:rPr lang="en-US" sz="2000" dirty="0" smtClean="0">
                <a:solidFill>
                  <a:schemeClr val="tx1"/>
                </a:solidFill>
              </a:rPr>
              <a:t>IV </a:t>
            </a:r>
            <a:r>
              <a:rPr lang="en-US" sz="2000" dirty="0" err="1" smtClean="0">
                <a:solidFill>
                  <a:schemeClr val="tx1"/>
                </a:solidFill>
              </a:rPr>
              <a:t>yaygın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olarak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bulunur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r>
              <a:rPr lang="tr-TR" sz="2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Topoisomerase I</a:t>
            </a:r>
            <a:r>
              <a:rPr lang="tr-TR" sz="2000" b="1" dirty="0">
                <a:solidFill>
                  <a:schemeClr val="tx1"/>
                </a:solidFill>
              </a:rPr>
              <a:t>I </a:t>
            </a:r>
            <a:r>
              <a:rPr lang="tr-TR" sz="2000" b="1" dirty="0" smtClean="0">
                <a:solidFill>
                  <a:schemeClr val="tx1"/>
                </a:solidFill>
              </a:rPr>
              <a:t>(</a:t>
            </a:r>
            <a:r>
              <a:rPr lang="en-US" sz="2000" b="1" dirty="0" smtClean="0">
                <a:solidFill>
                  <a:schemeClr val="tx1"/>
                </a:solidFill>
              </a:rPr>
              <a:t>DNA </a:t>
            </a:r>
            <a:r>
              <a:rPr lang="en-US" sz="2000" b="1" dirty="0" err="1" smtClean="0">
                <a:solidFill>
                  <a:schemeClr val="tx1"/>
                </a:solidFill>
              </a:rPr>
              <a:t>gyrase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Hücrede</a:t>
            </a:r>
            <a:r>
              <a:rPr lang="en-US" sz="2000" dirty="0" smtClean="0">
                <a:solidFill>
                  <a:schemeClr val="tx1"/>
                </a:solidFill>
              </a:rPr>
              <a:t> DNA </a:t>
            </a:r>
            <a:r>
              <a:rPr lang="en-US" sz="2000" dirty="0" err="1" smtClean="0">
                <a:solidFill>
                  <a:schemeClr val="tx1"/>
                </a:solidFill>
              </a:rPr>
              <a:t>paketlenmesinde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negatif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süpersarmal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oluşturur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Replikasyonda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pozitif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süpersarmalı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açar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B</a:t>
            </a:r>
            <a:r>
              <a:rPr lang="en-US" sz="2000" b="1" dirty="0" smtClean="0">
                <a:solidFill>
                  <a:schemeClr val="tx1"/>
                </a:solidFill>
              </a:rPr>
              <a:t>acterial </a:t>
            </a:r>
            <a:r>
              <a:rPr lang="en-US" sz="2000" b="1" dirty="0" err="1">
                <a:solidFill>
                  <a:schemeClr val="tx1"/>
                </a:solidFill>
              </a:rPr>
              <a:t>topo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IV;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replikasyonda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negatif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pozitif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süpersarmalı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açar</a:t>
            </a:r>
            <a:r>
              <a:rPr lang="en-US" sz="2000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catenane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ve</a:t>
            </a:r>
            <a:r>
              <a:rPr lang="en-US" sz="2000" dirty="0" smtClean="0">
                <a:solidFill>
                  <a:schemeClr val="tx1"/>
                </a:solidFill>
              </a:rPr>
              <a:t> knot </a:t>
            </a:r>
            <a:r>
              <a:rPr lang="en-US" sz="2000" dirty="0" err="1" smtClean="0">
                <a:solidFill>
                  <a:schemeClr val="tx1"/>
                </a:solidFill>
              </a:rPr>
              <a:t>ları</a:t>
            </a:r>
            <a:r>
              <a:rPr lang="en-US" sz="2000" dirty="0" smtClean="0">
                <a:solidFill>
                  <a:schemeClr val="tx1"/>
                </a:solidFill>
              </a:rPr>
              <a:t> hem </a:t>
            </a:r>
            <a:r>
              <a:rPr lang="en-US" sz="2000" dirty="0" err="1" smtClean="0">
                <a:solidFill>
                  <a:schemeClr val="tx1"/>
                </a:solidFill>
              </a:rPr>
              <a:t>oluşturur</a:t>
            </a:r>
            <a:r>
              <a:rPr lang="en-US" sz="2000" dirty="0" smtClean="0">
                <a:solidFill>
                  <a:schemeClr val="tx1"/>
                </a:solidFill>
              </a:rPr>
              <a:t> hem de </a:t>
            </a:r>
            <a:r>
              <a:rPr lang="en-US" sz="2000" dirty="0" err="1" smtClean="0">
                <a:solidFill>
                  <a:schemeClr val="tx1"/>
                </a:solidFill>
              </a:rPr>
              <a:t>halkasal</a:t>
            </a:r>
            <a:r>
              <a:rPr lang="en-US" sz="2000" dirty="0" smtClean="0">
                <a:solidFill>
                  <a:schemeClr val="tx1"/>
                </a:solidFill>
              </a:rPr>
              <a:t> hale </a:t>
            </a:r>
            <a:r>
              <a:rPr lang="en-US" sz="2000" dirty="0" err="1" smtClean="0">
                <a:solidFill>
                  <a:schemeClr val="tx1"/>
                </a:solidFill>
              </a:rPr>
              <a:t>getirir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Bakterilerin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çoğunda</a:t>
            </a:r>
            <a:r>
              <a:rPr lang="en-US" sz="2000" dirty="0" smtClean="0">
                <a:solidFill>
                  <a:schemeClr val="tx1"/>
                </a:solidFill>
              </a:rPr>
              <a:t> her </a:t>
            </a:r>
            <a:r>
              <a:rPr lang="en-US" sz="2000" dirty="0" err="1" smtClean="0">
                <a:solidFill>
                  <a:schemeClr val="tx1"/>
                </a:solidFill>
              </a:rPr>
              <a:t>iki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enzimde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birlikte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bulunur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Bazılarında</a:t>
            </a:r>
            <a:r>
              <a:rPr lang="en-US" sz="2000" dirty="0" smtClean="0">
                <a:solidFill>
                  <a:schemeClr val="tx1"/>
                </a:solidFill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</a:rPr>
              <a:t>Corynebacteria</a:t>
            </a:r>
            <a:r>
              <a:rPr lang="en-US" sz="2000" dirty="0">
                <a:solidFill>
                  <a:schemeClr val="tx1"/>
                </a:solidFill>
              </a:rPr>
              <a:t>, Campylobacter </a:t>
            </a:r>
            <a:r>
              <a:rPr lang="en-US" sz="2000" dirty="0" err="1">
                <a:solidFill>
                  <a:schemeClr val="tx1"/>
                </a:solidFill>
              </a:rPr>
              <a:t>jejuni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Deinococcus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radiodurans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Treponema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pallidum</a:t>
            </a:r>
            <a:r>
              <a:rPr lang="en-US" sz="2000" dirty="0">
                <a:solidFill>
                  <a:schemeClr val="tx1"/>
                </a:solidFill>
              </a:rPr>
              <a:t> and some </a:t>
            </a:r>
            <a:r>
              <a:rPr lang="en-US" sz="2000" dirty="0" smtClean="0">
                <a:solidFill>
                  <a:schemeClr val="tx1"/>
                </a:solidFill>
              </a:rPr>
              <a:t>Mycobacteria) </a:t>
            </a:r>
            <a:r>
              <a:rPr lang="en-US" sz="2000" dirty="0" err="1" smtClean="0">
                <a:solidFill>
                  <a:schemeClr val="tx1"/>
                </a:solidFill>
              </a:rPr>
              <a:t>Topo</a:t>
            </a:r>
            <a:r>
              <a:rPr lang="en-US" sz="2000" dirty="0" smtClean="0">
                <a:solidFill>
                  <a:schemeClr val="tx1"/>
                </a:solidFill>
              </a:rPr>
              <a:t> IV </a:t>
            </a:r>
            <a:r>
              <a:rPr lang="en-US" sz="2000" dirty="0" err="1" smtClean="0">
                <a:solidFill>
                  <a:schemeClr val="tx1"/>
                </a:solidFill>
              </a:rPr>
              <a:t>yoktur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Sadece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gyrase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bulunur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topo</a:t>
            </a:r>
            <a:r>
              <a:rPr lang="en-US" sz="2000" dirty="0" smtClean="0">
                <a:solidFill>
                  <a:schemeClr val="tx1"/>
                </a:solidFill>
              </a:rPr>
              <a:t> IV </a:t>
            </a:r>
            <a:r>
              <a:rPr lang="en-US" sz="2000" dirty="0" err="1" smtClean="0">
                <a:solidFill>
                  <a:schemeClr val="tx1"/>
                </a:solidFill>
              </a:rPr>
              <a:t>ün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aktivitesini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hücrede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gerçekleştirir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58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424936" cy="5472608"/>
          </a:xfrm>
          <a:noFill/>
        </p:spPr>
        <p:txBody>
          <a:bodyPr>
            <a:normAutofit lnSpcReduction="10000"/>
          </a:bodyPr>
          <a:lstStyle/>
          <a:p>
            <a:r>
              <a:rPr lang="en-GB" sz="2400" dirty="0" err="1">
                <a:solidFill>
                  <a:schemeClr val="tx1"/>
                </a:solidFill>
              </a:rPr>
              <a:t>Hipertermofil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arkelerde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b="1" dirty="0" err="1">
                <a:solidFill>
                  <a:schemeClr val="tx1"/>
                </a:solidFill>
              </a:rPr>
              <a:t>ters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b="1" dirty="0" err="1">
                <a:solidFill>
                  <a:schemeClr val="tx1"/>
                </a:solidFill>
              </a:rPr>
              <a:t>giraz</a:t>
            </a:r>
            <a:r>
              <a:rPr lang="en-GB" sz="2400" dirty="0">
                <a:solidFill>
                  <a:schemeClr val="tx1"/>
                </a:solidFill>
              </a:rPr>
              <a:t> (reverse </a:t>
            </a:r>
            <a:r>
              <a:rPr lang="en-GB" sz="2400" dirty="0" err="1">
                <a:solidFill>
                  <a:schemeClr val="tx1"/>
                </a:solidFill>
              </a:rPr>
              <a:t>gyrase</a:t>
            </a:r>
            <a:r>
              <a:rPr lang="en-GB" sz="2400" dirty="0">
                <a:solidFill>
                  <a:schemeClr val="tx1"/>
                </a:solidFill>
              </a:rPr>
              <a:t>) </a:t>
            </a:r>
            <a:r>
              <a:rPr lang="en-GB" sz="2400" dirty="0" err="1">
                <a:solidFill>
                  <a:schemeClr val="tx1"/>
                </a:solidFill>
              </a:rPr>
              <a:t>enzimiyle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genom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paketlenmesinde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pozitif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süpersarmal</a:t>
            </a:r>
            <a:r>
              <a:rPr lang="en-GB" sz="2400" dirty="0" smtClean="0">
                <a:solidFill>
                  <a:schemeClr val="tx1"/>
                </a:solidFill>
              </a:rPr>
              <a:t>  </a:t>
            </a:r>
            <a:r>
              <a:rPr lang="en-GB" sz="2400" dirty="0" err="1" smtClean="0">
                <a:solidFill>
                  <a:schemeClr val="tx1"/>
                </a:solidFill>
              </a:rPr>
              <a:t>oluşturulur</a:t>
            </a:r>
            <a:r>
              <a:rPr lang="en-GB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GB" sz="2400" dirty="0" err="1" smtClean="0">
                <a:solidFill>
                  <a:schemeClr val="tx1"/>
                </a:solidFill>
              </a:rPr>
              <a:t>Doğrusal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genoma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sahip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bakterilerde</a:t>
            </a:r>
            <a:r>
              <a:rPr lang="en-GB" sz="2400" dirty="0" smtClean="0">
                <a:solidFill>
                  <a:schemeClr val="tx1"/>
                </a:solidFill>
              </a:rPr>
              <a:t> (</a:t>
            </a:r>
            <a:r>
              <a:rPr lang="tr-TR" sz="2400" i="1" dirty="0" err="1" smtClean="0">
                <a:solidFill>
                  <a:schemeClr val="tx1"/>
                </a:solidFill>
              </a:rPr>
              <a:t>Borrelia</a:t>
            </a:r>
            <a:r>
              <a:rPr lang="tr-TR" sz="2400" i="1" dirty="0" smtClean="0">
                <a:solidFill>
                  <a:schemeClr val="tx1"/>
                </a:solidFill>
              </a:rPr>
              <a:t> </a:t>
            </a:r>
            <a:r>
              <a:rPr lang="tr-TR" sz="2400" i="1" dirty="0" err="1">
                <a:solidFill>
                  <a:schemeClr val="tx1"/>
                </a:solidFill>
              </a:rPr>
              <a:t>burgdorferi</a:t>
            </a:r>
            <a:r>
              <a:rPr lang="tr-TR" sz="2400" i="1" dirty="0">
                <a:solidFill>
                  <a:schemeClr val="tx1"/>
                </a:solidFill>
              </a:rPr>
              <a:t> </a:t>
            </a:r>
            <a:r>
              <a:rPr lang="tr-TR" sz="2400" dirty="0" err="1">
                <a:solidFill>
                  <a:schemeClr val="tx1"/>
                </a:solidFill>
              </a:rPr>
              <a:t>and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i="1" dirty="0" err="1">
                <a:solidFill>
                  <a:schemeClr val="tx1"/>
                </a:solidFill>
              </a:rPr>
              <a:t>Streptomyces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err="1">
                <a:solidFill>
                  <a:schemeClr val="tx1"/>
                </a:solidFill>
              </a:rPr>
              <a:t>spp</a:t>
            </a:r>
            <a:r>
              <a:rPr lang="tr-TR" sz="2400" dirty="0" smtClean="0">
                <a:solidFill>
                  <a:schemeClr val="tx1"/>
                </a:solidFill>
              </a:rPr>
              <a:t>.) </a:t>
            </a:r>
            <a:r>
              <a:rPr lang="en-US" sz="2400" dirty="0" err="1">
                <a:solidFill>
                  <a:schemeClr val="tx1"/>
                </a:solidFill>
              </a:rPr>
              <a:t>topo</a:t>
            </a:r>
            <a:r>
              <a:rPr lang="en-US" sz="2400" dirty="0">
                <a:solidFill>
                  <a:schemeClr val="tx1"/>
                </a:solidFill>
              </a:rPr>
              <a:t> IV </a:t>
            </a:r>
            <a:r>
              <a:rPr lang="en-US" sz="2400" dirty="0" err="1" smtClean="0">
                <a:solidFill>
                  <a:schemeClr val="tx1"/>
                </a:solidFill>
              </a:rPr>
              <a:t>genom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replikasyonunda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etkisizdir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tr-TR" sz="2400" i="1" dirty="0" err="1">
                <a:solidFill>
                  <a:schemeClr val="tx1"/>
                </a:solidFill>
              </a:rPr>
              <a:t>Streptomyces</a:t>
            </a:r>
            <a:r>
              <a:rPr lang="en-US" sz="2400" dirty="0" smtClean="0">
                <a:solidFill>
                  <a:schemeClr val="tx1"/>
                </a:solidFill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</a:rPr>
              <a:t>bu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enzimi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kodlayan</a:t>
            </a:r>
            <a:r>
              <a:rPr lang="en-US" sz="2400" dirty="0" smtClean="0">
                <a:solidFill>
                  <a:schemeClr val="tx1"/>
                </a:solidFill>
              </a:rPr>
              <a:t> gen </a:t>
            </a:r>
            <a:r>
              <a:rPr lang="en-US" sz="2400" dirty="0" err="1" smtClean="0">
                <a:solidFill>
                  <a:schemeClr val="tx1"/>
                </a:solidFill>
              </a:rPr>
              <a:t>vardır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halkasal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plazmidlerinin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replikasyonunda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catenane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oluşumunda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erkilidir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doğrusal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plazmidleri</a:t>
            </a:r>
            <a:r>
              <a:rPr lang="en-US" sz="2400" dirty="0" smtClean="0">
                <a:solidFill>
                  <a:schemeClr val="tx1"/>
                </a:solidFill>
              </a:rPr>
              <a:t> de </a:t>
            </a:r>
            <a:r>
              <a:rPr lang="en-US" sz="2400" dirty="0" err="1" smtClean="0">
                <a:solidFill>
                  <a:schemeClr val="tx1"/>
                </a:solidFill>
              </a:rPr>
              <a:t>vardır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Topoisomerases </a:t>
            </a:r>
            <a:r>
              <a:rPr lang="en-US" sz="2400" dirty="0" err="1" smtClean="0">
                <a:solidFill>
                  <a:schemeClr val="tx1"/>
                </a:solidFill>
              </a:rPr>
              <a:t>sız</a:t>
            </a:r>
            <a:r>
              <a:rPr lang="en-US" sz="2400" dirty="0" smtClean="0">
                <a:solidFill>
                  <a:schemeClr val="tx1"/>
                </a:solidFill>
              </a:rPr>
              <a:t> DNA, normal </a:t>
            </a:r>
            <a:r>
              <a:rPr lang="en-US" sz="2400" dirty="0" err="1" smtClean="0">
                <a:solidFill>
                  <a:schemeClr val="tx1"/>
                </a:solidFill>
              </a:rPr>
              <a:t>olarak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replike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olamaz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Topoisomerases </a:t>
            </a:r>
            <a:r>
              <a:rPr lang="en-US" sz="2400" dirty="0" err="1" smtClean="0">
                <a:solidFill>
                  <a:schemeClr val="tx1"/>
                </a:solidFill>
              </a:rPr>
              <a:t>inhibitörleri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tümör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hücrelerinin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çoğalmasını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durdurmak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için</a:t>
            </a:r>
            <a:r>
              <a:rPr lang="en-US" sz="2400" dirty="0" smtClean="0">
                <a:solidFill>
                  <a:schemeClr val="tx1"/>
                </a:solidFill>
              </a:rPr>
              <a:t> anti-cancer </a:t>
            </a:r>
            <a:r>
              <a:rPr lang="en-US" sz="2400" dirty="0" err="1" smtClean="0">
                <a:solidFill>
                  <a:schemeClr val="tx1"/>
                </a:solidFill>
              </a:rPr>
              <a:t>ilaçları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olarak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kullanılır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0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6287</TotalTime>
  <Words>1105</Words>
  <Application>Microsoft Office PowerPoint</Application>
  <PresentationFormat>Ekran Gösterisi (4:3)</PresentationFormat>
  <Paragraphs>101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KAYNAKLAR</vt:lpstr>
      <vt:lpstr>MİKROBİYEL MOLEKÜLER BİYOLOJİ</vt:lpstr>
      <vt:lpstr>DNA YAPI VE FONKSİYONU </vt:lpstr>
      <vt:lpstr>PowerPoint Sunusu</vt:lpstr>
      <vt:lpstr>PowerPoint Sunusu</vt:lpstr>
      <vt:lpstr>Süpersarmal neden önemlidir?</vt:lpstr>
      <vt:lpstr>Topoisomerase</vt:lpstr>
      <vt:lpstr>Type-II topoisomerases</vt:lpstr>
      <vt:lpstr>PowerPoint Sunusu</vt:lpstr>
      <vt:lpstr>PowerPoint Sunusu</vt:lpstr>
      <vt:lpstr>DNA polimeraz</vt:lpstr>
      <vt:lpstr>DNA polimeraz III</vt:lpstr>
      <vt:lpstr>DNA replikasyon hatalarının düzeltilmesi</vt:lpstr>
      <vt:lpstr>Doğrusal DNA replikasyonu</vt:lpstr>
      <vt:lpstr>Doğrusal DNA replikasyonu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onur</dc:creator>
  <cp:lastModifiedBy>gönül dönmez</cp:lastModifiedBy>
  <cp:revision>612</cp:revision>
  <dcterms:created xsi:type="dcterms:W3CDTF">2005-03-28T14:51:35Z</dcterms:created>
  <dcterms:modified xsi:type="dcterms:W3CDTF">2019-12-16T11:36:24Z</dcterms:modified>
</cp:coreProperties>
</file>