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2" r:id="rId1"/>
  </p:sldMasterIdLst>
  <p:notesMasterIdLst>
    <p:notesMasterId r:id="rId18"/>
  </p:notesMasterIdLst>
  <p:sldIdLst>
    <p:sldId id="611" r:id="rId2"/>
    <p:sldId id="357" r:id="rId3"/>
    <p:sldId id="358" r:id="rId4"/>
    <p:sldId id="260" r:id="rId5"/>
    <p:sldId id="603" r:id="rId6"/>
    <p:sldId id="591" r:id="rId7"/>
    <p:sldId id="597" r:id="rId8"/>
    <p:sldId id="592" r:id="rId9"/>
    <p:sldId id="602" r:id="rId10"/>
    <p:sldId id="506" r:id="rId11"/>
    <p:sldId id="510" r:id="rId12"/>
    <p:sldId id="512" r:id="rId13"/>
    <p:sldId id="511" r:id="rId14"/>
    <p:sldId id="514" r:id="rId15"/>
    <p:sldId id="515" r:id="rId16"/>
    <p:sldId id="609" r:id="rId17"/>
  </p:sldIdLst>
  <p:sldSz cx="9144000" cy="6858000" type="screen4x3"/>
  <p:notesSz cx="6858000" cy="9144000"/>
  <p:defaultTextStyle>
    <a:defPPr>
      <a:defRPr lang="tr-TR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CC"/>
    <a:srgbClr val="FFFF66"/>
    <a:srgbClr val="FFFF00"/>
    <a:srgbClr val="0066FF"/>
    <a:srgbClr val="000099"/>
    <a:srgbClr val="111111"/>
    <a:srgbClr val="000066"/>
    <a:srgbClr val="CC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6" d="100"/>
          <a:sy n="86" d="100"/>
        </p:scale>
        <p:origin x="1524" y="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3FB0166-80FD-4CAE-8979-FDAEB6342DF0}" type="datetimeFigureOut">
              <a:rPr lang="tr-TR" smtClean="0"/>
              <a:pPr/>
              <a:t>16.12.2019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BDC9F57-933D-4433-969F-844F0CD63086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7008140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DC9F57-933D-4433-969F-844F0CD63086}" type="slidenum">
              <a:rPr lang="tr-TR" smtClean="0"/>
              <a:pPr/>
              <a:t>15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6893857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42416" y="2514601"/>
            <a:ext cx="6600451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42416" y="4777380"/>
            <a:ext cx="6600451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9" name="Freeform 8"/>
          <p:cNvSpPr/>
          <p:nvPr/>
        </p:nvSpPr>
        <p:spPr bwMode="auto">
          <a:xfrm>
            <a:off x="-31719" y="4321158"/>
            <a:ext cx="1395473" cy="781781"/>
          </a:xfrm>
          <a:custGeom>
            <a:avLst/>
            <a:gdLst/>
            <a:ahLst/>
            <a:cxnLst/>
            <a:rect l="l" t="t" r="r" b="b"/>
            <a:pathLst>
              <a:path w="8042" h="10000">
                <a:moveTo>
                  <a:pt x="5799" y="10000"/>
                </a:moveTo>
                <a:cubicBezTo>
                  <a:pt x="5880" y="10000"/>
                  <a:pt x="5934" y="9940"/>
                  <a:pt x="5961" y="9880"/>
                </a:cubicBezTo>
                <a:cubicBezTo>
                  <a:pt x="5961" y="9820"/>
                  <a:pt x="5988" y="9820"/>
                  <a:pt x="5988" y="9820"/>
                </a:cubicBezTo>
                <a:lnTo>
                  <a:pt x="8042" y="5260"/>
                </a:lnTo>
                <a:cubicBezTo>
                  <a:pt x="8096" y="5140"/>
                  <a:pt x="8096" y="4901"/>
                  <a:pt x="8042" y="4721"/>
                </a:cubicBezTo>
                <a:lnTo>
                  <a:pt x="5988" y="221"/>
                </a:lnTo>
                <a:cubicBezTo>
                  <a:pt x="5988" y="160"/>
                  <a:pt x="5961" y="160"/>
                  <a:pt x="5961" y="160"/>
                </a:cubicBezTo>
                <a:cubicBezTo>
                  <a:pt x="5934" y="101"/>
                  <a:pt x="5880" y="41"/>
                  <a:pt x="5799" y="41"/>
                </a:cubicBezTo>
                <a:lnTo>
                  <a:pt x="18" y="0"/>
                </a:lnTo>
                <a:cubicBezTo>
                  <a:pt x="12" y="3330"/>
                  <a:pt x="6" y="6661"/>
                  <a:pt x="0" y="9991"/>
                </a:cubicBezTo>
                <a:lnTo>
                  <a:pt x="5799" y="1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23334" y="4529541"/>
            <a:ext cx="584978" cy="365125"/>
          </a:xfrm>
        </p:spPr>
        <p:txBody>
          <a:bodyPr/>
          <a:lstStyle/>
          <a:p>
            <a:pPr>
              <a:defRPr/>
            </a:pPr>
            <a:fld id="{863F38E3-9EF7-4D52-9748-F9C35D961F51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7057176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609600"/>
            <a:ext cx="6591985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4354046"/>
            <a:ext cx="6591985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pPr>
              <a:defRPr/>
            </a:pPr>
            <a:fld id="{BE73B4C5-39A1-4518-B471-53579278E526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834908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88123" y="609600"/>
            <a:ext cx="6109587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415972" y="3505200"/>
            <a:ext cx="5653888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4354046"/>
            <a:ext cx="6591985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19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pPr>
              <a:defRPr/>
            </a:pPr>
            <a:fld id="{BE73B4C5-39A1-4518-B471-53579278E526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  <p:sp>
        <p:nvSpPr>
          <p:cNvPr id="14" name="TextBox 13"/>
          <p:cNvSpPr txBox="1"/>
          <p:nvPr/>
        </p:nvSpPr>
        <p:spPr>
          <a:xfrm>
            <a:off x="1808316" y="64800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169533" y="290530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18495662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2438401"/>
            <a:ext cx="6591985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591985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pPr>
              <a:defRPr/>
            </a:pPr>
            <a:fld id="{BE73B4C5-39A1-4518-B471-53579278E526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9764712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ıntı 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2188123" y="609600"/>
            <a:ext cx="6109587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942415" y="4343400"/>
            <a:ext cx="6688292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688292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2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pPr>
              <a:defRPr/>
            </a:pPr>
            <a:fld id="{BE73B4C5-39A1-4518-B471-53579278E526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  <p:sp>
        <p:nvSpPr>
          <p:cNvPr id="11" name="TextBox 10"/>
          <p:cNvSpPr txBox="1"/>
          <p:nvPr/>
        </p:nvSpPr>
        <p:spPr>
          <a:xfrm>
            <a:off x="1808316" y="64800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169533" y="290530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43645455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ğru veya Yanlı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6" y="627407"/>
            <a:ext cx="6591984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942415" y="4343400"/>
            <a:ext cx="6591985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591985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pPr>
              <a:defRPr/>
            </a:pPr>
            <a:fld id="{BE73B4C5-39A1-4518-B471-53579278E526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3194929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73B4C5-39A1-4518-B471-53579278E526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8327937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78535" y="627406"/>
            <a:ext cx="1656132" cy="5283817"/>
          </a:xfrm>
        </p:spPr>
        <p:txBody>
          <a:bodyPr vert="eaVert" anchor="ctr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42416" y="627406"/>
            <a:ext cx="4716348" cy="5283817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B71E9DA-33B6-4B39-BAAF-7B16A5558A8F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27689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5201" y="624110"/>
            <a:ext cx="6589199" cy="128089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42415" y="2133600"/>
            <a:ext cx="6591985" cy="3777622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D832F93-F701-4EAC-A58B-61366391E849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472604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2074562"/>
            <a:ext cx="6591985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3581400"/>
            <a:ext cx="6591985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pPr>
              <a:defRPr/>
            </a:pPr>
            <a:fld id="{504FE673-097B-47CE-9B5C-091C62B4C772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287049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942416" y="2136706"/>
            <a:ext cx="3197531" cy="3767397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37307" y="2136706"/>
            <a:ext cx="3197093" cy="3767397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787783"/>
            <a:ext cx="584978" cy="365125"/>
          </a:xfrm>
        </p:spPr>
        <p:txBody>
          <a:bodyPr/>
          <a:lstStyle/>
          <a:p>
            <a:pPr>
              <a:defRPr/>
            </a:pPr>
            <a:fld id="{0C16E98C-625B-4F15-B7D4-8D31CE4AA132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689950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65352" y="2226626"/>
            <a:ext cx="287459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942415" y="2802888"/>
            <a:ext cx="3197532" cy="3105703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6154" y="2223398"/>
            <a:ext cx="28732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333715" y="2799660"/>
            <a:ext cx="3195680" cy="3105703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787783"/>
            <a:ext cx="584978" cy="365125"/>
          </a:xfrm>
        </p:spPr>
        <p:txBody>
          <a:bodyPr/>
          <a:lstStyle/>
          <a:p>
            <a:pPr>
              <a:defRPr/>
            </a:pPr>
            <a:fld id="{4835E157-DCE8-4202-A2F4-C5C3C93551FA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939896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5200" y="624110"/>
            <a:ext cx="6589200" cy="128089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8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753364B-630F-4D23-AB4E-A34F098D1C1B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277802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6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4C42176-17DD-4FE5-BB12-F5634161FD16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687308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446088"/>
            <a:ext cx="2629584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43494" y="446089"/>
            <a:ext cx="3790906" cy="5414963"/>
          </a:xfrm>
        </p:spPr>
        <p:txBody>
          <a:bodyPr anchor="ctr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1598613"/>
            <a:ext cx="2629584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9DC675F-915D-4382-A462-4328557A018C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411120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4800600"/>
            <a:ext cx="6591985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942415" y="634965"/>
            <a:ext cx="6591985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367338"/>
            <a:ext cx="6591985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pPr>
              <a:defRPr/>
            </a:pPr>
            <a:fld id="{A19F39D6-EC6E-4594-9821-48C790155278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409280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" name="Group 35"/>
          <p:cNvGrpSpPr/>
          <p:nvPr/>
        </p:nvGrpSpPr>
        <p:grpSpPr>
          <a:xfrm>
            <a:off x="1" y="228600"/>
            <a:ext cx="1981200" cy="6638628"/>
            <a:chOff x="2487613" y="285750"/>
            <a:chExt cx="2428875" cy="5654676"/>
          </a:xfrm>
        </p:grpSpPr>
        <p:sp>
          <p:nvSpPr>
            <p:cNvPr id="37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8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9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0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1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2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3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4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5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6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7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8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49" name="Group 48"/>
          <p:cNvGrpSpPr/>
          <p:nvPr/>
        </p:nvGrpSpPr>
        <p:grpSpPr>
          <a:xfrm>
            <a:off x="20421" y="285"/>
            <a:ext cx="1952272" cy="6852968"/>
            <a:chOff x="6627813" y="195717"/>
            <a:chExt cx="1952625" cy="5678034"/>
          </a:xfrm>
        </p:grpSpPr>
        <p:sp>
          <p:nvSpPr>
            <p:cNvPr id="50" name="Freeform 27"/>
            <p:cNvSpPr/>
            <p:nvPr/>
          </p:nvSpPr>
          <p:spPr bwMode="auto">
            <a:xfrm>
              <a:off x="6627813" y="195717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1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2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3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4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5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6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7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8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9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60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61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62" name="Rectangle 61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945200" y="624110"/>
            <a:ext cx="6589200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2133600"/>
            <a:ext cx="6591985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772400" y="6135089"/>
            <a:ext cx="766380" cy="3701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42415" y="6135809"/>
            <a:ext cx="57164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11228" y="787783"/>
            <a:ext cx="58497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pPr>
              <a:defRPr/>
            </a:pPr>
            <a:fld id="{BE73B4C5-39A1-4518-B471-53579278E526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688647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3" r:id="rId1"/>
    <p:sldLayoutId id="2147483744" r:id="rId2"/>
    <p:sldLayoutId id="2147483745" r:id="rId3"/>
    <p:sldLayoutId id="2147483746" r:id="rId4"/>
    <p:sldLayoutId id="2147483747" r:id="rId5"/>
    <p:sldLayoutId id="2147483748" r:id="rId6"/>
    <p:sldLayoutId id="2147483749" r:id="rId7"/>
    <p:sldLayoutId id="2147483750" r:id="rId8"/>
    <p:sldLayoutId id="2147483751" r:id="rId9"/>
    <p:sldLayoutId id="2147483752" r:id="rId10"/>
    <p:sldLayoutId id="2147483753" r:id="rId11"/>
    <p:sldLayoutId id="2147483754" r:id="rId12"/>
    <p:sldLayoutId id="2147483755" r:id="rId13"/>
    <p:sldLayoutId id="2147483756" r:id="rId14"/>
    <p:sldLayoutId id="2147483757" r:id="rId15"/>
    <p:sldLayoutId id="2147483758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1 Başlık"/>
          <p:cNvSpPr>
            <a:spLocks noGrp="1"/>
          </p:cNvSpPr>
          <p:nvPr>
            <p:ph type="title"/>
          </p:nvPr>
        </p:nvSpPr>
        <p:spPr>
          <a:xfrm>
            <a:off x="1835696" y="1412776"/>
            <a:ext cx="4068763" cy="708025"/>
          </a:xfrm>
        </p:spPr>
        <p:txBody>
          <a:bodyPr>
            <a:normAutofit/>
          </a:bodyPr>
          <a:lstStyle/>
          <a:p>
            <a:pPr eaLnBrk="1" hangingPunct="1"/>
            <a:r>
              <a:rPr lang="tr-TR" altLang="tr-TR" sz="3200" dirty="0" smtClean="0"/>
              <a:t>KAYNAKLAR</a:t>
            </a:r>
          </a:p>
        </p:txBody>
      </p:sp>
      <p:sp>
        <p:nvSpPr>
          <p:cNvPr id="20483" name="2 İçerik Yer Tutucusu"/>
          <p:cNvSpPr>
            <a:spLocks noGrp="1"/>
          </p:cNvSpPr>
          <p:nvPr>
            <p:ph idx="1"/>
          </p:nvPr>
        </p:nvSpPr>
        <p:spPr>
          <a:xfrm>
            <a:off x="1403648" y="2276872"/>
            <a:ext cx="7489825" cy="4464050"/>
          </a:xfrm>
        </p:spPr>
        <p:txBody>
          <a:bodyPr/>
          <a:lstStyle/>
          <a:p>
            <a:pPr eaLnBrk="1" hangingPunct="1">
              <a:lnSpc>
                <a:spcPct val="150000"/>
              </a:lnSpc>
            </a:pPr>
            <a:r>
              <a:rPr lang="tr-TR" altLang="tr-TR" dirty="0" smtClean="0">
                <a:solidFill>
                  <a:schemeClr val="tx1"/>
                </a:solidFill>
              </a:rPr>
              <a:t>1)	</a:t>
            </a:r>
            <a:r>
              <a:rPr lang="tr-TR" altLang="tr-TR" dirty="0" err="1" smtClean="0">
                <a:solidFill>
                  <a:schemeClr val="tx1"/>
                </a:solidFill>
              </a:rPr>
              <a:t>Brock</a:t>
            </a:r>
            <a:r>
              <a:rPr lang="tr-TR" altLang="tr-TR" dirty="0" smtClean="0">
                <a:solidFill>
                  <a:schemeClr val="tx1"/>
                </a:solidFill>
              </a:rPr>
              <a:t> </a:t>
            </a:r>
            <a:r>
              <a:rPr lang="tr-TR" altLang="tr-TR" dirty="0" err="1" smtClean="0">
                <a:solidFill>
                  <a:schemeClr val="tx1"/>
                </a:solidFill>
              </a:rPr>
              <a:t>Biology</a:t>
            </a:r>
            <a:r>
              <a:rPr lang="tr-TR" altLang="tr-TR" dirty="0" smtClean="0">
                <a:solidFill>
                  <a:schemeClr val="tx1"/>
                </a:solidFill>
              </a:rPr>
              <a:t> of </a:t>
            </a:r>
            <a:r>
              <a:rPr lang="tr-TR" altLang="tr-TR" dirty="0" err="1" smtClean="0">
                <a:solidFill>
                  <a:schemeClr val="tx1"/>
                </a:solidFill>
              </a:rPr>
              <a:t>Microorganisms</a:t>
            </a:r>
            <a:r>
              <a:rPr lang="tr-TR" altLang="tr-TR" dirty="0" smtClean="0">
                <a:solidFill>
                  <a:schemeClr val="tx1"/>
                </a:solidFill>
              </a:rPr>
              <a:t> </a:t>
            </a:r>
            <a:r>
              <a:rPr lang="tr-TR" altLang="tr-TR" dirty="0" err="1" smtClean="0">
                <a:solidFill>
                  <a:schemeClr val="tx1"/>
                </a:solidFill>
              </a:rPr>
              <a:t>fifteenth</a:t>
            </a:r>
            <a:r>
              <a:rPr lang="tr-TR" altLang="tr-TR" dirty="0" smtClean="0">
                <a:solidFill>
                  <a:schemeClr val="tx1"/>
                </a:solidFill>
              </a:rPr>
              <a:t> </a:t>
            </a:r>
            <a:r>
              <a:rPr lang="tr-TR" altLang="tr-TR" dirty="0" err="1" smtClean="0">
                <a:solidFill>
                  <a:schemeClr val="tx1"/>
                </a:solidFill>
              </a:rPr>
              <a:t>edition</a:t>
            </a:r>
            <a:r>
              <a:rPr lang="tr-TR" altLang="tr-TR" dirty="0" smtClean="0">
                <a:solidFill>
                  <a:schemeClr val="tx1"/>
                </a:solidFill>
              </a:rPr>
              <a:t> </a:t>
            </a:r>
            <a:r>
              <a:rPr lang="tr-TR" altLang="tr-TR" dirty="0" err="1" smtClean="0">
                <a:solidFill>
                  <a:schemeClr val="tx1"/>
                </a:solidFill>
              </a:rPr>
              <a:t>Madigan</a:t>
            </a:r>
            <a:r>
              <a:rPr lang="tr-TR" altLang="tr-TR" dirty="0" smtClean="0">
                <a:solidFill>
                  <a:schemeClr val="tx1"/>
                </a:solidFill>
              </a:rPr>
              <a:t>, M. T., </a:t>
            </a:r>
            <a:r>
              <a:rPr lang="tr-TR" altLang="tr-TR" dirty="0" err="1" smtClean="0">
                <a:solidFill>
                  <a:schemeClr val="tx1"/>
                </a:solidFill>
              </a:rPr>
              <a:t>Martinko</a:t>
            </a:r>
            <a:r>
              <a:rPr lang="tr-TR" altLang="tr-TR" dirty="0" smtClean="0">
                <a:solidFill>
                  <a:schemeClr val="tx1"/>
                </a:solidFill>
              </a:rPr>
              <a:t>, J. M., </a:t>
            </a:r>
            <a:r>
              <a:rPr lang="tr-TR" altLang="tr-TR" dirty="0" err="1" smtClean="0">
                <a:solidFill>
                  <a:schemeClr val="tx1"/>
                </a:solidFill>
              </a:rPr>
              <a:t>Dunlap</a:t>
            </a:r>
            <a:r>
              <a:rPr lang="tr-TR" altLang="tr-TR" dirty="0" smtClean="0">
                <a:solidFill>
                  <a:schemeClr val="tx1"/>
                </a:solidFill>
              </a:rPr>
              <a:t>, P.V., </a:t>
            </a:r>
            <a:r>
              <a:rPr lang="tr-TR" altLang="tr-TR" dirty="0" err="1" smtClean="0">
                <a:solidFill>
                  <a:schemeClr val="tx1"/>
                </a:solidFill>
              </a:rPr>
              <a:t>Clark</a:t>
            </a:r>
            <a:r>
              <a:rPr lang="tr-TR" altLang="tr-TR" dirty="0" smtClean="0">
                <a:solidFill>
                  <a:schemeClr val="tx1"/>
                </a:solidFill>
              </a:rPr>
              <a:t>, D.P., </a:t>
            </a:r>
            <a:r>
              <a:rPr lang="tr-TR" altLang="tr-TR" dirty="0" err="1" smtClean="0">
                <a:solidFill>
                  <a:schemeClr val="tx1"/>
                </a:solidFill>
              </a:rPr>
              <a:t>Pearson</a:t>
            </a:r>
            <a:r>
              <a:rPr lang="tr-TR" altLang="tr-TR" dirty="0" smtClean="0">
                <a:solidFill>
                  <a:schemeClr val="tx1"/>
                </a:solidFill>
              </a:rPr>
              <a:t> Benjamin </a:t>
            </a:r>
            <a:r>
              <a:rPr lang="tr-TR" altLang="tr-TR" dirty="0" err="1" smtClean="0">
                <a:solidFill>
                  <a:schemeClr val="tx1"/>
                </a:solidFill>
              </a:rPr>
              <a:t>Cummings</a:t>
            </a:r>
            <a:r>
              <a:rPr lang="tr-TR" altLang="tr-TR" dirty="0" smtClean="0">
                <a:solidFill>
                  <a:schemeClr val="tx1"/>
                </a:solidFill>
              </a:rPr>
              <a:t>, 2018.</a:t>
            </a:r>
          </a:p>
          <a:p>
            <a:pPr eaLnBrk="1" hangingPunct="1">
              <a:lnSpc>
                <a:spcPct val="150000"/>
              </a:lnSpc>
            </a:pPr>
            <a:r>
              <a:rPr lang="tr-TR" altLang="tr-TR" dirty="0" smtClean="0">
                <a:solidFill>
                  <a:schemeClr val="tx1"/>
                </a:solidFill>
              </a:rPr>
              <a:t>2)	</a:t>
            </a:r>
            <a:r>
              <a:rPr lang="tr-TR" altLang="tr-TR" dirty="0" err="1" smtClean="0">
                <a:solidFill>
                  <a:schemeClr val="tx1"/>
                </a:solidFill>
              </a:rPr>
              <a:t>Microbiology</a:t>
            </a:r>
            <a:r>
              <a:rPr lang="tr-TR" altLang="tr-TR" dirty="0" smtClean="0">
                <a:solidFill>
                  <a:schemeClr val="tx1"/>
                </a:solidFill>
              </a:rPr>
              <a:t> an </a:t>
            </a:r>
            <a:r>
              <a:rPr lang="tr-TR" altLang="tr-TR" dirty="0" err="1" smtClean="0">
                <a:solidFill>
                  <a:schemeClr val="tx1"/>
                </a:solidFill>
              </a:rPr>
              <a:t>introduction</a:t>
            </a:r>
            <a:r>
              <a:rPr lang="tr-TR" altLang="tr-TR" dirty="0" smtClean="0">
                <a:solidFill>
                  <a:schemeClr val="tx1"/>
                </a:solidFill>
              </a:rPr>
              <a:t>, </a:t>
            </a:r>
            <a:r>
              <a:rPr lang="tr-TR" altLang="tr-TR" dirty="0" err="1" smtClean="0">
                <a:solidFill>
                  <a:schemeClr val="tx1"/>
                </a:solidFill>
              </a:rPr>
              <a:t>Tortora</a:t>
            </a:r>
            <a:r>
              <a:rPr lang="tr-TR" altLang="tr-TR" dirty="0" smtClean="0">
                <a:solidFill>
                  <a:schemeClr val="tx1"/>
                </a:solidFill>
              </a:rPr>
              <a:t>, G.J., </a:t>
            </a:r>
            <a:r>
              <a:rPr lang="tr-TR" altLang="tr-TR" dirty="0" err="1" smtClean="0">
                <a:solidFill>
                  <a:schemeClr val="tx1"/>
                </a:solidFill>
              </a:rPr>
              <a:t>Funke</a:t>
            </a:r>
            <a:r>
              <a:rPr lang="tr-TR" altLang="tr-TR" dirty="0" smtClean="0">
                <a:solidFill>
                  <a:schemeClr val="tx1"/>
                </a:solidFill>
              </a:rPr>
              <a:t>, B.R., Case, C.L., </a:t>
            </a:r>
            <a:r>
              <a:rPr lang="tr-TR" altLang="tr-TR" dirty="0" err="1" smtClean="0">
                <a:solidFill>
                  <a:schemeClr val="tx1"/>
                </a:solidFill>
              </a:rPr>
              <a:t>Pearson</a:t>
            </a:r>
            <a:r>
              <a:rPr lang="tr-TR" altLang="tr-TR" dirty="0" smtClean="0">
                <a:solidFill>
                  <a:schemeClr val="tx1"/>
                </a:solidFill>
              </a:rPr>
              <a:t> Benjamin </a:t>
            </a:r>
            <a:r>
              <a:rPr lang="tr-TR" altLang="tr-TR" dirty="0" err="1" smtClean="0">
                <a:solidFill>
                  <a:schemeClr val="tx1"/>
                </a:solidFill>
              </a:rPr>
              <a:t>Cummings</a:t>
            </a:r>
            <a:r>
              <a:rPr lang="tr-TR" altLang="tr-TR" dirty="0" smtClean="0">
                <a:solidFill>
                  <a:schemeClr val="tx1"/>
                </a:solidFill>
              </a:rPr>
              <a:t>, 2007.</a:t>
            </a:r>
          </a:p>
          <a:p>
            <a:pPr eaLnBrk="1" hangingPunct="1">
              <a:lnSpc>
                <a:spcPct val="150000"/>
              </a:lnSpc>
            </a:pPr>
            <a:r>
              <a:rPr lang="tr-TR" altLang="tr-TR" dirty="0" smtClean="0">
                <a:solidFill>
                  <a:schemeClr val="tx1"/>
                </a:solidFill>
              </a:rPr>
              <a:t>3)	</a:t>
            </a:r>
            <a:r>
              <a:rPr lang="tr-TR" altLang="tr-TR" dirty="0" err="1" smtClean="0">
                <a:solidFill>
                  <a:schemeClr val="tx1"/>
                </a:solidFill>
              </a:rPr>
              <a:t>The</a:t>
            </a:r>
            <a:r>
              <a:rPr lang="tr-TR" altLang="tr-TR" dirty="0" smtClean="0">
                <a:solidFill>
                  <a:schemeClr val="tx1"/>
                </a:solidFill>
              </a:rPr>
              <a:t> </a:t>
            </a:r>
            <a:r>
              <a:rPr lang="tr-TR" altLang="tr-TR" dirty="0" err="1" smtClean="0">
                <a:solidFill>
                  <a:schemeClr val="tx1"/>
                </a:solidFill>
              </a:rPr>
              <a:t>Prokaryotes</a:t>
            </a:r>
            <a:r>
              <a:rPr lang="tr-TR" altLang="tr-TR" dirty="0" smtClean="0">
                <a:solidFill>
                  <a:schemeClr val="tx1"/>
                </a:solidFill>
              </a:rPr>
              <a:t>, </a:t>
            </a:r>
            <a:r>
              <a:rPr lang="tr-TR" altLang="tr-TR" dirty="0" err="1" smtClean="0">
                <a:solidFill>
                  <a:schemeClr val="tx1"/>
                </a:solidFill>
              </a:rPr>
              <a:t>third</a:t>
            </a:r>
            <a:r>
              <a:rPr lang="tr-TR" altLang="tr-TR" dirty="0" smtClean="0">
                <a:solidFill>
                  <a:schemeClr val="tx1"/>
                </a:solidFill>
              </a:rPr>
              <a:t> </a:t>
            </a:r>
            <a:r>
              <a:rPr lang="tr-TR" altLang="tr-TR" dirty="0" err="1" smtClean="0">
                <a:solidFill>
                  <a:schemeClr val="tx1"/>
                </a:solidFill>
              </a:rPr>
              <a:t>edition</a:t>
            </a:r>
            <a:r>
              <a:rPr lang="tr-TR" altLang="tr-TR" dirty="0" smtClean="0">
                <a:solidFill>
                  <a:schemeClr val="tx1"/>
                </a:solidFill>
              </a:rPr>
              <a:t>, Volume1-7, </a:t>
            </a:r>
            <a:r>
              <a:rPr lang="tr-TR" altLang="tr-TR" dirty="0" err="1" smtClean="0">
                <a:solidFill>
                  <a:schemeClr val="tx1"/>
                </a:solidFill>
              </a:rPr>
              <a:t>Dworkin</a:t>
            </a:r>
            <a:r>
              <a:rPr lang="tr-TR" altLang="tr-TR" dirty="0" smtClean="0">
                <a:solidFill>
                  <a:schemeClr val="tx1"/>
                </a:solidFill>
              </a:rPr>
              <a:t>, M. (Editor in </a:t>
            </a:r>
            <a:r>
              <a:rPr lang="tr-TR" altLang="tr-TR" dirty="0" err="1" smtClean="0">
                <a:solidFill>
                  <a:schemeClr val="tx1"/>
                </a:solidFill>
              </a:rPr>
              <a:t>chief</a:t>
            </a:r>
            <a:r>
              <a:rPr lang="tr-TR" altLang="tr-TR" dirty="0" smtClean="0">
                <a:solidFill>
                  <a:schemeClr val="tx1"/>
                </a:solidFill>
              </a:rPr>
              <a:t>), </a:t>
            </a:r>
            <a:r>
              <a:rPr lang="tr-TR" altLang="tr-TR" dirty="0" err="1" smtClean="0">
                <a:solidFill>
                  <a:schemeClr val="tx1"/>
                </a:solidFill>
              </a:rPr>
              <a:t>Springer</a:t>
            </a:r>
            <a:r>
              <a:rPr lang="tr-TR" altLang="tr-TR" dirty="0" smtClean="0">
                <a:solidFill>
                  <a:schemeClr val="tx1"/>
                </a:solidFill>
              </a:rPr>
              <a:t>, 2006</a:t>
            </a:r>
          </a:p>
          <a:p>
            <a:pPr eaLnBrk="1" hangingPunct="1">
              <a:lnSpc>
                <a:spcPct val="150000"/>
              </a:lnSpc>
            </a:pPr>
            <a:r>
              <a:rPr lang="tr-TR" altLang="tr-TR" dirty="0" smtClean="0">
                <a:solidFill>
                  <a:schemeClr val="tx1"/>
                </a:solidFill>
              </a:rPr>
              <a:t>4) Güncel bilgiler için, konuyla ilgili süreli yayınlar ve internet siteleri kullanılacaktır.</a:t>
            </a:r>
          </a:p>
        </p:txBody>
      </p:sp>
      <p:sp>
        <p:nvSpPr>
          <p:cNvPr id="4" name="Rectangle 8"/>
          <p:cNvSpPr>
            <a:spLocks noChangeArrowheads="1"/>
          </p:cNvSpPr>
          <p:nvPr/>
        </p:nvSpPr>
        <p:spPr bwMode="auto">
          <a:xfrm>
            <a:off x="1410297" y="476672"/>
            <a:ext cx="7632775" cy="6382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107763" dir="8100000" algn="ctr" rotWithShape="0">
              <a:schemeClr val="bg2">
                <a:alpha val="50000"/>
              </a:schemeClr>
            </a:outerShdw>
          </a:effectLst>
        </p:spPr>
        <p:txBody>
          <a:bodyPr wrap="square">
            <a:spAutoFit/>
          </a:bodyPr>
          <a:lstStyle/>
          <a:p>
            <a:pPr algn="ctr">
              <a:lnSpc>
                <a:spcPct val="125000"/>
              </a:lnSpc>
              <a:defRPr/>
            </a:pPr>
            <a:r>
              <a:rPr lang="tr-TR" sz="3200" b="1" dirty="0" smtClean="0"/>
              <a:t>BİY 210 GENEL </a:t>
            </a:r>
            <a:r>
              <a:rPr lang="tr-TR" sz="3200" b="1" dirty="0"/>
              <a:t>MİKROBİYOLOJİ II</a:t>
            </a:r>
          </a:p>
        </p:txBody>
      </p:sp>
    </p:spTree>
    <p:extLst>
      <p:ext uri="{BB962C8B-B14F-4D97-AF65-F5344CB8AC3E}">
        <p14:creationId xmlns:p14="http://schemas.microsoft.com/office/powerpoint/2010/main" val="109160716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691680" y="1268760"/>
            <a:ext cx="6995120" cy="5328592"/>
          </a:xfrm>
          <a:noFill/>
        </p:spPr>
        <p:txBody>
          <a:bodyPr>
            <a:normAutofit/>
          </a:bodyPr>
          <a:lstStyle/>
          <a:p>
            <a:r>
              <a:rPr lang="en-GB" sz="2800" dirty="0" err="1">
                <a:solidFill>
                  <a:schemeClr val="tx1"/>
                </a:solidFill>
                <a:effectLst/>
              </a:rPr>
              <a:t>Bir</a:t>
            </a:r>
            <a:r>
              <a:rPr lang="en-GB" sz="2800" dirty="0">
                <a:solidFill>
                  <a:schemeClr val="tx1"/>
                </a:solidFill>
                <a:effectLst/>
              </a:rPr>
              <a:t> DNA </a:t>
            </a:r>
            <a:r>
              <a:rPr lang="en-GB" sz="2800" dirty="0" err="1">
                <a:solidFill>
                  <a:schemeClr val="tx1"/>
                </a:solidFill>
                <a:effectLst/>
              </a:rPr>
              <a:t>molekülünün</a:t>
            </a:r>
            <a:r>
              <a:rPr lang="en-GB" sz="2800" dirty="0">
                <a:solidFill>
                  <a:schemeClr val="tx1"/>
                </a:solidFill>
                <a:effectLst/>
              </a:rPr>
              <a:t> </a:t>
            </a:r>
            <a:r>
              <a:rPr lang="en-GB" sz="2800" dirty="0" err="1">
                <a:solidFill>
                  <a:schemeClr val="tx1"/>
                </a:solidFill>
                <a:effectLst/>
              </a:rPr>
              <a:t>büyüklüğü</a:t>
            </a:r>
            <a:r>
              <a:rPr lang="en-GB" sz="2800" dirty="0">
                <a:solidFill>
                  <a:schemeClr val="tx1"/>
                </a:solidFill>
                <a:effectLst/>
              </a:rPr>
              <a:t> </a:t>
            </a:r>
            <a:r>
              <a:rPr lang="en-GB" sz="2800" dirty="0" err="1">
                <a:solidFill>
                  <a:schemeClr val="tx1"/>
                </a:solidFill>
                <a:effectLst/>
              </a:rPr>
              <a:t>moleküldeki</a:t>
            </a:r>
            <a:r>
              <a:rPr lang="en-GB" sz="2800" dirty="0">
                <a:solidFill>
                  <a:schemeClr val="tx1"/>
                </a:solidFill>
                <a:effectLst/>
              </a:rPr>
              <a:t> </a:t>
            </a:r>
            <a:r>
              <a:rPr lang="en-GB" sz="2800" dirty="0" err="1">
                <a:solidFill>
                  <a:schemeClr val="tx1"/>
                </a:solidFill>
                <a:effectLst/>
              </a:rPr>
              <a:t>baz</a:t>
            </a:r>
            <a:r>
              <a:rPr lang="en-GB" sz="2800" dirty="0">
                <a:solidFill>
                  <a:schemeClr val="tx1"/>
                </a:solidFill>
                <a:effectLst/>
              </a:rPr>
              <a:t> </a:t>
            </a:r>
            <a:r>
              <a:rPr lang="en-GB" sz="2800" dirty="0" err="1">
                <a:solidFill>
                  <a:schemeClr val="tx1"/>
                </a:solidFill>
                <a:effectLst/>
              </a:rPr>
              <a:t>yada</a:t>
            </a:r>
            <a:r>
              <a:rPr lang="en-GB" sz="2800" dirty="0">
                <a:solidFill>
                  <a:schemeClr val="tx1"/>
                </a:solidFill>
                <a:effectLst/>
              </a:rPr>
              <a:t> </a:t>
            </a:r>
            <a:r>
              <a:rPr lang="en-GB" sz="2800" dirty="0" err="1">
                <a:solidFill>
                  <a:schemeClr val="tx1"/>
                </a:solidFill>
                <a:effectLst/>
              </a:rPr>
              <a:t>baz</a:t>
            </a:r>
            <a:r>
              <a:rPr lang="en-GB" sz="2800" dirty="0">
                <a:solidFill>
                  <a:schemeClr val="tx1"/>
                </a:solidFill>
                <a:effectLst/>
              </a:rPr>
              <a:t> </a:t>
            </a:r>
            <a:r>
              <a:rPr lang="en-GB" sz="2800" dirty="0" err="1">
                <a:solidFill>
                  <a:schemeClr val="tx1"/>
                </a:solidFill>
                <a:effectLst/>
              </a:rPr>
              <a:t>çiftlerinin</a:t>
            </a:r>
            <a:r>
              <a:rPr lang="en-GB" sz="2800" dirty="0">
                <a:solidFill>
                  <a:schemeClr val="tx1"/>
                </a:solidFill>
                <a:effectLst/>
              </a:rPr>
              <a:t> </a:t>
            </a:r>
            <a:r>
              <a:rPr lang="en-GB" sz="2800" dirty="0" err="1">
                <a:solidFill>
                  <a:schemeClr val="tx1"/>
                </a:solidFill>
                <a:effectLst/>
              </a:rPr>
              <a:t>sayısı</a:t>
            </a:r>
            <a:r>
              <a:rPr lang="en-GB" sz="2800" dirty="0">
                <a:solidFill>
                  <a:schemeClr val="tx1"/>
                </a:solidFill>
                <a:effectLst/>
              </a:rPr>
              <a:t> </a:t>
            </a:r>
            <a:r>
              <a:rPr lang="en-GB" sz="2800" dirty="0" err="1">
                <a:solidFill>
                  <a:schemeClr val="tx1"/>
                </a:solidFill>
                <a:effectLst/>
              </a:rPr>
              <a:t>olarak</a:t>
            </a:r>
            <a:r>
              <a:rPr lang="en-GB" sz="2800" dirty="0">
                <a:solidFill>
                  <a:schemeClr val="tx1"/>
                </a:solidFill>
                <a:effectLst/>
              </a:rPr>
              <a:t> </a:t>
            </a:r>
            <a:r>
              <a:rPr lang="en-GB" sz="2800" dirty="0" err="1">
                <a:solidFill>
                  <a:schemeClr val="tx1"/>
                </a:solidFill>
                <a:effectLst/>
              </a:rPr>
              <a:t>ifade</a:t>
            </a:r>
            <a:r>
              <a:rPr lang="en-GB" sz="2800" dirty="0">
                <a:solidFill>
                  <a:schemeClr val="tx1"/>
                </a:solidFill>
                <a:effectLst/>
              </a:rPr>
              <a:t> </a:t>
            </a:r>
            <a:r>
              <a:rPr lang="en-GB" sz="2800" dirty="0" err="1">
                <a:solidFill>
                  <a:schemeClr val="tx1"/>
                </a:solidFill>
                <a:effectLst/>
              </a:rPr>
              <a:t>edilir</a:t>
            </a:r>
            <a:r>
              <a:rPr lang="en-GB" sz="2800" dirty="0">
                <a:solidFill>
                  <a:schemeClr val="tx1"/>
                </a:solidFill>
                <a:effectLst/>
              </a:rPr>
              <a:t>. </a:t>
            </a:r>
            <a:endParaRPr lang="tr-TR" sz="2800" dirty="0" smtClean="0">
              <a:solidFill>
                <a:schemeClr val="tx1"/>
              </a:solidFill>
              <a:effectLst/>
            </a:endParaRPr>
          </a:p>
          <a:p>
            <a:r>
              <a:rPr lang="en-GB" sz="2800" dirty="0" smtClean="0">
                <a:solidFill>
                  <a:schemeClr val="tx1"/>
                </a:solidFill>
                <a:effectLst/>
              </a:rPr>
              <a:t>1000 </a:t>
            </a:r>
            <a:r>
              <a:rPr lang="en-GB" sz="2800" dirty="0" err="1">
                <a:solidFill>
                  <a:schemeClr val="tx1"/>
                </a:solidFill>
                <a:effectLst/>
              </a:rPr>
              <a:t>baz</a:t>
            </a:r>
            <a:r>
              <a:rPr lang="en-GB" sz="2800" dirty="0">
                <a:solidFill>
                  <a:schemeClr val="tx1"/>
                </a:solidFill>
                <a:effectLst/>
              </a:rPr>
              <a:t> 1 </a:t>
            </a:r>
            <a:r>
              <a:rPr lang="en-GB" sz="2800" dirty="0" err="1">
                <a:solidFill>
                  <a:schemeClr val="tx1"/>
                </a:solidFill>
                <a:effectLst/>
              </a:rPr>
              <a:t>kilobaz</a:t>
            </a:r>
            <a:r>
              <a:rPr lang="en-GB" sz="2800" dirty="0">
                <a:solidFill>
                  <a:schemeClr val="tx1"/>
                </a:solidFill>
                <a:effectLst/>
              </a:rPr>
              <a:t> (1 kb) </a:t>
            </a:r>
            <a:r>
              <a:rPr lang="en-GB" sz="2800" dirty="0" smtClean="0">
                <a:solidFill>
                  <a:schemeClr val="tx1"/>
                </a:solidFill>
                <a:effectLst/>
              </a:rPr>
              <a:t> </a:t>
            </a:r>
            <a:endParaRPr lang="tr-TR" sz="2800" dirty="0" smtClean="0">
              <a:solidFill>
                <a:schemeClr val="tx1"/>
              </a:solidFill>
              <a:effectLst/>
            </a:endParaRPr>
          </a:p>
          <a:p>
            <a:r>
              <a:rPr lang="en-GB" sz="2800" dirty="0" smtClean="0">
                <a:solidFill>
                  <a:schemeClr val="tx1"/>
                </a:solidFill>
                <a:effectLst/>
              </a:rPr>
              <a:t>DNA </a:t>
            </a:r>
            <a:r>
              <a:rPr lang="en-GB" sz="2800" dirty="0" err="1">
                <a:solidFill>
                  <a:schemeClr val="tx1"/>
                </a:solidFill>
                <a:effectLst/>
              </a:rPr>
              <a:t>çift</a:t>
            </a:r>
            <a:r>
              <a:rPr lang="en-GB" sz="2800" dirty="0">
                <a:solidFill>
                  <a:schemeClr val="tx1"/>
                </a:solidFill>
                <a:effectLst/>
              </a:rPr>
              <a:t> </a:t>
            </a:r>
            <a:r>
              <a:rPr lang="en-GB" sz="2800" dirty="0" err="1">
                <a:solidFill>
                  <a:schemeClr val="tx1"/>
                </a:solidFill>
                <a:effectLst/>
              </a:rPr>
              <a:t>iplikli</a:t>
            </a:r>
            <a:r>
              <a:rPr lang="en-GB" sz="2800" dirty="0">
                <a:solidFill>
                  <a:schemeClr val="tx1"/>
                </a:solidFill>
                <a:effectLst/>
              </a:rPr>
              <a:t> </a:t>
            </a:r>
            <a:r>
              <a:rPr lang="en-GB" sz="2800" dirty="0" err="1">
                <a:solidFill>
                  <a:schemeClr val="tx1"/>
                </a:solidFill>
                <a:effectLst/>
              </a:rPr>
              <a:t>ise</a:t>
            </a:r>
            <a:r>
              <a:rPr lang="en-GB" sz="2800" dirty="0">
                <a:solidFill>
                  <a:schemeClr val="tx1"/>
                </a:solidFill>
                <a:effectLst/>
              </a:rPr>
              <a:t> </a:t>
            </a:r>
            <a:r>
              <a:rPr lang="en-GB" sz="2800" dirty="0" err="1">
                <a:solidFill>
                  <a:schemeClr val="tx1"/>
                </a:solidFill>
                <a:effectLst/>
              </a:rPr>
              <a:t>kilobaz</a:t>
            </a:r>
            <a:r>
              <a:rPr lang="en-GB" sz="2800" dirty="0">
                <a:solidFill>
                  <a:schemeClr val="tx1"/>
                </a:solidFill>
                <a:effectLst/>
              </a:rPr>
              <a:t> </a:t>
            </a:r>
            <a:r>
              <a:rPr lang="en-GB" sz="2800" dirty="0" err="1">
                <a:solidFill>
                  <a:schemeClr val="tx1"/>
                </a:solidFill>
                <a:effectLst/>
              </a:rPr>
              <a:t>çifti</a:t>
            </a:r>
            <a:r>
              <a:rPr lang="en-GB" sz="2800" dirty="0">
                <a:solidFill>
                  <a:schemeClr val="tx1"/>
                </a:solidFill>
                <a:effectLst/>
              </a:rPr>
              <a:t>  (1 </a:t>
            </a:r>
            <a:r>
              <a:rPr lang="en-GB" sz="2800" dirty="0" err="1">
                <a:solidFill>
                  <a:schemeClr val="tx1"/>
                </a:solidFill>
                <a:effectLst/>
              </a:rPr>
              <a:t>kbp</a:t>
            </a:r>
            <a:r>
              <a:rPr lang="en-GB" sz="2800" dirty="0">
                <a:solidFill>
                  <a:schemeClr val="tx1"/>
                </a:solidFill>
                <a:effectLst/>
              </a:rPr>
              <a:t>) </a:t>
            </a:r>
            <a:endParaRPr lang="tr-TR" sz="2800" dirty="0" smtClean="0">
              <a:solidFill>
                <a:schemeClr val="tx1"/>
              </a:solidFill>
              <a:effectLst/>
            </a:endParaRPr>
          </a:p>
          <a:p>
            <a:r>
              <a:rPr lang="en-GB" sz="2800" dirty="0" smtClean="0">
                <a:solidFill>
                  <a:schemeClr val="tx1"/>
                </a:solidFill>
                <a:effectLst/>
              </a:rPr>
              <a:t>5000 </a:t>
            </a:r>
            <a:r>
              <a:rPr lang="en-GB" sz="2800" dirty="0" err="1">
                <a:solidFill>
                  <a:schemeClr val="tx1"/>
                </a:solidFill>
                <a:effectLst/>
              </a:rPr>
              <a:t>baz</a:t>
            </a:r>
            <a:r>
              <a:rPr lang="en-GB" sz="2800" dirty="0">
                <a:solidFill>
                  <a:schemeClr val="tx1"/>
                </a:solidFill>
                <a:effectLst/>
              </a:rPr>
              <a:t> </a:t>
            </a:r>
            <a:r>
              <a:rPr lang="en-GB" sz="2800" dirty="0" err="1">
                <a:solidFill>
                  <a:schemeClr val="tx1"/>
                </a:solidFill>
                <a:effectLst/>
              </a:rPr>
              <a:t>çifti</a:t>
            </a:r>
            <a:r>
              <a:rPr lang="en-GB" sz="2800" dirty="0">
                <a:solidFill>
                  <a:schemeClr val="tx1"/>
                </a:solidFill>
                <a:effectLst/>
              </a:rPr>
              <a:t> </a:t>
            </a:r>
            <a:r>
              <a:rPr lang="en-GB" sz="2800" dirty="0" err="1">
                <a:solidFill>
                  <a:schemeClr val="tx1"/>
                </a:solidFill>
                <a:effectLst/>
              </a:rPr>
              <a:t>bulunan</a:t>
            </a:r>
            <a:r>
              <a:rPr lang="en-GB" sz="2800" dirty="0">
                <a:solidFill>
                  <a:schemeClr val="tx1"/>
                </a:solidFill>
                <a:effectLst/>
              </a:rPr>
              <a:t> </a:t>
            </a:r>
            <a:r>
              <a:rPr lang="en-GB" sz="2800" dirty="0" err="1">
                <a:solidFill>
                  <a:schemeClr val="tx1"/>
                </a:solidFill>
                <a:effectLst/>
              </a:rPr>
              <a:t>bir</a:t>
            </a:r>
            <a:r>
              <a:rPr lang="en-GB" sz="2800" dirty="0">
                <a:solidFill>
                  <a:schemeClr val="tx1"/>
                </a:solidFill>
                <a:effectLst/>
              </a:rPr>
              <a:t> DNA </a:t>
            </a:r>
            <a:r>
              <a:rPr lang="en-GB" sz="2800" dirty="0" err="1">
                <a:solidFill>
                  <a:schemeClr val="tx1"/>
                </a:solidFill>
                <a:effectLst/>
              </a:rPr>
              <a:t>sarmalı</a:t>
            </a:r>
            <a:r>
              <a:rPr lang="en-GB" sz="2800" dirty="0">
                <a:solidFill>
                  <a:schemeClr val="tx1"/>
                </a:solidFill>
                <a:effectLst/>
              </a:rPr>
              <a:t> 5 </a:t>
            </a:r>
            <a:r>
              <a:rPr lang="en-GB" sz="2800" dirty="0" err="1">
                <a:solidFill>
                  <a:schemeClr val="tx1"/>
                </a:solidFill>
                <a:effectLst/>
              </a:rPr>
              <a:t>kbp</a:t>
            </a:r>
            <a:r>
              <a:rPr lang="en-GB" sz="2800" dirty="0">
                <a:solidFill>
                  <a:schemeClr val="tx1"/>
                </a:solidFill>
                <a:effectLst/>
              </a:rPr>
              <a:t> </a:t>
            </a:r>
            <a:r>
              <a:rPr lang="en-GB" sz="2800" dirty="0" err="1">
                <a:solidFill>
                  <a:schemeClr val="tx1"/>
                </a:solidFill>
                <a:effectLst/>
              </a:rPr>
              <a:t>büyüklüğündedir</a:t>
            </a:r>
            <a:r>
              <a:rPr lang="en-GB" sz="2800" dirty="0">
                <a:solidFill>
                  <a:schemeClr val="tx1"/>
                </a:solidFill>
                <a:effectLst/>
              </a:rPr>
              <a:t>. </a:t>
            </a:r>
            <a:endParaRPr lang="tr-TR" sz="2800" dirty="0" smtClean="0">
              <a:solidFill>
                <a:schemeClr val="tx1"/>
              </a:solidFill>
              <a:effectLst/>
            </a:endParaRPr>
          </a:p>
          <a:p>
            <a:r>
              <a:rPr lang="en-GB" sz="2800" i="1" dirty="0" smtClean="0">
                <a:solidFill>
                  <a:schemeClr val="tx1"/>
                </a:solidFill>
                <a:effectLst/>
              </a:rPr>
              <a:t>E</a:t>
            </a:r>
            <a:r>
              <a:rPr lang="en-GB" sz="2800" i="1" dirty="0">
                <a:solidFill>
                  <a:schemeClr val="tx1"/>
                </a:solidFill>
                <a:effectLst/>
              </a:rPr>
              <a:t>. coli</a:t>
            </a:r>
            <a:r>
              <a:rPr lang="en-GB" sz="2800" dirty="0">
                <a:solidFill>
                  <a:schemeClr val="tx1"/>
                </a:solidFill>
                <a:effectLst/>
              </a:rPr>
              <a:t> </a:t>
            </a:r>
            <a:r>
              <a:rPr lang="en-GB" sz="2800" dirty="0" err="1">
                <a:solidFill>
                  <a:schemeClr val="tx1"/>
                </a:solidFill>
                <a:effectLst/>
              </a:rPr>
              <a:t>genomu</a:t>
            </a:r>
            <a:r>
              <a:rPr lang="en-GB" sz="2800" dirty="0">
                <a:solidFill>
                  <a:schemeClr val="tx1"/>
                </a:solidFill>
                <a:effectLst/>
              </a:rPr>
              <a:t> 4640 </a:t>
            </a:r>
            <a:r>
              <a:rPr lang="en-GB" sz="2800" dirty="0" err="1">
                <a:solidFill>
                  <a:schemeClr val="tx1"/>
                </a:solidFill>
                <a:effectLst/>
              </a:rPr>
              <a:t>kbp</a:t>
            </a:r>
            <a:r>
              <a:rPr lang="en-GB" sz="2800" dirty="0">
                <a:solidFill>
                  <a:schemeClr val="tx1"/>
                </a:solidFill>
                <a:effectLst/>
              </a:rPr>
              <a:t> ( 4.64 </a:t>
            </a:r>
            <a:r>
              <a:rPr lang="en-GB" sz="2800" dirty="0" err="1">
                <a:solidFill>
                  <a:schemeClr val="tx1"/>
                </a:solidFill>
                <a:effectLst/>
              </a:rPr>
              <a:t>megabaz</a:t>
            </a:r>
            <a:r>
              <a:rPr lang="en-GB" sz="2800" dirty="0">
                <a:solidFill>
                  <a:schemeClr val="tx1"/>
                </a:solidFill>
                <a:effectLst/>
              </a:rPr>
              <a:t> </a:t>
            </a:r>
            <a:r>
              <a:rPr lang="en-GB" sz="2800" dirty="0" err="1">
                <a:solidFill>
                  <a:schemeClr val="tx1"/>
                </a:solidFill>
                <a:effectLst/>
              </a:rPr>
              <a:t>çifti</a:t>
            </a:r>
            <a:r>
              <a:rPr lang="en-GB" sz="2800" dirty="0">
                <a:solidFill>
                  <a:schemeClr val="tx1"/>
                </a:solidFill>
                <a:effectLst/>
              </a:rPr>
              <a:t> = </a:t>
            </a:r>
            <a:r>
              <a:rPr lang="en-GB" sz="2800" dirty="0" err="1">
                <a:solidFill>
                  <a:schemeClr val="tx1"/>
                </a:solidFill>
                <a:effectLst/>
              </a:rPr>
              <a:t>Mbp</a:t>
            </a:r>
            <a:r>
              <a:rPr lang="en-GB" sz="2800" dirty="0">
                <a:solidFill>
                  <a:schemeClr val="tx1"/>
                </a:solidFill>
                <a:effectLst/>
              </a:rPr>
              <a:t>) </a:t>
            </a:r>
            <a:r>
              <a:rPr lang="en-GB" sz="2800" dirty="0" err="1">
                <a:solidFill>
                  <a:schemeClr val="tx1"/>
                </a:solidFill>
                <a:effectLst/>
              </a:rPr>
              <a:t>büyüklüğündedir</a:t>
            </a:r>
            <a:r>
              <a:rPr lang="en-GB" sz="2800" dirty="0">
                <a:solidFill>
                  <a:schemeClr val="tx1"/>
                </a:solidFill>
                <a:effectLst/>
              </a:rPr>
              <a:t>. </a:t>
            </a:r>
            <a:endParaRPr lang="tr-TR" sz="2800" dirty="0">
              <a:solidFill>
                <a:schemeClr val="tx1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21489521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907704" y="209311"/>
            <a:ext cx="6717432" cy="832644"/>
          </a:xfrm>
        </p:spPr>
        <p:txBody>
          <a:bodyPr/>
          <a:lstStyle/>
          <a:p>
            <a:pPr algn="ctr"/>
            <a:r>
              <a:rPr lang="fr-FR" b="1" dirty="0">
                <a:solidFill>
                  <a:schemeClr val="tx1"/>
                </a:solidFill>
                <a:effectLst/>
              </a:rPr>
              <a:t>DNA </a:t>
            </a:r>
            <a:r>
              <a:rPr lang="fr-FR" b="1" dirty="0" err="1">
                <a:solidFill>
                  <a:schemeClr val="tx1"/>
                </a:solidFill>
                <a:effectLst/>
              </a:rPr>
              <a:t>polimeraz</a:t>
            </a:r>
            <a:endParaRPr lang="tr-TR" b="1" dirty="0">
              <a:solidFill>
                <a:schemeClr val="tx1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475656" y="1052736"/>
            <a:ext cx="7211144" cy="4967064"/>
          </a:xfrm>
          <a:noFill/>
        </p:spPr>
        <p:txBody>
          <a:bodyPr>
            <a:normAutofit lnSpcReduction="10000"/>
          </a:bodyPr>
          <a:lstStyle/>
          <a:p>
            <a:r>
              <a:rPr lang="fr-FR" sz="2800" i="1" dirty="0">
                <a:solidFill>
                  <a:schemeClr val="tx1"/>
                </a:solidFill>
                <a:effectLst/>
              </a:rPr>
              <a:t>E. </a:t>
            </a:r>
            <a:r>
              <a:rPr lang="fr-FR" sz="2800" i="1" dirty="0" err="1">
                <a:solidFill>
                  <a:schemeClr val="tx1"/>
                </a:solidFill>
                <a:effectLst/>
              </a:rPr>
              <a:t>coli</a:t>
            </a:r>
            <a:r>
              <a:rPr lang="fr-FR" sz="2800" dirty="0" err="1">
                <a:solidFill>
                  <a:schemeClr val="tx1"/>
                </a:solidFill>
                <a:effectLst/>
              </a:rPr>
              <a:t>'de</a:t>
            </a:r>
            <a:r>
              <a:rPr lang="fr-FR" sz="2800" dirty="0">
                <a:solidFill>
                  <a:schemeClr val="tx1"/>
                </a:solidFill>
                <a:effectLst/>
              </a:rPr>
              <a:t> DNA </a:t>
            </a:r>
            <a:r>
              <a:rPr lang="fr-FR" sz="2800" dirty="0" err="1">
                <a:solidFill>
                  <a:schemeClr val="tx1"/>
                </a:solidFill>
                <a:effectLst/>
              </a:rPr>
              <a:t>polimeraz</a:t>
            </a:r>
            <a:r>
              <a:rPr lang="fr-FR" sz="2800" dirty="0">
                <a:solidFill>
                  <a:schemeClr val="tx1"/>
                </a:solidFill>
                <a:effectLst/>
              </a:rPr>
              <a:t> I, II, III, IV </a:t>
            </a:r>
            <a:r>
              <a:rPr lang="fr-FR" sz="2800" dirty="0" err="1">
                <a:solidFill>
                  <a:schemeClr val="tx1"/>
                </a:solidFill>
                <a:effectLst/>
              </a:rPr>
              <a:t>ve</a:t>
            </a:r>
            <a:r>
              <a:rPr lang="fr-FR" sz="2800" dirty="0">
                <a:solidFill>
                  <a:schemeClr val="tx1"/>
                </a:solidFill>
                <a:effectLst/>
              </a:rPr>
              <a:t> V </a:t>
            </a:r>
            <a:r>
              <a:rPr lang="fr-FR" sz="2800" dirty="0" err="1">
                <a:solidFill>
                  <a:schemeClr val="tx1"/>
                </a:solidFill>
                <a:effectLst/>
              </a:rPr>
              <a:t>olmak</a:t>
            </a:r>
            <a:r>
              <a:rPr lang="fr-FR" sz="2800" dirty="0">
                <a:solidFill>
                  <a:schemeClr val="tx1"/>
                </a:solidFill>
                <a:effectLst/>
              </a:rPr>
              <a:t> </a:t>
            </a:r>
            <a:r>
              <a:rPr lang="fr-FR" sz="2800" dirty="0" err="1">
                <a:solidFill>
                  <a:schemeClr val="tx1"/>
                </a:solidFill>
                <a:effectLst/>
              </a:rPr>
              <a:t>üzere</a:t>
            </a:r>
            <a:r>
              <a:rPr lang="fr-FR" sz="2800" dirty="0">
                <a:solidFill>
                  <a:schemeClr val="tx1"/>
                </a:solidFill>
                <a:effectLst/>
              </a:rPr>
              <a:t> </a:t>
            </a:r>
            <a:r>
              <a:rPr lang="fr-FR" sz="2800" dirty="0" err="1">
                <a:solidFill>
                  <a:schemeClr val="tx1"/>
                </a:solidFill>
                <a:effectLst/>
              </a:rPr>
              <a:t>beş</a:t>
            </a:r>
            <a:r>
              <a:rPr lang="fr-FR" sz="2800" dirty="0">
                <a:solidFill>
                  <a:schemeClr val="tx1"/>
                </a:solidFill>
                <a:effectLst/>
              </a:rPr>
              <a:t> tip DNA </a:t>
            </a:r>
            <a:r>
              <a:rPr lang="fr-FR" sz="2800" dirty="0" err="1">
                <a:solidFill>
                  <a:schemeClr val="tx1"/>
                </a:solidFill>
                <a:effectLst/>
              </a:rPr>
              <a:t>polimeraz</a:t>
            </a:r>
            <a:r>
              <a:rPr lang="fr-FR" sz="2800" dirty="0">
                <a:solidFill>
                  <a:schemeClr val="tx1"/>
                </a:solidFill>
                <a:effectLst/>
              </a:rPr>
              <a:t> </a:t>
            </a:r>
            <a:r>
              <a:rPr lang="fr-FR" sz="2800" dirty="0" err="1">
                <a:solidFill>
                  <a:schemeClr val="tx1"/>
                </a:solidFill>
                <a:effectLst/>
              </a:rPr>
              <a:t>vardır</a:t>
            </a:r>
            <a:r>
              <a:rPr lang="fr-FR" sz="2800" dirty="0" smtClean="0">
                <a:solidFill>
                  <a:schemeClr val="tx1"/>
                </a:solidFill>
                <a:effectLst/>
              </a:rPr>
              <a:t>.</a:t>
            </a:r>
            <a:endParaRPr lang="tr-TR" sz="2800" dirty="0" smtClean="0">
              <a:solidFill>
                <a:schemeClr val="tx1"/>
              </a:solidFill>
              <a:effectLst/>
            </a:endParaRPr>
          </a:p>
          <a:p>
            <a:r>
              <a:rPr lang="fr-FR" sz="2800" dirty="0" smtClean="0">
                <a:solidFill>
                  <a:schemeClr val="tx1"/>
                </a:solidFill>
                <a:effectLst/>
              </a:rPr>
              <a:t>DNA </a:t>
            </a:r>
            <a:r>
              <a:rPr lang="fr-FR" sz="2800" dirty="0" err="1">
                <a:solidFill>
                  <a:schemeClr val="tx1"/>
                </a:solidFill>
                <a:effectLst/>
              </a:rPr>
              <a:t>polimeraz</a:t>
            </a:r>
            <a:r>
              <a:rPr lang="fr-FR" sz="2800" dirty="0">
                <a:solidFill>
                  <a:schemeClr val="tx1"/>
                </a:solidFill>
                <a:effectLst/>
              </a:rPr>
              <a:t> I, </a:t>
            </a:r>
            <a:r>
              <a:rPr lang="fr-FR" sz="2800" b="1" dirty="0">
                <a:solidFill>
                  <a:schemeClr val="tx1"/>
                </a:solidFill>
                <a:effectLst/>
              </a:rPr>
              <a:t>5' </a:t>
            </a:r>
            <a:r>
              <a:rPr lang="en-GB" sz="2800" b="1" dirty="0">
                <a:solidFill>
                  <a:schemeClr val="tx1"/>
                </a:solidFill>
                <a:effectLst/>
                <a:sym typeface="Wingdings"/>
              </a:rPr>
              <a:t></a:t>
            </a:r>
            <a:r>
              <a:rPr lang="fr-FR" sz="2800" b="1" dirty="0">
                <a:solidFill>
                  <a:schemeClr val="tx1"/>
                </a:solidFill>
                <a:effectLst/>
              </a:rPr>
              <a:t> 3' </a:t>
            </a:r>
            <a:r>
              <a:rPr lang="fr-FR" sz="2800" dirty="0" err="1">
                <a:solidFill>
                  <a:schemeClr val="tx1"/>
                </a:solidFill>
                <a:effectLst/>
              </a:rPr>
              <a:t>ekzonükleaz</a:t>
            </a:r>
            <a:r>
              <a:rPr lang="fr-FR" sz="2800" dirty="0">
                <a:solidFill>
                  <a:schemeClr val="tx1"/>
                </a:solidFill>
                <a:effectLst/>
              </a:rPr>
              <a:t> </a:t>
            </a:r>
            <a:r>
              <a:rPr lang="fr-FR" sz="2800" dirty="0" err="1">
                <a:solidFill>
                  <a:schemeClr val="tx1"/>
                </a:solidFill>
                <a:effectLst/>
              </a:rPr>
              <a:t>aktivitesiyle</a:t>
            </a:r>
            <a:r>
              <a:rPr lang="fr-FR" sz="2800" dirty="0">
                <a:solidFill>
                  <a:schemeClr val="tx1"/>
                </a:solidFill>
                <a:effectLst/>
              </a:rPr>
              <a:t> DNA </a:t>
            </a:r>
            <a:r>
              <a:rPr lang="fr-FR" sz="2800" dirty="0" err="1">
                <a:solidFill>
                  <a:schemeClr val="tx1"/>
                </a:solidFill>
                <a:effectLst/>
              </a:rPr>
              <a:t>zincirinden</a:t>
            </a:r>
            <a:r>
              <a:rPr lang="fr-FR" sz="2800" dirty="0">
                <a:solidFill>
                  <a:schemeClr val="tx1"/>
                </a:solidFill>
                <a:effectLst/>
              </a:rPr>
              <a:t> RNA </a:t>
            </a:r>
            <a:r>
              <a:rPr lang="fr-FR" sz="2800" dirty="0" err="1">
                <a:solidFill>
                  <a:schemeClr val="tx1"/>
                </a:solidFill>
                <a:effectLst/>
              </a:rPr>
              <a:t>primerlerini</a:t>
            </a:r>
            <a:r>
              <a:rPr lang="fr-FR" sz="2800" dirty="0">
                <a:solidFill>
                  <a:schemeClr val="tx1"/>
                </a:solidFill>
                <a:effectLst/>
              </a:rPr>
              <a:t> </a:t>
            </a:r>
            <a:r>
              <a:rPr lang="fr-FR" sz="2800" dirty="0" err="1">
                <a:solidFill>
                  <a:schemeClr val="tx1"/>
                </a:solidFill>
                <a:effectLst/>
              </a:rPr>
              <a:t>uzaklaştırır</a:t>
            </a:r>
            <a:r>
              <a:rPr lang="fr-FR" sz="2800" dirty="0">
                <a:solidFill>
                  <a:schemeClr val="tx1"/>
                </a:solidFill>
                <a:effectLst/>
              </a:rPr>
              <a:t>. </a:t>
            </a:r>
            <a:r>
              <a:rPr lang="fr-FR" sz="2800" dirty="0" err="1">
                <a:solidFill>
                  <a:schemeClr val="tx1"/>
                </a:solidFill>
                <a:effectLst/>
              </a:rPr>
              <a:t>Bunu</a:t>
            </a:r>
            <a:r>
              <a:rPr lang="fr-FR" sz="2800" dirty="0">
                <a:solidFill>
                  <a:schemeClr val="tx1"/>
                </a:solidFill>
                <a:effectLst/>
              </a:rPr>
              <a:t> DNA </a:t>
            </a:r>
            <a:r>
              <a:rPr lang="fr-FR" sz="2800" dirty="0" err="1">
                <a:solidFill>
                  <a:schemeClr val="tx1"/>
                </a:solidFill>
                <a:effectLst/>
              </a:rPr>
              <a:t>polimeraz</a:t>
            </a:r>
            <a:r>
              <a:rPr lang="fr-FR" sz="2800" dirty="0">
                <a:solidFill>
                  <a:schemeClr val="tx1"/>
                </a:solidFill>
                <a:effectLst/>
              </a:rPr>
              <a:t> III </a:t>
            </a:r>
            <a:r>
              <a:rPr lang="fr-FR" sz="2800" dirty="0" err="1">
                <a:solidFill>
                  <a:schemeClr val="tx1"/>
                </a:solidFill>
                <a:effectLst/>
              </a:rPr>
              <a:t>enzimi</a:t>
            </a:r>
            <a:r>
              <a:rPr lang="fr-FR" sz="2800" dirty="0">
                <a:solidFill>
                  <a:schemeClr val="tx1"/>
                </a:solidFill>
                <a:effectLst/>
              </a:rPr>
              <a:t> </a:t>
            </a:r>
            <a:r>
              <a:rPr lang="fr-FR" sz="2800" dirty="0" err="1">
                <a:solidFill>
                  <a:schemeClr val="tx1"/>
                </a:solidFill>
                <a:effectLst/>
              </a:rPr>
              <a:t>yapamaz</a:t>
            </a:r>
            <a:r>
              <a:rPr lang="fr-FR" sz="2800" dirty="0">
                <a:solidFill>
                  <a:schemeClr val="tx1"/>
                </a:solidFill>
                <a:effectLst/>
              </a:rPr>
              <a:t>. </a:t>
            </a:r>
            <a:endParaRPr lang="tr-TR" sz="2800" dirty="0" smtClean="0">
              <a:solidFill>
                <a:schemeClr val="tx1"/>
              </a:solidFill>
              <a:effectLst/>
            </a:endParaRPr>
          </a:p>
          <a:p>
            <a:r>
              <a:rPr lang="fr-FR" sz="2800" dirty="0" smtClean="0">
                <a:solidFill>
                  <a:schemeClr val="tx1"/>
                </a:solidFill>
                <a:effectLst/>
              </a:rPr>
              <a:t>DNA </a:t>
            </a:r>
            <a:r>
              <a:rPr lang="fr-FR" sz="2800" dirty="0" err="1">
                <a:solidFill>
                  <a:schemeClr val="tx1"/>
                </a:solidFill>
                <a:effectLst/>
              </a:rPr>
              <a:t>Polimeraz</a:t>
            </a:r>
            <a:r>
              <a:rPr lang="fr-FR" sz="2800" dirty="0">
                <a:solidFill>
                  <a:schemeClr val="tx1"/>
                </a:solidFill>
                <a:effectLst/>
              </a:rPr>
              <a:t> </a:t>
            </a:r>
            <a:r>
              <a:rPr lang="fr-FR" sz="2800" dirty="0" err="1">
                <a:solidFill>
                  <a:schemeClr val="tx1"/>
                </a:solidFill>
                <a:effectLst/>
              </a:rPr>
              <a:t>III’ün</a:t>
            </a:r>
            <a:r>
              <a:rPr lang="fr-FR" sz="2800" dirty="0">
                <a:solidFill>
                  <a:schemeClr val="tx1"/>
                </a:solidFill>
                <a:effectLst/>
              </a:rPr>
              <a:t> </a:t>
            </a:r>
            <a:r>
              <a:rPr lang="fr-FR" sz="2800" dirty="0" err="1">
                <a:solidFill>
                  <a:schemeClr val="tx1"/>
                </a:solidFill>
                <a:effectLst/>
              </a:rPr>
              <a:t>polimeraz</a:t>
            </a:r>
            <a:r>
              <a:rPr lang="fr-FR" sz="2800" dirty="0">
                <a:solidFill>
                  <a:schemeClr val="tx1"/>
                </a:solidFill>
                <a:effectLst/>
              </a:rPr>
              <a:t> </a:t>
            </a:r>
            <a:r>
              <a:rPr lang="fr-FR" sz="2800" dirty="0" err="1">
                <a:solidFill>
                  <a:schemeClr val="tx1"/>
                </a:solidFill>
                <a:effectLst/>
              </a:rPr>
              <a:t>aktivitesi</a:t>
            </a:r>
            <a:r>
              <a:rPr lang="fr-FR" sz="2800" dirty="0">
                <a:solidFill>
                  <a:schemeClr val="tx1"/>
                </a:solidFill>
                <a:effectLst/>
              </a:rPr>
              <a:t> </a:t>
            </a:r>
            <a:r>
              <a:rPr lang="fr-FR" sz="2800" dirty="0" err="1">
                <a:solidFill>
                  <a:schemeClr val="tx1"/>
                </a:solidFill>
                <a:effectLst/>
              </a:rPr>
              <a:t>diğerlerinden</a:t>
            </a:r>
            <a:r>
              <a:rPr lang="fr-FR" sz="2800" dirty="0">
                <a:solidFill>
                  <a:schemeClr val="tx1"/>
                </a:solidFill>
                <a:effectLst/>
              </a:rPr>
              <a:t> </a:t>
            </a:r>
            <a:r>
              <a:rPr lang="fr-FR" sz="2800" dirty="0" err="1">
                <a:solidFill>
                  <a:schemeClr val="tx1"/>
                </a:solidFill>
                <a:effectLst/>
              </a:rPr>
              <a:t>fazladır</a:t>
            </a:r>
            <a:r>
              <a:rPr lang="fr-FR" sz="2800" dirty="0">
                <a:solidFill>
                  <a:schemeClr val="tx1"/>
                </a:solidFill>
                <a:effectLst/>
              </a:rPr>
              <a:t>. Bu </a:t>
            </a:r>
            <a:r>
              <a:rPr lang="fr-FR" sz="2800" dirty="0" err="1">
                <a:solidFill>
                  <a:schemeClr val="tx1"/>
                </a:solidFill>
                <a:effectLst/>
              </a:rPr>
              <a:t>nedenle</a:t>
            </a:r>
            <a:r>
              <a:rPr lang="fr-FR" sz="2800" dirty="0">
                <a:solidFill>
                  <a:schemeClr val="tx1"/>
                </a:solidFill>
                <a:effectLst/>
              </a:rPr>
              <a:t> </a:t>
            </a:r>
            <a:r>
              <a:rPr lang="fr-FR" sz="2800" dirty="0" err="1">
                <a:solidFill>
                  <a:schemeClr val="tx1"/>
                </a:solidFill>
                <a:effectLst/>
              </a:rPr>
              <a:t>hücre</a:t>
            </a:r>
            <a:r>
              <a:rPr lang="fr-FR" sz="2800" dirty="0">
                <a:solidFill>
                  <a:schemeClr val="tx1"/>
                </a:solidFill>
                <a:effectLst/>
              </a:rPr>
              <a:t> </a:t>
            </a:r>
            <a:r>
              <a:rPr lang="fr-FR" sz="2800" dirty="0" err="1">
                <a:solidFill>
                  <a:schemeClr val="tx1"/>
                </a:solidFill>
                <a:effectLst/>
              </a:rPr>
              <a:t>replikasyonda</a:t>
            </a:r>
            <a:r>
              <a:rPr lang="fr-FR" sz="2800" dirty="0">
                <a:solidFill>
                  <a:schemeClr val="tx1"/>
                </a:solidFill>
                <a:effectLst/>
              </a:rPr>
              <a:t> bu </a:t>
            </a:r>
            <a:r>
              <a:rPr lang="fr-FR" sz="2800" dirty="0" err="1">
                <a:solidFill>
                  <a:schemeClr val="tx1"/>
                </a:solidFill>
                <a:effectLst/>
              </a:rPr>
              <a:t>enzimi</a:t>
            </a:r>
            <a:r>
              <a:rPr lang="fr-FR" sz="2800" dirty="0">
                <a:solidFill>
                  <a:schemeClr val="tx1"/>
                </a:solidFill>
                <a:effectLst/>
              </a:rPr>
              <a:t> </a:t>
            </a:r>
            <a:r>
              <a:rPr lang="fr-FR" sz="2800" dirty="0" err="1">
                <a:solidFill>
                  <a:schemeClr val="tx1"/>
                </a:solidFill>
                <a:effectLst/>
              </a:rPr>
              <a:t>kullanır</a:t>
            </a:r>
            <a:r>
              <a:rPr lang="fr-FR" sz="2800" dirty="0">
                <a:solidFill>
                  <a:schemeClr val="tx1"/>
                </a:solidFill>
                <a:effectLst/>
              </a:rPr>
              <a:t>. </a:t>
            </a:r>
            <a:endParaRPr lang="tr-TR" sz="2800" dirty="0">
              <a:solidFill>
                <a:schemeClr val="tx1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25327984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364144" y="344302"/>
            <a:ext cx="4176464" cy="832644"/>
          </a:xfrm>
        </p:spPr>
        <p:txBody>
          <a:bodyPr/>
          <a:lstStyle/>
          <a:p>
            <a:r>
              <a:rPr lang="fr-FR" b="1" dirty="0">
                <a:solidFill>
                  <a:schemeClr val="tx1"/>
                </a:solidFill>
                <a:effectLst/>
              </a:rPr>
              <a:t>DNA </a:t>
            </a:r>
            <a:r>
              <a:rPr lang="fr-FR" b="1" dirty="0" err="1" smtClean="0">
                <a:solidFill>
                  <a:schemeClr val="tx1"/>
                </a:solidFill>
                <a:effectLst/>
              </a:rPr>
              <a:t>polimeraz</a:t>
            </a:r>
            <a:r>
              <a:rPr lang="tr-TR" b="1" dirty="0" smtClean="0">
                <a:solidFill>
                  <a:schemeClr val="tx1"/>
                </a:solidFill>
                <a:effectLst/>
              </a:rPr>
              <a:t> III</a:t>
            </a:r>
            <a:endParaRPr lang="tr-TR" b="1" dirty="0">
              <a:solidFill>
                <a:schemeClr val="tx1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39552" y="1268760"/>
            <a:ext cx="8435280" cy="5400600"/>
          </a:xfrm>
          <a:noFill/>
        </p:spPr>
        <p:txBody>
          <a:bodyPr>
            <a:normAutofit fontScale="92500"/>
          </a:bodyPr>
          <a:lstStyle/>
          <a:p>
            <a:r>
              <a:rPr lang="tr-TR" sz="2400" dirty="0" smtClean="0">
                <a:solidFill>
                  <a:schemeClr val="tx1"/>
                </a:solidFill>
                <a:effectLst/>
              </a:rPr>
              <a:t>K</a:t>
            </a:r>
            <a:r>
              <a:rPr lang="fr-FR" sz="2400" dirty="0" err="1" smtClean="0">
                <a:solidFill>
                  <a:schemeClr val="tx1"/>
                </a:solidFill>
                <a:effectLst/>
              </a:rPr>
              <a:t>ompleks</a:t>
            </a:r>
            <a:r>
              <a:rPr lang="fr-FR" sz="2400" dirty="0" smtClean="0">
                <a:solidFill>
                  <a:schemeClr val="tx1"/>
                </a:solidFill>
                <a:effectLst/>
              </a:rPr>
              <a:t> </a:t>
            </a:r>
            <a:r>
              <a:rPr lang="fr-FR" sz="2400" dirty="0" err="1">
                <a:solidFill>
                  <a:schemeClr val="tx1"/>
                </a:solidFill>
                <a:effectLst/>
              </a:rPr>
              <a:t>yapıda</a:t>
            </a:r>
            <a:r>
              <a:rPr lang="fr-FR" sz="2400" dirty="0">
                <a:solidFill>
                  <a:schemeClr val="tx1"/>
                </a:solidFill>
                <a:effectLst/>
              </a:rPr>
              <a:t> </a:t>
            </a:r>
            <a:r>
              <a:rPr lang="fr-FR" sz="2400" dirty="0" err="1">
                <a:solidFill>
                  <a:schemeClr val="tx1"/>
                </a:solidFill>
                <a:effectLst/>
              </a:rPr>
              <a:t>bir</a:t>
            </a:r>
            <a:r>
              <a:rPr lang="fr-FR" sz="2400" dirty="0">
                <a:solidFill>
                  <a:schemeClr val="tx1"/>
                </a:solidFill>
                <a:effectLst/>
              </a:rPr>
              <a:t> </a:t>
            </a:r>
            <a:r>
              <a:rPr lang="fr-FR" sz="2400" dirty="0" err="1">
                <a:solidFill>
                  <a:schemeClr val="tx1"/>
                </a:solidFill>
                <a:effectLst/>
              </a:rPr>
              <a:t>holoenzimdir</a:t>
            </a:r>
            <a:r>
              <a:rPr lang="fr-FR" sz="2400" dirty="0">
                <a:solidFill>
                  <a:schemeClr val="tx1"/>
                </a:solidFill>
                <a:effectLst/>
              </a:rPr>
              <a:t>. </a:t>
            </a:r>
            <a:endParaRPr lang="tr-TR" sz="2400" dirty="0" smtClean="0">
              <a:solidFill>
                <a:schemeClr val="tx1"/>
              </a:solidFill>
              <a:effectLst/>
            </a:endParaRPr>
          </a:p>
          <a:p>
            <a:r>
              <a:rPr lang="fr-FR" sz="2400" dirty="0" err="1" smtClean="0">
                <a:solidFill>
                  <a:schemeClr val="tx1"/>
                </a:solidFill>
                <a:effectLst/>
              </a:rPr>
              <a:t>Enzimin</a:t>
            </a:r>
            <a:r>
              <a:rPr lang="fr-FR" sz="2400" dirty="0" smtClean="0">
                <a:solidFill>
                  <a:schemeClr val="tx1"/>
                </a:solidFill>
                <a:effectLst/>
              </a:rPr>
              <a:t> </a:t>
            </a:r>
            <a:r>
              <a:rPr lang="fr-FR" sz="2400" dirty="0" err="1">
                <a:solidFill>
                  <a:schemeClr val="tx1"/>
                </a:solidFill>
                <a:effectLst/>
              </a:rPr>
              <a:t>core</a:t>
            </a:r>
            <a:r>
              <a:rPr lang="fr-FR" sz="2400" dirty="0">
                <a:solidFill>
                  <a:schemeClr val="tx1"/>
                </a:solidFill>
                <a:effectLst/>
              </a:rPr>
              <a:t> </a:t>
            </a:r>
            <a:r>
              <a:rPr lang="fr-FR" sz="2400" dirty="0" err="1">
                <a:solidFill>
                  <a:schemeClr val="tx1"/>
                </a:solidFill>
                <a:effectLst/>
              </a:rPr>
              <a:t>kısmı</a:t>
            </a:r>
            <a:r>
              <a:rPr lang="fr-FR" sz="2400" dirty="0">
                <a:solidFill>
                  <a:schemeClr val="tx1"/>
                </a:solidFill>
                <a:effectLst/>
              </a:rPr>
              <a:t> alfa (</a:t>
            </a:r>
            <a:r>
              <a:rPr lang="fr-FR" sz="2400" i="1" dirty="0">
                <a:solidFill>
                  <a:schemeClr val="tx1"/>
                </a:solidFill>
                <a:effectLst/>
              </a:rPr>
              <a:t>α</a:t>
            </a:r>
            <a:r>
              <a:rPr lang="fr-FR" sz="2400" dirty="0">
                <a:solidFill>
                  <a:schemeClr val="tx1"/>
                </a:solidFill>
                <a:effectLst/>
              </a:rPr>
              <a:t>), epsilon (</a:t>
            </a:r>
            <a:r>
              <a:rPr lang="fr-FR" sz="2400" i="1" dirty="0">
                <a:solidFill>
                  <a:schemeClr val="tx1"/>
                </a:solidFill>
                <a:effectLst/>
              </a:rPr>
              <a:t>ε</a:t>
            </a:r>
            <a:r>
              <a:rPr lang="fr-FR" sz="2400" dirty="0">
                <a:solidFill>
                  <a:schemeClr val="tx1"/>
                </a:solidFill>
                <a:effectLst/>
              </a:rPr>
              <a:t>) </a:t>
            </a:r>
            <a:r>
              <a:rPr lang="fr-FR" sz="2400" dirty="0" err="1">
                <a:solidFill>
                  <a:schemeClr val="tx1"/>
                </a:solidFill>
                <a:effectLst/>
              </a:rPr>
              <a:t>ve</a:t>
            </a:r>
            <a:r>
              <a:rPr lang="fr-FR" sz="2400" dirty="0">
                <a:solidFill>
                  <a:schemeClr val="tx1"/>
                </a:solidFill>
                <a:effectLst/>
              </a:rPr>
              <a:t> </a:t>
            </a:r>
            <a:r>
              <a:rPr lang="fr-FR" sz="2400" dirty="0" err="1">
                <a:solidFill>
                  <a:schemeClr val="tx1"/>
                </a:solidFill>
                <a:effectLst/>
              </a:rPr>
              <a:t>teta</a:t>
            </a:r>
            <a:r>
              <a:rPr lang="fr-FR" sz="2400" dirty="0">
                <a:solidFill>
                  <a:schemeClr val="tx1"/>
                </a:solidFill>
                <a:effectLst/>
              </a:rPr>
              <a:t> (</a:t>
            </a:r>
            <a:r>
              <a:rPr lang="fr-FR" sz="2400" i="1" dirty="0">
                <a:solidFill>
                  <a:schemeClr val="tx1"/>
                </a:solidFill>
                <a:effectLst/>
              </a:rPr>
              <a:t>θ</a:t>
            </a:r>
            <a:r>
              <a:rPr lang="fr-FR" sz="2400" dirty="0">
                <a:solidFill>
                  <a:schemeClr val="tx1"/>
                </a:solidFill>
                <a:effectLst/>
              </a:rPr>
              <a:t>) </a:t>
            </a:r>
            <a:r>
              <a:rPr lang="fr-FR" sz="2400" dirty="0" err="1">
                <a:solidFill>
                  <a:schemeClr val="tx1"/>
                </a:solidFill>
                <a:effectLst/>
              </a:rPr>
              <a:t>alt</a:t>
            </a:r>
            <a:r>
              <a:rPr lang="fr-FR" sz="2400" dirty="0">
                <a:solidFill>
                  <a:schemeClr val="tx1"/>
                </a:solidFill>
                <a:effectLst/>
              </a:rPr>
              <a:t> </a:t>
            </a:r>
            <a:r>
              <a:rPr lang="fr-FR" sz="2400" dirty="0" err="1">
                <a:solidFill>
                  <a:schemeClr val="tx1"/>
                </a:solidFill>
                <a:effectLst/>
              </a:rPr>
              <a:t>ünitelerinden</a:t>
            </a:r>
            <a:r>
              <a:rPr lang="fr-FR" sz="2400" dirty="0">
                <a:solidFill>
                  <a:schemeClr val="tx1"/>
                </a:solidFill>
                <a:effectLst/>
              </a:rPr>
              <a:t> </a:t>
            </a:r>
            <a:r>
              <a:rPr lang="fr-FR" sz="2400" dirty="0" err="1">
                <a:solidFill>
                  <a:schemeClr val="tx1"/>
                </a:solidFill>
                <a:effectLst/>
              </a:rPr>
              <a:t>oluşur</a:t>
            </a:r>
            <a:r>
              <a:rPr lang="fr-FR" sz="2400" dirty="0">
                <a:solidFill>
                  <a:schemeClr val="tx1"/>
                </a:solidFill>
                <a:effectLst/>
              </a:rPr>
              <a:t>. </a:t>
            </a:r>
            <a:r>
              <a:rPr lang="fr-FR" sz="2400" dirty="0" err="1">
                <a:solidFill>
                  <a:schemeClr val="tx1"/>
                </a:solidFill>
                <a:effectLst/>
              </a:rPr>
              <a:t>Çift</a:t>
            </a:r>
            <a:r>
              <a:rPr lang="fr-FR" sz="2400" dirty="0">
                <a:solidFill>
                  <a:schemeClr val="tx1"/>
                </a:solidFill>
                <a:effectLst/>
              </a:rPr>
              <a:t> </a:t>
            </a:r>
            <a:r>
              <a:rPr lang="fr-FR" sz="2400" dirty="0" err="1">
                <a:solidFill>
                  <a:schemeClr val="tx1"/>
                </a:solidFill>
                <a:effectLst/>
              </a:rPr>
              <a:t>zincirli</a:t>
            </a:r>
            <a:r>
              <a:rPr lang="fr-FR" sz="2400" dirty="0">
                <a:solidFill>
                  <a:schemeClr val="tx1"/>
                </a:solidFill>
                <a:effectLst/>
              </a:rPr>
              <a:t> DNA da </a:t>
            </a:r>
            <a:r>
              <a:rPr lang="fr-FR" sz="2400" dirty="0" err="1">
                <a:solidFill>
                  <a:schemeClr val="tx1"/>
                </a:solidFill>
                <a:effectLst/>
              </a:rPr>
              <a:t>aktivite</a:t>
            </a:r>
            <a:r>
              <a:rPr lang="fr-FR" sz="2400" dirty="0">
                <a:solidFill>
                  <a:schemeClr val="tx1"/>
                </a:solidFill>
                <a:effectLst/>
              </a:rPr>
              <a:t> </a:t>
            </a:r>
            <a:r>
              <a:rPr lang="fr-FR" sz="2400" dirty="0" err="1">
                <a:solidFill>
                  <a:schemeClr val="tx1"/>
                </a:solidFill>
                <a:effectLst/>
              </a:rPr>
              <a:t>gösteren</a:t>
            </a:r>
            <a:r>
              <a:rPr lang="fr-FR" sz="2400" dirty="0">
                <a:solidFill>
                  <a:schemeClr val="tx1"/>
                </a:solidFill>
                <a:effectLst/>
              </a:rPr>
              <a:t> bu </a:t>
            </a:r>
            <a:r>
              <a:rPr lang="fr-FR" sz="2400" dirty="0" err="1">
                <a:solidFill>
                  <a:schemeClr val="tx1"/>
                </a:solidFill>
                <a:effectLst/>
              </a:rPr>
              <a:t>enzim</a:t>
            </a:r>
            <a:r>
              <a:rPr lang="fr-FR" sz="2400" dirty="0">
                <a:solidFill>
                  <a:schemeClr val="tx1"/>
                </a:solidFill>
                <a:effectLst/>
              </a:rPr>
              <a:t>, </a:t>
            </a:r>
            <a:r>
              <a:rPr lang="fr-FR" sz="2400" dirty="0" err="1">
                <a:solidFill>
                  <a:schemeClr val="tx1"/>
                </a:solidFill>
                <a:effectLst/>
              </a:rPr>
              <a:t>replizomda</a:t>
            </a:r>
            <a:r>
              <a:rPr lang="fr-FR" sz="2400" dirty="0">
                <a:solidFill>
                  <a:schemeClr val="tx1"/>
                </a:solidFill>
                <a:effectLst/>
              </a:rPr>
              <a:t> dimer </a:t>
            </a:r>
            <a:r>
              <a:rPr lang="fr-FR" sz="2400" dirty="0" err="1">
                <a:solidFill>
                  <a:schemeClr val="tx1"/>
                </a:solidFill>
                <a:effectLst/>
              </a:rPr>
              <a:t>şeklinde</a:t>
            </a:r>
            <a:r>
              <a:rPr lang="fr-FR" sz="2400" dirty="0">
                <a:solidFill>
                  <a:schemeClr val="tx1"/>
                </a:solidFill>
                <a:effectLst/>
              </a:rPr>
              <a:t> (</a:t>
            </a:r>
            <a:r>
              <a:rPr lang="fr-FR" sz="2400" dirty="0" err="1">
                <a:solidFill>
                  <a:schemeClr val="tx1"/>
                </a:solidFill>
                <a:effectLst/>
              </a:rPr>
              <a:t>her</a:t>
            </a:r>
            <a:r>
              <a:rPr lang="fr-FR" sz="2400" dirty="0">
                <a:solidFill>
                  <a:schemeClr val="tx1"/>
                </a:solidFill>
                <a:effectLst/>
              </a:rPr>
              <a:t> </a:t>
            </a:r>
            <a:r>
              <a:rPr lang="fr-FR" sz="2400" dirty="0" err="1">
                <a:solidFill>
                  <a:schemeClr val="tx1"/>
                </a:solidFill>
                <a:effectLst/>
              </a:rPr>
              <a:t>iki</a:t>
            </a:r>
            <a:r>
              <a:rPr lang="fr-FR" sz="2400" dirty="0">
                <a:solidFill>
                  <a:schemeClr val="tx1"/>
                </a:solidFill>
                <a:effectLst/>
              </a:rPr>
              <a:t> </a:t>
            </a:r>
            <a:r>
              <a:rPr lang="fr-FR" sz="2400" dirty="0" err="1">
                <a:solidFill>
                  <a:schemeClr val="tx1"/>
                </a:solidFill>
                <a:effectLst/>
              </a:rPr>
              <a:t>zincirdeki</a:t>
            </a:r>
            <a:r>
              <a:rPr lang="fr-FR" sz="2400" dirty="0">
                <a:solidFill>
                  <a:schemeClr val="tx1"/>
                </a:solidFill>
                <a:effectLst/>
              </a:rPr>
              <a:t> </a:t>
            </a:r>
            <a:r>
              <a:rPr lang="fr-FR" sz="2400" dirty="0" err="1">
                <a:solidFill>
                  <a:schemeClr val="tx1"/>
                </a:solidFill>
                <a:effectLst/>
              </a:rPr>
              <a:t>enzim</a:t>
            </a:r>
            <a:r>
              <a:rPr lang="fr-FR" sz="2400" dirty="0">
                <a:solidFill>
                  <a:schemeClr val="tx1"/>
                </a:solidFill>
                <a:effectLst/>
              </a:rPr>
              <a:t> </a:t>
            </a:r>
            <a:r>
              <a:rPr lang="fr-FR" sz="2400" dirty="0" err="1">
                <a:solidFill>
                  <a:schemeClr val="tx1"/>
                </a:solidFill>
                <a:effectLst/>
              </a:rPr>
              <a:t>biraraya</a:t>
            </a:r>
            <a:r>
              <a:rPr lang="fr-FR" sz="2400" dirty="0">
                <a:solidFill>
                  <a:schemeClr val="tx1"/>
                </a:solidFill>
                <a:effectLst/>
              </a:rPr>
              <a:t> </a:t>
            </a:r>
            <a:r>
              <a:rPr lang="fr-FR" sz="2400" dirty="0" err="1">
                <a:solidFill>
                  <a:schemeClr val="tx1"/>
                </a:solidFill>
                <a:effectLst/>
              </a:rPr>
              <a:t>gelir</a:t>
            </a:r>
            <a:r>
              <a:rPr lang="fr-FR" sz="2400" dirty="0">
                <a:solidFill>
                  <a:schemeClr val="tx1"/>
                </a:solidFill>
                <a:effectLst/>
              </a:rPr>
              <a:t>) en </a:t>
            </a:r>
            <a:r>
              <a:rPr lang="fr-FR" sz="2400" dirty="0" err="1">
                <a:solidFill>
                  <a:schemeClr val="tx1"/>
                </a:solidFill>
                <a:effectLst/>
              </a:rPr>
              <a:t>yüksek</a:t>
            </a:r>
            <a:r>
              <a:rPr lang="fr-FR" sz="2400" dirty="0">
                <a:solidFill>
                  <a:schemeClr val="tx1"/>
                </a:solidFill>
                <a:effectLst/>
              </a:rPr>
              <a:t> </a:t>
            </a:r>
            <a:r>
              <a:rPr lang="fr-FR" sz="2400" dirty="0" err="1">
                <a:solidFill>
                  <a:schemeClr val="tx1"/>
                </a:solidFill>
                <a:effectLst/>
              </a:rPr>
              <a:t>aktiviteyi</a:t>
            </a:r>
            <a:r>
              <a:rPr lang="fr-FR" sz="2400" dirty="0">
                <a:solidFill>
                  <a:schemeClr val="tx1"/>
                </a:solidFill>
                <a:effectLst/>
              </a:rPr>
              <a:t> </a:t>
            </a:r>
            <a:r>
              <a:rPr lang="fr-FR" sz="2400" dirty="0" err="1">
                <a:solidFill>
                  <a:schemeClr val="tx1"/>
                </a:solidFill>
                <a:effectLst/>
              </a:rPr>
              <a:t>gösterir</a:t>
            </a:r>
            <a:r>
              <a:rPr lang="fr-FR" sz="2400" dirty="0">
                <a:solidFill>
                  <a:schemeClr val="tx1"/>
                </a:solidFill>
                <a:effectLst/>
              </a:rPr>
              <a:t>. </a:t>
            </a:r>
            <a:endParaRPr lang="tr-TR" sz="2400" dirty="0" smtClean="0">
              <a:solidFill>
                <a:schemeClr val="tx1"/>
              </a:solidFill>
              <a:effectLst/>
            </a:endParaRPr>
          </a:p>
          <a:p>
            <a:r>
              <a:rPr lang="fr-FR" sz="2400" dirty="0" err="1" smtClean="0">
                <a:solidFill>
                  <a:schemeClr val="tx1"/>
                </a:solidFill>
                <a:effectLst/>
              </a:rPr>
              <a:t>Enzimin</a:t>
            </a:r>
            <a:r>
              <a:rPr lang="fr-FR" sz="2400" dirty="0" smtClean="0">
                <a:solidFill>
                  <a:schemeClr val="tx1"/>
                </a:solidFill>
                <a:effectLst/>
              </a:rPr>
              <a:t> </a:t>
            </a:r>
            <a:r>
              <a:rPr lang="fr-FR" sz="2400" dirty="0">
                <a:solidFill>
                  <a:schemeClr val="tx1"/>
                </a:solidFill>
                <a:effectLst/>
              </a:rPr>
              <a:t>bu </a:t>
            </a:r>
            <a:r>
              <a:rPr lang="fr-FR" sz="2400" dirty="0" err="1" smtClean="0">
                <a:solidFill>
                  <a:schemeClr val="tx1"/>
                </a:solidFill>
                <a:effectLst/>
              </a:rPr>
              <a:t>yapısında</a:t>
            </a:r>
            <a:r>
              <a:rPr lang="tr-TR" sz="2400" dirty="0" smtClean="0">
                <a:solidFill>
                  <a:schemeClr val="tx1"/>
                </a:solidFill>
                <a:effectLst/>
              </a:rPr>
              <a:t>;</a:t>
            </a:r>
          </a:p>
          <a:p>
            <a:r>
              <a:rPr lang="fr-FR" sz="2400" dirty="0" smtClean="0">
                <a:solidFill>
                  <a:schemeClr val="tx1"/>
                </a:solidFill>
                <a:effectLst/>
              </a:rPr>
              <a:t>2 </a:t>
            </a:r>
            <a:r>
              <a:rPr lang="fr-FR" sz="2400" dirty="0" err="1">
                <a:solidFill>
                  <a:schemeClr val="tx1"/>
                </a:solidFill>
                <a:effectLst/>
              </a:rPr>
              <a:t>core</a:t>
            </a:r>
            <a:r>
              <a:rPr lang="fr-FR" sz="2400" dirty="0">
                <a:solidFill>
                  <a:schemeClr val="tx1"/>
                </a:solidFill>
                <a:effectLst/>
              </a:rPr>
              <a:t>, </a:t>
            </a:r>
            <a:endParaRPr lang="tr-TR" sz="2400" dirty="0" smtClean="0">
              <a:solidFill>
                <a:schemeClr val="tx1"/>
              </a:solidFill>
              <a:effectLst/>
            </a:endParaRPr>
          </a:p>
          <a:p>
            <a:r>
              <a:rPr lang="fr-FR" sz="2400" dirty="0" smtClean="0">
                <a:solidFill>
                  <a:schemeClr val="tx1"/>
                </a:solidFill>
                <a:effectLst/>
              </a:rPr>
              <a:t>2 </a:t>
            </a:r>
            <a:r>
              <a:rPr lang="fr-FR" sz="2400" dirty="0">
                <a:solidFill>
                  <a:schemeClr val="tx1"/>
                </a:solidFill>
                <a:effectLst/>
              </a:rPr>
              <a:t>(</a:t>
            </a:r>
            <a:r>
              <a:rPr lang="fr-FR" sz="2400" i="1" dirty="0">
                <a:solidFill>
                  <a:schemeClr val="tx1"/>
                </a:solidFill>
                <a:effectLst/>
              </a:rPr>
              <a:t>β</a:t>
            </a:r>
            <a:r>
              <a:rPr lang="fr-FR" sz="2400" dirty="0">
                <a:solidFill>
                  <a:schemeClr val="tx1"/>
                </a:solidFill>
                <a:effectLst/>
              </a:rPr>
              <a:t>) beta </a:t>
            </a:r>
            <a:r>
              <a:rPr lang="fr-FR" sz="2400" dirty="0" err="1">
                <a:solidFill>
                  <a:schemeClr val="tx1"/>
                </a:solidFill>
                <a:effectLst/>
              </a:rPr>
              <a:t>alt</a:t>
            </a:r>
            <a:r>
              <a:rPr lang="fr-FR" sz="2400" dirty="0">
                <a:solidFill>
                  <a:schemeClr val="tx1"/>
                </a:solidFill>
                <a:effectLst/>
              </a:rPr>
              <a:t> </a:t>
            </a:r>
            <a:r>
              <a:rPr lang="fr-FR" sz="2400" dirty="0" err="1">
                <a:solidFill>
                  <a:schemeClr val="tx1"/>
                </a:solidFill>
                <a:effectLst/>
              </a:rPr>
              <a:t>ünitesi</a:t>
            </a:r>
            <a:r>
              <a:rPr lang="fr-FR" sz="2400" dirty="0">
                <a:solidFill>
                  <a:schemeClr val="tx1"/>
                </a:solidFill>
                <a:effectLst/>
              </a:rPr>
              <a:t> (</a:t>
            </a:r>
            <a:r>
              <a:rPr lang="fr-FR" sz="2400" dirty="0" err="1">
                <a:solidFill>
                  <a:schemeClr val="tx1"/>
                </a:solidFill>
                <a:effectLst/>
              </a:rPr>
              <a:t>çift</a:t>
            </a:r>
            <a:r>
              <a:rPr lang="fr-FR" sz="2400" dirty="0">
                <a:solidFill>
                  <a:schemeClr val="tx1"/>
                </a:solidFill>
                <a:effectLst/>
              </a:rPr>
              <a:t> </a:t>
            </a:r>
            <a:r>
              <a:rPr lang="fr-FR" sz="2400" dirty="0" err="1">
                <a:solidFill>
                  <a:schemeClr val="tx1"/>
                </a:solidFill>
                <a:effectLst/>
              </a:rPr>
              <a:t>zincirli</a:t>
            </a:r>
            <a:r>
              <a:rPr lang="fr-FR" sz="2400" dirty="0">
                <a:solidFill>
                  <a:schemeClr val="tx1"/>
                </a:solidFill>
                <a:effectLst/>
              </a:rPr>
              <a:t> </a:t>
            </a:r>
            <a:r>
              <a:rPr lang="fr-FR" sz="2400" dirty="0" err="1">
                <a:solidFill>
                  <a:schemeClr val="tx1"/>
                </a:solidFill>
                <a:effectLst/>
              </a:rPr>
              <a:t>DNA’nın</a:t>
            </a:r>
            <a:r>
              <a:rPr lang="fr-FR" sz="2400" dirty="0">
                <a:solidFill>
                  <a:schemeClr val="tx1"/>
                </a:solidFill>
                <a:effectLst/>
              </a:rPr>
              <a:t> </a:t>
            </a:r>
            <a:r>
              <a:rPr lang="fr-FR" sz="2400" dirty="0" err="1">
                <a:solidFill>
                  <a:schemeClr val="tx1"/>
                </a:solidFill>
                <a:effectLst/>
              </a:rPr>
              <a:t>içinden</a:t>
            </a:r>
            <a:r>
              <a:rPr lang="fr-FR" sz="2400" dirty="0">
                <a:solidFill>
                  <a:schemeClr val="tx1"/>
                </a:solidFill>
                <a:effectLst/>
              </a:rPr>
              <a:t> </a:t>
            </a:r>
            <a:r>
              <a:rPr lang="fr-FR" sz="2400" dirty="0" err="1">
                <a:solidFill>
                  <a:schemeClr val="tx1"/>
                </a:solidFill>
                <a:effectLst/>
              </a:rPr>
              <a:t>geçtiği</a:t>
            </a:r>
            <a:r>
              <a:rPr lang="fr-FR" sz="2400" dirty="0">
                <a:solidFill>
                  <a:schemeClr val="tx1"/>
                </a:solidFill>
                <a:effectLst/>
              </a:rPr>
              <a:t> </a:t>
            </a:r>
            <a:r>
              <a:rPr lang="fr-FR" sz="2400" dirty="0" err="1">
                <a:solidFill>
                  <a:schemeClr val="tx1"/>
                </a:solidFill>
                <a:effectLst/>
              </a:rPr>
              <a:t>halkasal</a:t>
            </a:r>
            <a:r>
              <a:rPr lang="fr-FR" sz="2400" dirty="0">
                <a:solidFill>
                  <a:schemeClr val="tx1"/>
                </a:solidFill>
                <a:effectLst/>
              </a:rPr>
              <a:t> </a:t>
            </a:r>
            <a:r>
              <a:rPr lang="fr-FR" sz="2400" dirty="0" err="1">
                <a:solidFill>
                  <a:schemeClr val="tx1"/>
                </a:solidFill>
                <a:effectLst/>
              </a:rPr>
              <a:t>alt</a:t>
            </a:r>
            <a:r>
              <a:rPr lang="fr-FR" sz="2400" dirty="0">
                <a:solidFill>
                  <a:schemeClr val="tx1"/>
                </a:solidFill>
                <a:effectLst/>
              </a:rPr>
              <a:t> </a:t>
            </a:r>
            <a:r>
              <a:rPr lang="fr-FR" sz="2400" dirty="0" err="1">
                <a:solidFill>
                  <a:schemeClr val="tx1"/>
                </a:solidFill>
                <a:effectLst/>
              </a:rPr>
              <a:t>ünite</a:t>
            </a:r>
            <a:r>
              <a:rPr lang="fr-FR" sz="2400" dirty="0">
                <a:solidFill>
                  <a:schemeClr val="tx1"/>
                </a:solidFill>
                <a:effectLst/>
              </a:rPr>
              <a:t>, </a:t>
            </a:r>
            <a:r>
              <a:rPr lang="fr-FR" sz="2400" i="1" dirty="0">
                <a:solidFill>
                  <a:schemeClr val="tx1"/>
                </a:solidFill>
                <a:effectLst/>
              </a:rPr>
              <a:t>β</a:t>
            </a:r>
            <a:r>
              <a:rPr lang="fr-FR" sz="2400" dirty="0">
                <a:solidFill>
                  <a:schemeClr val="tx1"/>
                </a:solidFill>
                <a:effectLst/>
              </a:rPr>
              <a:t> </a:t>
            </a:r>
            <a:r>
              <a:rPr lang="fr-FR" sz="2400" dirty="0" err="1">
                <a:solidFill>
                  <a:schemeClr val="tx1"/>
                </a:solidFill>
                <a:effectLst/>
              </a:rPr>
              <a:t>sliding</a:t>
            </a:r>
            <a:r>
              <a:rPr lang="fr-FR" sz="2400" dirty="0">
                <a:solidFill>
                  <a:schemeClr val="tx1"/>
                </a:solidFill>
                <a:effectLst/>
              </a:rPr>
              <a:t> clamp), </a:t>
            </a:r>
            <a:endParaRPr lang="tr-TR" sz="2400" dirty="0" smtClean="0">
              <a:solidFill>
                <a:schemeClr val="tx1"/>
              </a:solidFill>
              <a:effectLst/>
            </a:endParaRPr>
          </a:p>
          <a:p>
            <a:r>
              <a:rPr lang="fr-FR" sz="2400" dirty="0" smtClean="0">
                <a:solidFill>
                  <a:schemeClr val="tx1"/>
                </a:solidFill>
                <a:effectLst/>
              </a:rPr>
              <a:t>2 </a:t>
            </a:r>
            <a:r>
              <a:rPr lang="fr-FR" sz="2400" dirty="0">
                <a:solidFill>
                  <a:schemeClr val="tx1"/>
                </a:solidFill>
                <a:effectLst/>
              </a:rPr>
              <a:t>(</a:t>
            </a:r>
            <a:r>
              <a:rPr lang="fr-FR" sz="2400" i="1" dirty="0">
                <a:solidFill>
                  <a:schemeClr val="tx1"/>
                </a:solidFill>
                <a:effectLst/>
              </a:rPr>
              <a:t>τ</a:t>
            </a:r>
            <a:r>
              <a:rPr lang="fr-FR" sz="2400" dirty="0">
                <a:solidFill>
                  <a:schemeClr val="tx1"/>
                </a:solidFill>
                <a:effectLst/>
              </a:rPr>
              <a:t>) tau </a:t>
            </a:r>
            <a:r>
              <a:rPr lang="fr-FR" sz="2400" dirty="0" err="1">
                <a:solidFill>
                  <a:schemeClr val="tx1"/>
                </a:solidFill>
                <a:effectLst/>
              </a:rPr>
              <a:t>alt</a:t>
            </a:r>
            <a:r>
              <a:rPr lang="fr-FR" sz="2400" dirty="0">
                <a:solidFill>
                  <a:schemeClr val="tx1"/>
                </a:solidFill>
                <a:effectLst/>
              </a:rPr>
              <a:t> </a:t>
            </a:r>
            <a:r>
              <a:rPr lang="fr-FR" sz="2400" dirty="0" err="1">
                <a:solidFill>
                  <a:schemeClr val="tx1"/>
                </a:solidFill>
                <a:effectLst/>
              </a:rPr>
              <a:t>ünitesi</a:t>
            </a:r>
            <a:r>
              <a:rPr lang="fr-FR" sz="2400" dirty="0">
                <a:solidFill>
                  <a:schemeClr val="tx1"/>
                </a:solidFill>
                <a:effectLst/>
              </a:rPr>
              <a:t> </a:t>
            </a:r>
            <a:r>
              <a:rPr lang="fr-FR" sz="2400" dirty="0" err="1">
                <a:solidFill>
                  <a:schemeClr val="tx1"/>
                </a:solidFill>
                <a:effectLst/>
              </a:rPr>
              <a:t>ve</a:t>
            </a:r>
            <a:r>
              <a:rPr lang="fr-FR" sz="2400" dirty="0">
                <a:solidFill>
                  <a:schemeClr val="tx1"/>
                </a:solidFill>
                <a:effectLst/>
              </a:rPr>
              <a:t> </a:t>
            </a:r>
            <a:endParaRPr lang="tr-TR" sz="2400" dirty="0" smtClean="0">
              <a:solidFill>
                <a:schemeClr val="tx1"/>
              </a:solidFill>
              <a:effectLst/>
            </a:endParaRPr>
          </a:p>
          <a:p>
            <a:r>
              <a:rPr lang="fr-FR" sz="2400" dirty="0" smtClean="0">
                <a:solidFill>
                  <a:schemeClr val="tx1"/>
                </a:solidFill>
                <a:effectLst/>
              </a:rPr>
              <a:t>clamp-</a:t>
            </a:r>
            <a:r>
              <a:rPr lang="fr-FR" sz="2400" dirty="0" err="1" smtClean="0">
                <a:solidFill>
                  <a:schemeClr val="tx1"/>
                </a:solidFill>
                <a:effectLst/>
              </a:rPr>
              <a:t>loading</a:t>
            </a:r>
            <a:r>
              <a:rPr lang="fr-FR" sz="2400" dirty="0" smtClean="0">
                <a:solidFill>
                  <a:schemeClr val="tx1"/>
                </a:solidFill>
                <a:effectLst/>
              </a:rPr>
              <a:t> </a:t>
            </a:r>
            <a:r>
              <a:rPr lang="fr-FR" sz="2400" dirty="0" err="1">
                <a:solidFill>
                  <a:schemeClr val="tx1"/>
                </a:solidFill>
                <a:effectLst/>
              </a:rPr>
              <a:t>kompleks</a:t>
            </a:r>
            <a:r>
              <a:rPr lang="fr-FR" sz="2400" dirty="0">
                <a:solidFill>
                  <a:schemeClr val="tx1"/>
                </a:solidFill>
                <a:effectLst/>
              </a:rPr>
              <a:t> </a:t>
            </a:r>
            <a:r>
              <a:rPr lang="fr-FR" sz="2400" dirty="0" err="1">
                <a:solidFill>
                  <a:schemeClr val="tx1"/>
                </a:solidFill>
                <a:effectLst/>
              </a:rPr>
              <a:t>olarak</a:t>
            </a:r>
            <a:r>
              <a:rPr lang="fr-FR" sz="2400" dirty="0">
                <a:solidFill>
                  <a:schemeClr val="tx1"/>
                </a:solidFill>
                <a:effectLst/>
              </a:rPr>
              <a:t> </a:t>
            </a:r>
            <a:r>
              <a:rPr lang="fr-FR" sz="2400" dirty="0" err="1">
                <a:solidFill>
                  <a:schemeClr val="tx1"/>
                </a:solidFill>
                <a:effectLst/>
              </a:rPr>
              <a:t>adlandırılan</a:t>
            </a:r>
            <a:r>
              <a:rPr lang="fr-FR" sz="2400" dirty="0">
                <a:solidFill>
                  <a:schemeClr val="tx1"/>
                </a:solidFill>
                <a:effectLst/>
              </a:rPr>
              <a:t> (</a:t>
            </a:r>
            <a:r>
              <a:rPr lang="fr-FR" sz="2400" i="1" dirty="0">
                <a:solidFill>
                  <a:schemeClr val="tx1"/>
                </a:solidFill>
                <a:effectLst/>
              </a:rPr>
              <a:t>γ</a:t>
            </a:r>
            <a:r>
              <a:rPr lang="fr-FR" sz="2400" dirty="0">
                <a:solidFill>
                  <a:schemeClr val="tx1"/>
                </a:solidFill>
                <a:effectLst/>
              </a:rPr>
              <a:t>) gamma, (</a:t>
            </a:r>
            <a:r>
              <a:rPr lang="fr-FR" sz="2400" i="1" dirty="0">
                <a:solidFill>
                  <a:schemeClr val="tx1"/>
                </a:solidFill>
                <a:effectLst/>
              </a:rPr>
              <a:t>δ</a:t>
            </a:r>
            <a:r>
              <a:rPr lang="fr-FR" sz="2400" dirty="0">
                <a:solidFill>
                  <a:schemeClr val="tx1"/>
                </a:solidFill>
                <a:effectLst/>
              </a:rPr>
              <a:t>) delta, (</a:t>
            </a:r>
            <a:r>
              <a:rPr lang="fr-FR" sz="2400" i="1" dirty="0">
                <a:solidFill>
                  <a:schemeClr val="tx1"/>
                </a:solidFill>
                <a:effectLst/>
              </a:rPr>
              <a:t>δ’</a:t>
            </a:r>
            <a:r>
              <a:rPr lang="fr-FR" sz="2400" dirty="0">
                <a:solidFill>
                  <a:schemeClr val="tx1"/>
                </a:solidFill>
                <a:effectLst/>
              </a:rPr>
              <a:t>) delta prime, (</a:t>
            </a:r>
            <a:r>
              <a:rPr lang="fr-FR" sz="2400" i="1" dirty="0">
                <a:solidFill>
                  <a:schemeClr val="tx1"/>
                </a:solidFill>
                <a:effectLst/>
              </a:rPr>
              <a:t>ψ</a:t>
            </a:r>
            <a:r>
              <a:rPr lang="fr-FR" sz="2400" dirty="0">
                <a:solidFill>
                  <a:schemeClr val="tx1"/>
                </a:solidFill>
                <a:effectLst/>
              </a:rPr>
              <a:t>) psi </a:t>
            </a:r>
            <a:r>
              <a:rPr lang="fr-FR" sz="2400" dirty="0" err="1">
                <a:solidFill>
                  <a:schemeClr val="tx1"/>
                </a:solidFill>
                <a:effectLst/>
              </a:rPr>
              <a:t>ve</a:t>
            </a:r>
            <a:r>
              <a:rPr lang="fr-FR" sz="2400" dirty="0">
                <a:solidFill>
                  <a:schemeClr val="tx1"/>
                </a:solidFill>
                <a:effectLst/>
              </a:rPr>
              <a:t> (</a:t>
            </a:r>
            <a:r>
              <a:rPr lang="fr-FR" sz="2400" i="1" dirty="0">
                <a:solidFill>
                  <a:schemeClr val="tx1"/>
                </a:solidFill>
                <a:effectLst/>
              </a:rPr>
              <a:t>χ</a:t>
            </a:r>
            <a:r>
              <a:rPr lang="fr-FR" sz="2400" dirty="0">
                <a:solidFill>
                  <a:schemeClr val="tx1"/>
                </a:solidFill>
                <a:effectLst/>
              </a:rPr>
              <a:t>) chi </a:t>
            </a:r>
            <a:r>
              <a:rPr lang="fr-FR" sz="2400" dirty="0" err="1">
                <a:solidFill>
                  <a:schemeClr val="tx1"/>
                </a:solidFill>
                <a:effectLst/>
              </a:rPr>
              <a:t>alt</a:t>
            </a:r>
            <a:r>
              <a:rPr lang="fr-FR" sz="2400" dirty="0">
                <a:solidFill>
                  <a:schemeClr val="tx1"/>
                </a:solidFill>
                <a:effectLst/>
              </a:rPr>
              <a:t> </a:t>
            </a:r>
            <a:r>
              <a:rPr lang="fr-FR" sz="2400" dirty="0" err="1">
                <a:solidFill>
                  <a:schemeClr val="tx1"/>
                </a:solidFill>
                <a:effectLst/>
              </a:rPr>
              <a:t>üniteleri</a:t>
            </a:r>
            <a:r>
              <a:rPr lang="fr-FR" sz="2400" dirty="0">
                <a:solidFill>
                  <a:schemeClr val="tx1"/>
                </a:solidFill>
                <a:effectLst/>
              </a:rPr>
              <a:t> </a:t>
            </a:r>
            <a:r>
              <a:rPr lang="fr-FR" sz="2400" dirty="0" err="1">
                <a:solidFill>
                  <a:schemeClr val="tx1"/>
                </a:solidFill>
                <a:effectLst/>
              </a:rPr>
              <a:t>vardır</a:t>
            </a:r>
            <a:r>
              <a:rPr lang="fr-FR" sz="2400" dirty="0" smtClean="0">
                <a:solidFill>
                  <a:schemeClr val="tx1"/>
                </a:solidFill>
                <a:effectLst/>
              </a:rPr>
              <a:t>.</a:t>
            </a:r>
            <a:endParaRPr lang="tr-TR" sz="2400" dirty="0">
              <a:solidFill>
                <a:schemeClr val="tx1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20624508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323528" y="188640"/>
            <a:ext cx="8496944" cy="936104"/>
          </a:xfrm>
          <a:noFill/>
        </p:spPr>
        <p:txBody>
          <a:bodyPr/>
          <a:lstStyle/>
          <a:p>
            <a:r>
              <a:rPr lang="fr-FR" sz="3200" b="1" dirty="0" smtClean="0">
                <a:solidFill>
                  <a:schemeClr val="tx1"/>
                </a:solidFill>
                <a:effectLst/>
              </a:rPr>
              <a:t>DNA </a:t>
            </a:r>
            <a:r>
              <a:rPr lang="fr-FR" sz="3200" b="1" dirty="0" err="1" smtClean="0">
                <a:solidFill>
                  <a:schemeClr val="tx1"/>
                </a:solidFill>
                <a:effectLst/>
              </a:rPr>
              <a:t>replikasyon</a:t>
            </a:r>
            <a:r>
              <a:rPr lang="fr-FR" sz="3200" b="1" dirty="0" smtClean="0">
                <a:solidFill>
                  <a:schemeClr val="tx1"/>
                </a:solidFill>
                <a:effectLst/>
              </a:rPr>
              <a:t> </a:t>
            </a:r>
            <a:r>
              <a:rPr lang="fr-FR" sz="3200" b="1" dirty="0" err="1" smtClean="0">
                <a:solidFill>
                  <a:schemeClr val="tx1"/>
                </a:solidFill>
                <a:effectLst/>
              </a:rPr>
              <a:t>hatalarının</a:t>
            </a:r>
            <a:r>
              <a:rPr lang="fr-FR" sz="3200" b="1" dirty="0" smtClean="0">
                <a:solidFill>
                  <a:schemeClr val="tx1"/>
                </a:solidFill>
                <a:effectLst/>
              </a:rPr>
              <a:t> </a:t>
            </a:r>
            <a:r>
              <a:rPr lang="fr-FR" sz="3200" b="1" dirty="0" err="1" smtClean="0">
                <a:solidFill>
                  <a:schemeClr val="tx1"/>
                </a:solidFill>
                <a:effectLst/>
              </a:rPr>
              <a:t>düzeltilmesi</a:t>
            </a:r>
            <a:endParaRPr lang="tr-TR" sz="3200" b="1" dirty="0">
              <a:solidFill>
                <a:schemeClr val="tx1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187624" y="1196752"/>
            <a:ext cx="7632848" cy="5328592"/>
          </a:xfrm>
          <a:noFill/>
        </p:spPr>
        <p:txBody>
          <a:bodyPr>
            <a:normAutofit/>
          </a:bodyPr>
          <a:lstStyle/>
          <a:p>
            <a:r>
              <a:rPr lang="fr-FR" sz="2800" dirty="0" smtClean="0">
                <a:solidFill>
                  <a:schemeClr val="tx1"/>
                </a:solidFill>
                <a:effectLst/>
              </a:rPr>
              <a:t>DNA </a:t>
            </a:r>
            <a:r>
              <a:rPr lang="fr-FR" sz="2800" dirty="0" err="1">
                <a:solidFill>
                  <a:schemeClr val="tx1"/>
                </a:solidFill>
                <a:effectLst/>
              </a:rPr>
              <a:t>polimeraz</a:t>
            </a:r>
            <a:r>
              <a:rPr lang="fr-FR" sz="2800" dirty="0">
                <a:solidFill>
                  <a:schemeClr val="tx1"/>
                </a:solidFill>
                <a:effectLst/>
              </a:rPr>
              <a:t> III, DNA </a:t>
            </a:r>
            <a:r>
              <a:rPr lang="fr-FR" sz="2800" dirty="0" err="1">
                <a:solidFill>
                  <a:schemeClr val="tx1"/>
                </a:solidFill>
                <a:effectLst/>
              </a:rPr>
              <a:t>sentezini</a:t>
            </a:r>
            <a:r>
              <a:rPr lang="fr-FR" sz="2800" dirty="0">
                <a:solidFill>
                  <a:schemeClr val="tx1"/>
                </a:solidFill>
                <a:effectLst/>
              </a:rPr>
              <a:t> </a:t>
            </a:r>
            <a:r>
              <a:rPr lang="fr-FR" sz="2800" dirty="0" err="1">
                <a:solidFill>
                  <a:schemeClr val="tx1"/>
                </a:solidFill>
                <a:effectLst/>
              </a:rPr>
              <a:t>yürüttüğü</a:t>
            </a:r>
            <a:r>
              <a:rPr lang="fr-FR" sz="2800" dirty="0">
                <a:solidFill>
                  <a:schemeClr val="tx1"/>
                </a:solidFill>
                <a:effectLst/>
              </a:rPr>
              <a:t> </a:t>
            </a:r>
            <a:r>
              <a:rPr lang="fr-FR" sz="2800" dirty="0" err="1">
                <a:solidFill>
                  <a:schemeClr val="tx1"/>
                </a:solidFill>
                <a:effectLst/>
              </a:rPr>
              <a:t>gibi</a:t>
            </a:r>
            <a:r>
              <a:rPr lang="fr-FR" sz="2800" dirty="0">
                <a:solidFill>
                  <a:schemeClr val="tx1"/>
                </a:solidFill>
                <a:effectLst/>
              </a:rPr>
              <a:t>, </a:t>
            </a:r>
            <a:r>
              <a:rPr lang="fr-FR" sz="2800" dirty="0" err="1">
                <a:solidFill>
                  <a:schemeClr val="tx1"/>
                </a:solidFill>
                <a:effectLst/>
              </a:rPr>
              <a:t>ekzonükleaz</a:t>
            </a:r>
            <a:r>
              <a:rPr lang="fr-FR" sz="2800" dirty="0">
                <a:solidFill>
                  <a:schemeClr val="tx1"/>
                </a:solidFill>
                <a:effectLst/>
              </a:rPr>
              <a:t> </a:t>
            </a:r>
            <a:r>
              <a:rPr lang="fr-FR" sz="2800" dirty="0" err="1">
                <a:solidFill>
                  <a:schemeClr val="tx1"/>
                </a:solidFill>
                <a:effectLst/>
              </a:rPr>
              <a:t>aktivitesi</a:t>
            </a:r>
            <a:r>
              <a:rPr lang="fr-FR" sz="2800" dirty="0">
                <a:solidFill>
                  <a:schemeClr val="tx1"/>
                </a:solidFill>
                <a:effectLst/>
              </a:rPr>
              <a:t> de </a:t>
            </a:r>
            <a:r>
              <a:rPr lang="fr-FR" sz="2800" dirty="0" err="1">
                <a:solidFill>
                  <a:schemeClr val="tx1"/>
                </a:solidFill>
                <a:effectLst/>
              </a:rPr>
              <a:t>göstermektedir</a:t>
            </a:r>
            <a:r>
              <a:rPr lang="fr-FR" sz="2800" dirty="0">
                <a:solidFill>
                  <a:schemeClr val="tx1"/>
                </a:solidFill>
                <a:effectLst/>
              </a:rPr>
              <a:t>.  DNA </a:t>
            </a:r>
            <a:r>
              <a:rPr lang="fr-FR" sz="2800" dirty="0" err="1">
                <a:solidFill>
                  <a:schemeClr val="tx1"/>
                </a:solidFill>
                <a:effectLst/>
              </a:rPr>
              <a:t>polimeraz</a:t>
            </a:r>
            <a:r>
              <a:rPr lang="fr-FR" sz="2800" dirty="0">
                <a:solidFill>
                  <a:schemeClr val="tx1"/>
                </a:solidFill>
                <a:effectLst/>
              </a:rPr>
              <a:t> III bu </a:t>
            </a:r>
            <a:r>
              <a:rPr lang="fr-FR" sz="2800" dirty="0" err="1">
                <a:solidFill>
                  <a:schemeClr val="tx1"/>
                </a:solidFill>
                <a:effectLst/>
              </a:rPr>
              <a:t>aktivitesiyle</a:t>
            </a:r>
            <a:r>
              <a:rPr lang="fr-FR" sz="2800" dirty="0">
                <a:solidFill>
                  <a:schemeClr val="tx1"/>
                </a:solidFill>
                <a:effectLst/>
              </a:rPr>
              <a:t> DNA </a:t>
            </a:r>
            <a:r>
              <a:rPr lang="fr-FR" sz="2800" dirty="0" err="1">
                <a:solidFill>
                  <a:schemeClr val="tx1"/>
                </a:solidFill>
                <a:effectLst/>
              </a:rPr>
              <a:t>replikasyonundaki</a:t>
            </a:r>
            <a:r>
              <a:rPr lang="fr-FR" sz="2800" dirty="0">
                <a:solidFill>
                  <a:schemeClr val="tx1"/>
                </a:solidFill>
                <a:effectLst/>
              </a:rPr>
              <a:t> </a:t>
            </a:r>
            <a:r>
              <a:rPr lang="fr-FR" sz="2800" dirty="0" err="1">
                <a:solidFill>
                  <a:schemeClr val="tx1"/>
                </a:solidFill>
                <a:effectLst/>
              </a:rPr>
              <a:t>hataları</a:t>
            </a:r>
            <a:r>
              <a:rPr lang="fr-FR" sz="2800" dirty="0">
                <a:solidFill>
                  <a:schemeClr val="tx1"/>
                </a:solidFill>
                <a:effectLst/>
              </a:rPr>
              <a:t> </a:t>
            </a:r>
            <a:r>
              <a:rPr lang="fr-FR" sz="2800" dirty="0" err="1">
                <a:solidFill>
                  <a:schemeClr val="tx1"/>
                </a:solidFill>
                <a:effectLst/>
              </a:rPr>
              <a:t>düzeltici</a:t>
            </a:r>
            <a:r>
              <a:rPr lang="fr-FR" sz="2800" dirty="0">
                <a:solidFill>
                  <a:schemeClr val="tx1"/>
                </a:solidFill>
                <a:effectLst/>
              </a:rPr>
              <a:t> (</a:t>
            </a:r>
            <a:r>
              <a:rPr lang="fr-FR" sz="2800" dirty="0" err="1">
                <a:solidFill>
                  <a:schemeClr val="tx1"/>
                </a:solidFill>
                <a:effectLst/>
              </a:rPr>
              <a:t>Proofreading</a:t>
            </a:r>
            <a:r>
              <a:rPr lang="fr-FR" sz="2800" dirty="0">
                <a:solidFill>
                  <a:schemeClr val="tx1"/>
                </a:solidFill>
                <a:effectLst/>
              </a:rPr>
              <a:t>) </a:t>
            </a:r>
            <a:r>
              <a:rPr lang="fr-FR" sz="2800" dirty="0" err="1">
                <a:solidFill>
                  <a:schemeClr val="tx1"/>
                </a:solidFill>
                <a:effectLst/>
              </a:rPr>
              <a:t>bir</a:t>
            </a:r>
            <a:r>
              <a:rPr lang="fr-FR" sz="2800" dirty="0">
                <a:solidFill>
                  <a:schemeClr val="tx1"/>
                </a:solidFill>
                <a:effectLst/>
              </a:rPr>
              <a:t> </a:t>
            </a:r>
            <a:r>
              <a:rPr lang="fr-FR" sz="2800" dirty="0" err="1">
                <a:solidFill>
                  <a:schemeClr val="tx1"/>
                </a:solidFill>
                <a:effectLst/>
              </a:rPr>
              <a:t>rol</a:t>
            </a:r>
            <a:r>
              <a:rPr lang="fr-FR" sz="2800" dirty="0">
                <a:solidFill>
                  <a:schemeClr val="tx1"/>
                </a:solidFill>
                <a:effectLst/>
              </a:rPr>
              <a:t> </a:t>
            </a:r>
            <a:r>
              <a:rPr lang="fr-FR" sz="2800" dirty="0" err="1">
                <a:solidFill>
                  <a:schemeClr val="tx1"/>
                </a:solidFill>
                <a:effectLst/>
              </a:rPr>
              <a:t>oynar</a:t>
            </a:r>
            <a:r>
              <a:rPr lang="fr-FR" sz="2800" dirty="0">
                <a:solidFill>
                  <a:schemeClr val="tx1"/>
                </a:solidFill>
                <a:effectLst/>
              </a:rPr>
              <a:t>. </a:t>
            </a:r>
            <a:endParaRPr lang="tr-TR" sz="2800" dirty="0" smtClean="0">
              <a:solidFill>
                <a:schemeClr val="tx1"/>
              </a:solidFill>
              <a:effectLst/>
            </a:endParaRPr>
          </a:p>
          <a:p>
            <a:r>
              <a:rPr lang="fr-FR" sz="2800" dirty="0" smtClean="0">
                <a:solidFill>
                  <a:schemeClr val="tx1"/>
                </a:solidFill>
                <a:effectLst/>
              </a:rPr>
              <a:t>DNA </a:t>
            </a:r>
            <a:r>
              <a:rPr lang="fr-FR" sz="2800" dirty="0" err="1">
                <a:solidFill>
                  <a:schemeClr val="tx1"/>
                </a:solidFill>
                <a:effectLst/>
              </a:rPr>
              <a:t>polimeraz</a:t>
            </a:r>
            <a:r>
              <a:rPr lang="fr-FR" sz="2800" dirty="0">
                <a:solidFill>
                  <a:schemeClr val="tx1"/>
                </a:solidFill>
                <a:effectLst/>
              </a:rPr>
              <a:t> </a:t>
            </a:r>
            <a:r>
              <a:rPr lang="fr-FR" sz="2800" dirty="0" err="1">
                <a:solidFill>
                  <a:schemeClr val="tx1"/>
                </a:solidFill>
                <a:effectLst/>
              </a:rPr>
              <a:t>III’ün</a:t>
            </a:r>
            <a:r>
              <a:rPr lang="fr-FR" sz="2800" dirty="0">
                <a:solidFill>
                  <a:schemeClr val="tx1"/>
                </a:solidFill>
                <a:effectLst/>
              </a:rPr>
              <a:t> </a:t>
            </a:r>
            <a:r>
              <a:rPr lang="fr-FR" sz="2800" b="1" dirty="0">
                <a:solidFill>
                  <a:schemeClr val="tx1"/>
                </a:solidFill>
                <a:effectLst/>
              </a:rPr>
              <a:t>3' </a:t>
            </a:r>
            <a:r>
              <a:rPr lang="en-GB" sz="2800" b="1" dirty="0">
                <a:solidFill>
                  <a:schemeClr val="tx1"/>
                </a:solidFill>
                <a:effectLst/>
                <a:sym typeface="Wingdings"/>
              </a:rPr>
              <a:t></a:t>
            </a:r>
            <a:r>
              <a:rPr lang="fr-FR" sz="2800" b="1" dirty="0">
                <a:solidFill>
                  <a:schemeClr val="tx1"/>
                </a:solidFill>
                <a:effectLst/>
              </a:rPr>
              <a:t> 5' </a:t>
            </a:r>
            <a:r>
              <a:rPr lang="fr-FR" sz="2800" dirty="0" err="1">
                <a:solidFill>
                  <a:schemeClr val="tx1"/>
                </a:solidFill>
                <a:effectLst/>
              </a:rPr>
              <a:t>ekzonükleaz</a:t>
            </a:r>
            <a:r>
              <a:rPr lang="fr-FR" sz="2800" dirty="0">
                <a:solidFill>
                  <a:schemeClr val="tx1"/>
                </a:solidFill>
                <a:effectLst/>
              </a:rPr>
              <a:t> </a:t>
            </a:r>
            <a:r>
              <a:rPr lang="fr-FR" sz="2800" dirty="0" err="1">
                <a:solidFill>
                  <a:schemeClr val="tx1"/>
                </a:solidFill>
                <a:effectLst/>
              </a:rPr>
              <a:t>aktivitesi</a:t>
            </a:r>
            <a:r>
              <a:rPr lang="fr-FR" sz="2800" dirty="0">
                <a:solidFill>
                  <a:schemeClr val="tx1"/>
                </a:solidFill>
                <a:effectLst/>
              </a:rPr>
              <a:t>, DNA </a:t>
            </a:r>
            <a:r>
              <a:rPr lang="fr-FR" sz="2800" dirty="0" err="1">
                <a:solidFill>
                  <a:schemeClr val="tx1"/>
                </a:solidFill>
                <a:effectLst/>
              </a:rPr>
              <a:t>sentezinde</a:t>
            </a:r>
            <a:r>
              <a:rPr lang="fr-FR" sz="2800" dirty="0">
                <a:solidFill>
                  <a:schemeClr val="tx1"/>
                </a:solidFill>
                <a:effectLst/>
              </a:rPr>
              <a:t> </a:t>
            </a:r>
            <a:r>
              <a:rPr lang="fr-FR" sz="2800" dirty="0" err="1" smtClean="0">
                <a:solidFill>
                  <a:schemeClr val="tx1"/>
                </a:solidFill>
                <a:effectLst/>
              </a:rPr>
              <a:t>yanlış</a:t>
            </a:r>
            <a:r>
              <a:rPr lang="fr-FR" sz="2800" dirty="0" smtClean="0">
                <a:solidFill>
                  <a:schemeClr val="tx1"/>
                </a:solidFill>
                <a:effectLst/>
              </a:rPr>
              <a:t> </a:t>
            </a:r>
            <a:r>
              <a:rPr lang="fr-FR" sz="2800" dirty="0" err="1">
                <a:solidFill>
                  <a:schemeClr val="tx1"/>
                </a:solidFill>
                <a:effectLst/>
              </a:rPr>
              <a:t>bazı</a:t>
            </a:r>
            <a:r>
              <a:rPr lang="fr-FR" sz="2800" dirty="0">
                <a:solidFill>
                  <a:schemeClr val="tx1"/>
                </a:solidFill>
                <a:effectLst/>
              </a:rPr>
              <a:t> </a:t>
            </a:r>
            <a:r>
              <a:rPr lang="fr-FR" sz="2800" dirty="0" err="1">
                <a:solidFill>
                  <a:schemeClr val="tx1"/>
                </a:solidFill>
                <a:effectLst/>
              </a:rPr>
              <a:t>çıkararak</a:t>
            </a:r>
            <a:r>
              <a:rPr lang="fr-FR" sz="2800" dirty="0">
                <a:solidFill>
                  <a:schemeClr val="tx1"/>
                </a:solidFill>
                <a:effectLst/>
              </a:rPr>
              <a:t> </a:t>
            </a:r>
            <a:r>
              <a:rPr lang="fr-FR" sz="2800" dirty="0" err="1">
                <a:solidFill>
                  <a:schemeClr val="tx1"/>
                </a:solidFill>
                <a:effectLst/>
              </a:rPr>
              <a:t>doğru</a:t>
            </a:r>
            <a:r>
              <a:rPr lang="fr-FR" sz="2800" dirty="0">
                <a:solidFill>
                  <a:schemeClr val="tx1"/>
                </a:solidFill>
                <a:effectLst/>
              </a:rPr>
              <a:t> </a:t>
            </a:r>
            <a:r>
              <a:rPr lang="fr-FR" sz="2800" dirty="0" err="1">
                <a:solidFill>
                  <a:schemeClr val="tx1"/>
                </a:solidFill>
                <a:effectLst/>
              </a:rPr>
              <a:t>bazı</a:t>
            </a:r>
            <a:r>
              <a:rPr lang="fr-FR" sz="2800" dirty="0">
                <a:solidFill>
                  <a:schemeClr val="tx1"/>
                </a:solidFill>
                <a:effectLst/>
              </a:rPr>
              <a:t> </a:t>
            </a:r>
            <a:r>
              <a:rPr lang="fr-FR" sz="2800" dirty="0" err="1">
                <a:solidFill>
                  <a:schemeClr val="tx1"/>
                </a:solidFill>
                <a:effectLst/>
              </a:rPr>
              <a:t>yapıya</a:t>
            </a:r>
            <a:r>
              <a:rPr lang="fr-FR" sz="2800" dirty="0">
                <a:solidFill>
                  <a:schemeClr val="tx1"/>
                </a:solidFill>
                <a:effectLst/>
              </a:rPr>
              <a:t> </a:t>
            </a:r>
            <a:r>
              <a:rPr lang="fr-FR" sz="2800" dirty="0" err="1">
                <a:solidFill>
                  <a:schemeClr val="tx1"/>
                </a:solidFill>
                <a:effectLst/>
              </a:rPr>
              <a:t>ilave</a:t>
            </a:r>
            <a:r>
              <a:rPr lang="fr-FR" sz="2800" dirty="0">
                <a:solidFill>
                  <a:schemeClr val="tx1"/>
                </a:solidFill>
                <a:effectLst/>
              </a:rPr>
              <a:t> </a:t>
            </a:r>
            <a:r>
              <a:rPr lang="fr-FR" sz="2800" dirty="0" err="1">
                <a:solidFill>
                  <a:schemeClr val="tx1"/>
                </a:solidFill>
                <a:effectLst/>
              </a:rPr>
              <a:t>eder</a:t>
            </a:r>
            <a:r>
              <a:rPr lang="fr-FR" sz="2800" dirty="0">
                <a:solidFill>
                  <a:schemeClr val="tx1"/>
                </a:solidFill>
                <a:effectLst/>
              </a:rPr>
              <a:t>. </a:t>
            </a:r>
            <a:endParaRPr lang="tr-TR" sz="2800" dirty="0" smtClean="0">
              <a:solidFill>
                <a:schemeClr val="tx1"/>
              </a:solidFill>
              <a:effectLst/>
            </a:endParaRPr>
          </a:p>
          <a:p>
            <a:r>
              <a:rPr lang="fr-FR" sz="2800" dirty="0" smtClean="0">
                <a:solidFill>
                  <a:schemeClr val="tx1"/>
                </a:solidFill>
                <a:effectLst/>
              </a:rPr>
              <a:t>Bu </a:t>
            </a:r>
            <a:r>
              <a:rPr lang="fr-FR" sz="2800" dirty="0" err="1">
                <a:solidFill>
                  <a:schemeClr val="tx1"/>
                </a:solidFill>
                <a:effectLst/>
              </a:rPr>
              <a:t>özelliğe</a:t>
            </a:r>
            <a:r>
              <a:rPr lang="fr-FR" sz="2800" dirty="0">
                <a:solidFill>
                  <a:schemeClr val="tx1"/>
                </a:solidFill>
                <a:effectLst/>
              </a:rPr>
              <a:t> DNA </a:t>
            </a:r>
            <a:r>
              <a:rPr lang="fr-FR" sz="2800" dirty="0" err="1">
                <a:solidFill>
                  <a:schemeClr val="tx1"/>
                </a:solidFill>
                <a:effectLst/>
              </a:rPr>
              <a:t>polimeraz</a:t>
            </a:r>
            <a:r>
              <a:rPr lang="fr-FR" sz="2800" dirty="0">
                <a:solidFill>
                  <a:schemeClr val="tx1"/>
                </a:solidFill>
                <a:effectLst/>
              </a:rPr>
              <a:t> I </a:t>
            </a:r>
            <a:r>
              <a:rPr lang="fr-FR" sz="2800" dirty="0" err="1">
                <a:solidFill>
                  <a:schemeClr val="tx1"/>
                </a:solidFill>
                <a:effectLst/>
              </a:rPr>
              <a:t>enzimi</a:t>
            </a:r>
            <a:r>
              <a:rPr lang="fr-FR" sz="2800" dirty="0">
                <a:solidFill>
                  <a:schemeClr val="tx1"/>
                </a:solidFill>
                <a:effectLst/>
              </a:rPr>
              <a:t> de </a:t>
            </a:r>
            <a:r>
              <a:rPr lang="fr-FR" sz="2800" dirty="0" err="1">
                <a:solidFill>
                  <a:schemeClr val="tx1"/>
                </a:solidFill>
                <a:effectLst/>
              </a:rPr>
              <a:t>sahiptir</a:t>
            </a:r>
            <a:r>
              <a:rPr lang="fr-FR" sz="2800" dirty="0">
                <a:solidFill>
                  <a:schemeClr val="tx1"/>
                </a:solidFill>
                <a:effectLst/>
              </a:rPr>
              <a:t>.     </a:t>
            </a:r>
            <a:endParaRPr lang="tr-TR" sz="2800" dirty="0">
              <a:solidFill>
                <a:schemeClr val="tx1"/>
              </a:solidFill>
              <a:effectLst/>
            </a:endParaRPr>
          </a:p>
          <a:p>
            <a:endParaRPr lang="tr-TR" sz="2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594063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475656" y="292100"/>
            <a:ext cx="7211144" cy="832644"/>
          </a:xfrm>
          <a:noFill/>
        </p:spPr>
        <p:txBody>
          <a:bodyPr/>
          <a:lstStyle/>
          <a:p>
            <a:r>
              <a:rPr lang="fr-FR" b="1" dirty="0" err="1">
                <a:solidFill>
                  <a:schemeClr val="tx1"/>
                </a:solidFill>
                <a:effectLst/>
              </a:rPr>
              <a:t>Doğrusal</a:t>
            </a:r>
            <a:r>
              <a:rPr lang="fr-FR" b="1" dirty="0">
                <a:solidFill>
                  <a:schemeClr val="tx1"/>
                </a:solidFill>
                <a:effectLst/>
              </a:rPr>
              <a:t> DNA </a:t>
            </a:r>
            <a:r>
              <a:rPr lang="fr-FR" b="1" dirty="0" err="1">
                <a:solidFill>
                  <a:schemeClr val="tx1"/>
                </a:solidFill>
                <a:effectLst/>
              </a:rPr>
              <a:t>replikasyonu</a:t>
            </a:r>
            <a:endParaRPr lang="tr-TR" dirty="0">
              <a:solidFill>
                <a:schemeClr val="tx1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200" y="1412776"/>
            <a:ext cx="8507288" cy="5184576"/>
          </a:xfrm>
          <a:noFill/>
        </p:spPr>
        <p:txBody>
          <a:bodyPr>
            <a:normAutofit fontScale="77500" lnSpcReduction="20000"/>
          </a:bodyPr>
          <a:lstStyle/>
          <a:p>
            <a:pPr>
              <a:lnSpc>
                <a:spcPct val="150000"/>
              </a:lnSpc>
            </a:pPr>
            <a:r>
              <a:rPr lang="fr-FR" sz="2800" dirty="0" err="1" smtClean="0">
                <a:solidFill>
                  <a:schemeClr val="tx1"/>
                </a:solidFill>
                <a:effectLst/>
              </a:rPr>
              <a:t>Doğrusal</a:t>
            </a:r>
            <a:r>
              <a:rPr lang="fr-FR" sz="2800" dirty="0" smtClean="0">
                <a:solidFill>
                  <a:schemeClr val="tx1"/>
                </a:solidFill>
                <a:effectLst/>
              </a:rPr>
              <a:t> </a:t>
            </a:r>
            <a:r>
              <a:rPr lang="fr-FR" sz="2800" dirty="0" err="1" smtClean="0">
                <a:solidFill>
                  <a:schemeClr val="tx1"/>
                </a:solidFill>
                <a:effectLst/>
              </a:rPr>
              <a:t>genom</a:t>
            </a:r>
            <a:r>
              <a:rPr lang="tr-TR" sz="2800" dirty="0" err="1" smtClean="0">
                <a:solidFill>
                  <a:schemeClr val="tx1"/>
                </a:solidFill>
                <a:effectLst/>
              </a:rPr>
              <a:t>lu</a:t>
            </a:r>
            <a:r>
              <a:rPr lang="fr-FR" sz="2800" dirty="0" smtClean="0">
                <a:solidFill>
                  <a:schemeClr val="tx1"/>
                </a:solidFill>
                <a:effectLst/>
              </a:rPr>
              <a:t> </a:t>
            </a:r>
            <a:r>
              <a:rPr lang="tr-TR" sz="2800" dirty="0" err="1" smtClean="0">
                <a:solidFill>
                  <a:schemeClr val="tx1"/>
                </a:solidFill>
                <a:effectLst/>
              </a:rPr>
              <a:t>ökaryot</a:t>
            </a:r>
            <a:r>
              <a:rPr lang="tr-TR" sz="2800" dirty="0" smtClean="0">
                <a:solidFill>
                  <a:schemeClr val="tx1"/>
                </a:solidFill>
                <a:effectLst/>
              </a:rPr>
              <a:t>, bakteri,</a:t>
            </a:r>
            <a:r>
              <a:rPr lang="fr-FR" sz="2800" dirty="0" smtClean="0">
                <a:solidFill>
                  <a:schemeClr val="tx1"/>
                </a:solidFill>
                <a:effectLst/>
              </a:rPr>
              <a:t> </a:t>
            </a:r>
            <a:r>
              <a:rPr lang="fr-FR" sz="2800" dirty="0" err="1" smtClean="0">
                <a:solidFill>
                  <a:schemeClr val="tx1"/>
                </a:solidFill>
                <a:effectLst/>
              </a:rPr>
              <a:t>plazmid</a:t>
            </a:r>
            <a:r>
              <a:rPr lang="fr-FR" sz="2800" dirty="0" smtClean="0">
                <a:solidFill>
                  <a:schemeClr val="tx1"/>
                </a:solidFill>
                <a:effectLst/>
              </a:rPr>
              <a:t> </a:t>
            </a:r>
            <a:r>
              <a:rPr lang="fr-FR" sz="2800" dirty="0" err="1">
                <a:solidFill>
                  <a:schemeClr val="tx1"/>
                </a:solidFill>
                <a:effectLst/>
              </a:rPr>
              <a:t>ve</a:t>
            </a:r>
            <a:r>
              <a:rPr lang="fr-FR" sz="2800" dirty="0">
                <a:solidFill>
                  <a:schemeClr val="tx1"/>
                </a:solidFill>
                <a:effectLst/>
              </a:rPr>
              <a:t> </a:t>
            </a:r>
            <a:r>
              <a:rPr lang="fr-FR" sz="2800" dirty="0" err="1" smtClean="0">
                <a:solidFill>
                  <a:schemeClr val="tx1"/>
                </a:solidFill>
                <a:effectLst/>
              </a:rPr>
              <a:t>virüs</a:t>
            </a:r>
            <a:r>
              <a:rPr lang="tr-TR" sz="2800" dirty="0" smtClean="0">
                <a:solidFill>
                  <a:schemeClr val="tx1"/>
                </a:solidFill>
                <a:effectLst/>
              </a:rPr>
              <a:t> </a:t>
            </a:r>
            <a:r>
              <a:rPr lang="fr-FR" sz="2800" dirty="0" err="1" smtClean="0">
                <a:solidFill>
                  <a:schemeClr val="tx1"/>
                </a:solidFill>
                <a:effectLst/>
              </a:rPr>
              <a:t>replikasyonunda</a:t>
            </a:r>
            <a:r>
              <a:rPr lang="fr-FR" sz="2800" dirty="0" smtClean="0">
                <a:solidFill>
                  <a:schemeClr val="tx1"/>
                </a:solidFill>
                <a:effectLst/>
              </a:rPr>
              <a:t> primer</a:t>
            </a:r>
            <a:r>
              <a:rPr lang="tr-TR" sz="2800" dirty="0" smtClean="0">
                <a:solidFill>
                  <a:schemeClr val="tx1"/>
                </a:solidFill>
                <a:effectLst/>
              </a:rPr>
              <a:t>in</a:t>
            </a:r>
            <a:r>
              <a:rPr lang="fr-FR" sz="2800" dirty="0" smtClean="0">
                <a:solidFill>
                  <a:schemeClr val="tx1"/>
                </a:solidFill>
                <a:effectLst/>
              </a:rPr>
              <a:t> </a:t>
            </a:r>
            <a:r>
              <a:rPr lang="tr-TR" sz="2800" dirty="0" smtClean="0">
                <a:solidFill>
                  <a:schemeClr val="tx1"/>
                </a:solidFill>
                <a:effectLst/>
              </a:rPr>
              <a:t>yeri</a:t>
            </a:r>
            <a:r>
              <a:rPr lang="fr-FR" sz="2800" dirty="0" smtClean="0">
                <a:solidFill>
                  <a:schemeClr val="tx1"/>
                </a:solidFill>
                <a:effectLst/>
              </a:rPr>
              <a:t> </a:t>
            </a:r>
            <a:r>
              <a:rPr lang="fr-FR" sz="2800" dirty="0" err="1">
                <a:solidFill>
                  <a:schemeClr val="tx1"/>
                </a:solidFill>
                <a:effectLst/>
              </a:rPr>
              <a:t>doldurulamaz</a:t>
            </a:r>
            <a:r>
              <a:rPr lang="fr-FR" sz="2800" dirty="0" smtClean="0">
                <a:solidFill>
                  <a:schemeClr val="tx1"/>
                </a:solidFill>
                <a:effectLst/>
              </a:rPr>
              <a:t>.</a:t>
            </a:r>
            <a:endParaRPr lang="tr-TR" sz="2800" dirty="0" smtClean="0">
              <a:solidFill>
                <a:schemeClr val="tx1"/>
              </a:solidFill>
              <a:effectLst/>
            </a:endParaRPr>
          </a:p>
          <a:p>
            <a:pPr>
              <a:lnSpc>
                <a:spcPct val="150000"/>
              </a:lnSpc>
            </a:pPr>
            <a:r>
              <a:rPr lang="fr-FR" sz="2800" dirty="0" err="1" smtClean="0">
                <a:solidFill>
                  <a:schemeClr val="tx1"/>
                </a:solidFill>
                <a:effectLst/>
              </a:rPr>
              <a:t>Tüm</a:t>
            </a:r>
            <a:r>
              <a:rPr lang="fr-FR" sz="2800" dirty="0" smtClean="0">
                <a:solidFill>
                  <a:schemeClr val="tx1"/>
                </a:solidFill>
                <a:effectLst/>
              </a:rPr>
              <a:t> </a:t>
            </a:r>
            <a:r>
              <a:rPr lang="fr-FR" sz="2800" dirty="0">
                <a:solidFill>
                  <a:schemeClr val="tx1"/>
                </a:solidFill>
                <a:effectLst/>
              </a:rPr>
              <a:t>DNA </a:t>
            </a:r>
            <a:r>
              <a:rPr lang="fr-FR" sz="2800" dirty="0" err="1">
                <a:solidFill>
                  <a:schemeClr val="tx1"/>
                </a:solidFill>
                <a:effectLst/>
              </a:rPr>
              <a:t>polimerazlar</a:t>
            </a:r>
            <a:r>
              <a:rPr lang="fr-FR" sz="2800" dirty="0">
                <a:solidFill>
                  <a:schemeClr val="tx1"/>
                </a:solidFill>
                <a:effectLst/>
              </a:rPr>
              <a:t> 3’-OH </a:t>
            </a:r>
            <a:r>
              <a:rPr lang="fr-FR" sz="2800" dirty="0" err="1">
                <a:solidFill>
                  <a:schemeClr val="tx1"/>
                </a:solidFill>
                <a:effectLst/>
              </a:rPr>
              <a:t>ucuna</a:t>
            </a:r>
            <a:r>
              <a:rPr lang="fr-FR" sz="2800" dirty="0">
                <a:solidFill>
                  <a:schemeClr val="tx1"/>
                </a:solidFill>
                <a:effectLst/>
              </a:rPr>
              <a:t> </a:t>
            </a:r>
            <a:r>
              <a:rPr lang="fr-FR" sz="2800" dirty="0" err="1">
                <a:solidFill>
                  <a:schemeClr val="tx1"/>
                </a:solidFill>
                <a:effectLst/>
              </a:rPr>
              <a:t>nükleotidleri</a:t>
            </a:r>
            <a:r>
              <a:rPr lang="fr-FR" sz="2800" dirty="0">
                <a:solidFill>
                  <a:schemeClr val="tx1"/>
                </a:solidFill>
                <a:effectLst/>
              </a:rPr>
              <a:t> </a:t>
            </a:r>
            <a:r>
              <a:rPr lang="fr-FR" sz="2800" dirty="0" err="1">
                <a:solidFill>
                  <a:schemeClr val="tx1"/>
                </a:solidFill>
                <a:effectLst/>
              </a:rPr>
              <a:t>ilave</a:t>
            </a:r>
            <a:r>
              <a:rPr lang="fr-FR" sz="2800" dirty="0">
                <a:solidFill>
                  <a:schemeClr val="tx1"/>
                </a:solidFill>
                <a:effectLst/>
              </a:rPr>
              <a:t> </a:t>
            </a:r>
            <a:r>
              <a:rPr lang="fr-FR" sz="2800" dirty="0" err="1">
                <a:solidFill>
                  <a:schemeClr val="tx1"/>
                </a:solidFill>
                <a:effectLst/>
              </a:rPr>
              <a:t>edebilir</a:t>
            </a:r>
            <a:r>
              <a:rPr lang="fr-FR" sz="2800" dirty="0">
                <a:solidFill>
                  <a:schemeClr val="tx1"/>
                </a:solidFill>
                <a:effectLst/>
              </a:rPr>
              <a:t>. </a:t>
            </a:r>
            <a:r>
              <a:rPr lang="fr-FR" sz="2800" dirty="0" err="1">
                <a:solidFill>
                  <a:schemeClr val="tx1"/>
                </a:solidFill>
                <a:effectLst/>
              </a:rPr>
              <a:t>Doğrusal</a:t>
            </a:r>
            <a:r>
              <a:rPr lang="fr-FR" sz="2800" dirty="0">
                <a:solidFill>
                  <a:schemeClr val="tx1"/>
                </a:solidFill>
                <a:effectLst/>
              </a:rPr>
              <a:t> </a:t>
            </a:r>
            <a:r>
              <a:rPr lang="fr-FR" sz="2800" dirty="0" err="1">
                <a:solidFill>
                  <a:schemeClr val="tx1"/>
                </a:solidFill>
                <a:effectLst/>
              </a:rPr>
              <a:t>DNA’da</a:t>
            </a:r>
            <a:r>
              <a:rPr lang="fr-FR" sz="2800" dirty="0">
                <a:solidFill>
                  <a:schemeClr val="tx1"/>
                </a:solidFill>
                <a:effectLst/>
              </a:rPr>
              <a:t> </a:t>
            </a:r>
            <a:r>
              <a:rPr lang="fr-FR" sz="2800" dirty="0" err="1">
                <a:solidFill>
                  <a:schemeClr val="tx1"/>
                </a:solidFill>
                <a:effectLst/>
              </a:rPr>
              <a:t>ise</a:t>
            </a:r>
            <a:r>
              <a:rPr lang="fr-FR" sz="2800" dirty="0">
                <a:solidFill>
                  <a:schemeClr val="tx1"/>
                </a:solidFill>
                <a:effectLst/>
              </a:rPr>
              <a:t> </a:t>
            </a:r>
            <a:r>
              <a:rPr lang="fr-FR" sz="2800" dirty="0" err="1">
                <a:solidFill>
                  <a:schemeClr val="tx1"/>
                </a:solidFill>
                <a:effectLst/>
              </a:rPr>
              <a:t>primerin</a:t>
            </a:r>
            <a:r>
              <a:rPr lang="fr-FR" sz="2800" dirty="0">
                <a:solidFill>
                  <a:schemeClr val="tx1"/>
                </a:solidFill>
                <a:effectLst/>
              </a:rPr>
              <a:t> </a:t>
            </a:r>
            <a:r>
              <a:rPr lang="fr-FR" sz="2800" dirty="0" err="1">
                <a:solidFill>
                  <a:schemeClr val="tx1"/>
                </a:solidFill>
                <a:effectLst/>
              </a:rPr>
              <a:t>bulunduğu</a:t>
            </a:r>
            <a:r>
              <a:rPr lang="fr-FR" sz="2800" dirty="0">
                <a:solidFill>
                  <a:schemeClr val="tx1"/>
                </a:solidFill>
                <a:effectLst/>
              </a:rPr>
              <a:t> </a:t>
            </a:r>
            <a:r>
              <a:rPr lang="fr-FR" sz="2800" dirty="0" err="1">
                <a:solidFill>
                  <a:schemeClr val="tx1"/>
                </a:solidFill>
                <a:effectLst/>
              </a:rPr>
              <a:t>yerde</a:t>
            </a:r>
            <a:r>
              <a:rPr lang="fr-FR" sz="2800" dirty="0">
                <a:solidFill>
                  <a:schemeClr val="tx1"/>
                </a:solidFill>
                <a:effectLst/>
              </a:rPr>
              <a:t> </a:t>
            </a:r>
            <a:r>
              <a:rPr lang="fr-FR" sz="2800" dirty="0" err="1">
                <a:solidFill>
                  <a:schemeClr val="tx1"/>
                </a:solidFill>
                <a:effectLst/>
              </a:rPr>
              <a:t>serbest</a:t>
            </a:r>
            <a:r>
              <a:rPr lang="fr-FR" sz="2800" dirty="0">
                <a:solidFill>
                  <a:schemeClr val="tx1"/>
                </a:solidFill>
                <a:effectLst/>
              </a:rPr>
              <a:t> 3’-OH </a:t>
            </a:r>
            <a:r>
              <a:rPr lang="fr-FR" sz="2800" dirty="0" err="1">
                <a:solidFill>
                  <a:schemeClr val="tx1"/>
                </a:solidFill>
                <a:effectLst/>
              </a:rPr>
              <a:t>ucu</a:t>
            </a:r>
            <a:r>
              <a:rPr lang="fr-FR" sz="2800" dirty="0">
                <a:solidFill>
                  <a:schemeClr val="tx1"/>
                </a:solidFill>
                <a:effectLst/>
              </a:rPr>
              <a:t> </a:t>
            </a:r>
            <a:r>
              <a:rPr lang="fr-FR" sz="2800" dirty="0" err="1">
                <a:solidFill>
                  <a:schemeClr val="tx1"/>
                </a:solidFill>
                <a:effectLst/>
              </a:rPr>
              <a:t>bulunmaz</a:t>
            </a:r>
            <a:r>
              <a:rPr lang="fr-FR" sz="2800" dirty="0" smtClean="0">
                <a:solidFill>
                  <a:schemeClr val="tx1"/>
                </a:solidFill>
                <a:effectLst/>
              </a:rPr>
              <a:t>.</a:t>
            </a:r>
            <a:endParaRPr lang="tr-TR" sz="2800" dirty="0" smtClean="0">
              <a:solidFill>
                <a:schemeClr val="tx1"/>
              </a:solidFill>
              <a:effectLst/>
            </a:endParaRPr>
          </a:p>
          <a:p>
            <a:pPr>
              <a:lnSpc>
                <a:spcPct val="150000"/>
              </a:lnSpc>
            </a:pPr>
            <a:r>
              <a:rPr lang="fr-FR" sz="2800" dirty="0" smtClean="0">
                <a:solidFill>
                  <a:schemeClr val="tx1"/>
                </a:solidFill>
                <a:effectLst/>
              </a:rPr>
              <a:t>Bu </a:t>
            </a:r>
            <a:r>
              <a:rPr lang="fr-FR" sz="2800" dirty="0" err="1">
                <a:solidFill>
                  <a:schemeClr val="tx1"/>
                </a:solidFill>
                <a:effectLst/>
              </a:rPr>
              <a:t>problem</a:t>
            </a:r>
            <a:r>
              <a:rPr lang="fr-FR" sz="2800" dirty="0">
                <a:solidFill>
                  <a:schemeClr val="tx1"/>
                </a:solidFill>
                <a:effectLst/>
              </a:rPr>
              <a:t> </a:t>
            </a:r>
            <a:r>
              <a:rPr lang="fr-FR" sz="2800" dirty="0" err="1">
                <a:solidFill>
                  <a:schemeClr val="tx1"/>
                </a:solidFill>
                <a:effectLst/>
              </a:rPr>
              <a:t>bazı</a:t>
            </a:r>
            <a:r>
              <a:rPr lang="fr-FR" sz="2800" dirty="0">
                <a:solidFill>
                  <a:schemeClr val="tx1"/>
                </a:solidFill>
                <a:effectLst/>
              </a:rPr>
              <a:t> </a:t>
            </a:r>
            <a:r>
              <a:rPr lang="fr-FR" sz="2800" dirty="0" err="1">
                <a:solidFill>
                  <a:schemeClr val="tx1"/>
                </a:solidFill>
                <a:effectLst/>
              </a:rPr>
              <a:t>virüslerde</a:t>
            </a:r>
            <a:r>
              <a:rPr lang="fr-FR" sz="2800" dirty="0">
                <a:solidFill>
                  <a:schemeClr val="tx1"/>
                </a:solidFill>
                <a:effectLst/>
              </a:rPr>
              <a:t>, </a:t>
            </a:r>
            <a:r>
              <a:rPr lang="fr-FR" sz="2800" dirty="0" err="1">
                <a:solidFill>
                  <a:schemeClr val="tx1"/>
                </a:solidFill>
                <a:effectLst/>
              </a:rPr>
              <a:t>genomun</a:t>
            </a:r>
            <a:r>
              <a:rPr lang="fr-FR" sz="2800" dirty="0">
                <a:solidFill>
                  <a:schemeClr val="tx1"/>
                </a:solidFill>
                <a:effectLst/>
              </a:rPr>
              <a:t> </a:t>
            </a:r>
            <a:r>
              <a:rPr lang="fr-FR" sz="2800" dirty="0" err="1">
                <a:solidFill>
                  <a:schemeClr val="tx1"/>
                </a:solidFill>
                <a:effectLst/>
              </a:rPr>
              <a:t>sirküler</a:t>
            </a:r>
            <a:r>
              <a:rPr lang="fr-FR" sz="2800" dirty="0">
                <a:solidFill>
                  <a:schemeClr val="tx1"/>
                </a:solidFill>
                <a:effectLst/>
              </a:rPr>
              <a:t> hale </a:t>
            </a:r>
            <a:r>
              <a:rPr lang="fr-FR" sz="2800" dirty="0" err="1">
                <a:solidFill>
                  <a:schemeClr val="tx1"/>
                </a:solidFill>
                <a:effectLst/>
              </a:rPr>
              <a:t>getirilmesi</a:t>
            </a:r>
            <a:r>
              <a:rPr lang="fr-FR" sz="2800" dirty="0">
                <a:solidFill>
                  <a:schemeClr val="tx1"/>
                </a:solidFill>
                <a:effectLst/>
              </a:rPr>
              <a:t> </a:t>
            </a:r>
            <a:r>
              <a:rPr lang="fr-FR" sz="2800" dirty="0" err="1">
                <a:solidFill>
                  <a:schemeClr val="tx1"/>
                </a:solidFill>
                <a:effectLst/>
              </a:rPr>
              <a:t>yada</a:t>
            </a:r>
            <a:r>
              <a:rPr lang="fr-FR" sz="2800" dirty="0">
                <a:solidFill>
                  <a:schemeClr val="tx1"/>
                </a:solidFill>
                <a:effectLst/>
              </a:rPr>
              <a:t> </a:t>
            </a:r>
            <a:r>
              <a:rPr lang="fr-FR" sz="2800" dirty="0" err="1">
                <a:solidFill>
                  <a:schemeClr val="tx1"/>
                </a:solidFill>
                <a:effectLst/>
              </a:rPr>
              <a:t>konkatamerler</a:t>
            </a:r>
            <a:r>
              <a:rPr lang="fr-FR" sz="2800" dirty="0">
                <a:solidFill>
                  <a:schemeClr val="tx1"/>
                </a:solidFill>
                <a:effectLst/>
              </a:rPr>
              <a:t> </a:t>
            </a:r>
            <a:r>
              <a:rPr lang="fr-FR" sz="2800" dirty="0" err="1">
                <a:solidFill>
                  <a:schemeClr val="tx1"/>
                </a:solidFill>
                <a:effectLst/>
              </a:rPr>
              <a:t>oluşturulması</a:t>
            </a:r>
            <a:r>
              <a:rPr lang="fr-FR" sz="2800" dirty="0">
                <a:solidFill>
                  <a:schemeClr val="tx1"/>
                </a:solidFill>
                <a:effectLst/>
              </a:rPr>
              <a:t> ile </a:t>
            </a:r>
            <a:r>
              <a:rPr lang="fr-FR" sz="2800" dirty="0" err="1">
                <a:solidFill>
                  <a:schemeClr val="tx1"/>
                </a:solidFill>
                <a:effectLst/>
              </a:rPr>
              <a:t>çözülmüştür</a:t>
            </a:r>
            <a:r>
              <a:rPr lang="fr-FR" sz="2800" dirty="0">
                <a:solidFill>
                  <a:schemeClr val="tx1"/>
                </a:solidFill>
                <a:effectLst/>
              </a:rPr>
              <a:t>. </a:t>
            </a:r>
            <a:endParaRPr lang="tr-TR" sz="2800" dirty="0" smtClean="0">
              <a:solidFill>
                <a:schemeClr val="tx1"/>
              </a:solidFill>
              <a:effectLst/>
            </a:endParaRPr>
          </a:p>
          <a:p>
            <a:pPr>
              <a:lnSpc>
                <a:spcPct val="150000"/>
              </a:lnSpc>
            </a:pPr>
            <a:r>
              <a:rPr lang="fr-FR" sz="2800" dirty="0" err="1" smtClean="0">
                <a:solidFill>
                  <a:schemeClr val="tx1"/>
                </a:solidFill>
                <a:effectLst/>
              </a:rPr>
              <a:t>Doğrusal</a:t>
            </a:r>
            <a:r>
              <a:rPr lang="fr-FR" sz="2800" dirty="0" smtClean="0">
                <a:solidFill>
                  <a:schemeClr val="tx1"/>
                </a:solidFill>
                <a:effectLst/>
              </a:rPr>
              <a:t> </a:t>
            </a:r>
            <a:r>
              <a:rPr lang="fr-FR" sz="2800" dirty="0" err="1" smtClean="0">
                <a:solidFill>
                  <a:schemeClr val="tx1"/>
                </a:solidFill>
                <a:effectLst/>
              </a:rPr>
              <a:t>genom</a:t>
            </a:r>
            <a:r>
              <a:rPr lang="tr-TR" sz="2800" dirty="0" err="1" smtClean="0">
                <a:solidFill>
                  <a:schemeClr val="tx1"/>
                </a:solidFill>
                <a:effectLst/>
              </a:rPr>
              <a:t>lu</a:t>
            </a:r>
            <a:r>
              <a:rPr lang="fr-FR" sz="2800" dirty="0" smtClean="0">
                <a:solidFill>
                  <a:schemeClr val="tx1"/>
                </a:solidFill>
                <a:effectLst/>
              </a:rPr>
              <a:t> </a:t>
            </a:r>
            <a:r>
              <a:rPr lang="fr-FR" sz="2800" dirty="0" err="1">
                <a:solidFill>
                  <a:schemeClr val="tx1"/>
                </a:solidFill>
                <a:effectLst/>
              </a:rPr>
              <a:t>organizmalarda</a:t>
            </a:r>
            <a:r>
              <a:rPr lang="fr-FR" sz="2800" dirty="0">
                <a:solidFill>
                  <a:schemeClr val="tx1"/>
                </a:solidFill>
                <a:effectLst/>
              </a:rPr>
              <a:t> bu </a:t>
            </a:r>
            <a:r>
              <a:rPr lang="fr-FR" sz="2800" dirty="0" err="1">
                <a:solidFill>
                  <a:schemeClr val="tx1"/>
                </a:solidFill>
                <a:effectLst/>
              </a:rPr>
              <a:t>problemin</a:t>
            </a:r>
            <a:r>
              <a:rPr lang="fr-FR" sz="2800" dirty="0">
                <a:solidFill>
                  <a:schemeClr val="tx1"/>
                </a:solidFill>
                <a:effectLst/>
              </a:rPr>
              <a:t> </a:t>
            </a:r>
            <a:r>
              <a:rPr lang="fr-FR" sz="2800" dirty="0" err="1">
                <a:solidFill>
                  <a:schemeClr val="tx1"/>
                </a:solidFill>
                <a:effectLst/>
              </a:rPr>
              <a:t>çözümü</a:t>
            </a:r>
            <a:r>
              <a:rPr lang="fr-FR" sz="2800" dirty="0">
                <a:solidFill>
                  <a:schemeClr val="tx1"/>
                </a:solidFill>
                <a:effectLst/>
              </a:rPr>
              <a:t> </a:t>
            </a:r>
            <a:r>
              <a:rPr lang="fr-FR" sz="2800" dirty="0" err="1">
                <a:solidFill>
                  <a:schemeClr val="tx1"/>
                </a:solidFill>
                <a:effectLst/>
              </a:rPr>
              <a:t>için</a:t>
            </a:r>
            <a:r>
              <a:rPr lang="fr-FR" sz="2800" dirty="0">
                <a:solidFill>
                  <a:schemeClr val="tx1"/>
                </a:solidFill>
                <a:effectLst/>
              </a:rPr>
              <a:t> </a:t>
            </a:r>
            <a:r>
              <a:rPr lang="tr-TR" sz="2800" dirty="0" smtClean="0">
                <a:solidFill>
                  <a:schemeClr val="tx1"/>
                </a:solidFill>
                <a:effectLst/>
              </a:rPr>
              <a:t>farklı yollar geliştirilmiştir.</a:t>
            </a:r>
            <a:endParaRPr lang="tr-TR" sz="2800" dirty="0">
              <a:solidFill>
                <a:schemeClr val="tx1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40587207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2051720" y="292100"/>
            <a:ext cx="6635080" cy="832644"/>
          </a:xfrm>
          <a:noFill/>
        </p:spPr>
        <p:txBody>
          <a:bodyPr/>
          <a:lstStyle/>
          <a:p>
            <a:r>
              <a:rPr lang="fr-FR" b="1" dirty="0" err="1">
                <a:solidFill>
                  <a:schemeClr val="tx1"/>
                </a:solidFill>
                <a:effectLst/>
              </a:rPr>
              <a:t>Doğrusal</a:t>
            </a:r>
            <a:r>
              <a:rPr lang="fr-FR" b="1" dirty="0">
                <a:solidFill>
                  <a:schemeClr val="tx1"/>
                </a:solidFill>
                <a:effectLst/>
              </a:rPr>
              <a:t> DNA </a:t>
            </a:r>
            <a:r>
              <a:rPr lang="fr-FR" b="1" dirty="0" err="1">
                <a:solidFill>
                  <a:schemeClr val="tx1"/>
                </a:solidFill>
                <a:effectLst/>
              </a:rPr>
              <a:t>replikasyonu</a:t>
            </a:r>
            <a:endParaRPr lang="tr-TR" dirty="0">
              <a:solidFill>
                <a:schemeClr val="tx1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79512" y="1412776"/>
            <a:ext cx="8784976" cy="5328592"/>
          </a:xfrm>
          <a:noFill/>
        </p:spPr>
        <p:txBody>
          <a:bodyPr>
            <a:normAutofit fontScale="77500" lnSpcReduction="20000"/>
          </a:bodyPr>
          <a:lstStyle/>
          <a:p>
            <a:pPr>
              <a:lnSpc>
                <a:spcPct val="160000"/>
              </a:lnSpc>
            </a:pPr>
            <a:r>
              <a:rPr lang="fr-FR" sz="2800" dirty="0" err="1" smtClean="0">
                <a:solidFill>
                  <a:schemeClr val="tx1"/>
                </a:solidFill>
                <a:effectLst/>
              </a:rPr>
              <a:t>Ökaryot</a:t>
            </a:r>
            <a:r>
              <a:rPr lang="fr-FR" sz="2800" dirty="0" smtClean="0">
                <a:solidFill>
                  <a:schemeClr val="tx1"/>
                </a:solidFill>
                <a:effectLst/>
              </a:rPr>
              <a:t> </a:t>
            </a:r>
            <a:r>
              <a:rPr lang="fr-FR" sz="2800" dirty="0" err="1" smtClean="0">
                <a:solidFill>
                  <a:schemeClr val="tx1"/>
                </a:solidFill>
                <a:effectLst/>
              </a:rPr>
              <a:t>krom</a:t>
            </a:r>
            <a:r>
              <a:rPr lang="tr-TR" sz="2800" dirty="0" smtClean="0">
                <a:solidFill>
                  <a:schemeClr val="tx1"/>
                </a:solidFill>
                <a:effectLst/>
              </a:rPr>
              <a:t>o</a:t>
            </a:r>
            <a:r>
              <a:rPr lang="fr-FR" sz="2800" dirty="0" err="1" smtClean="0">
                <a:solidFill>
                  <a:schemeClr val="tx1"/>
                </a:solidFill>
                <a:effectLst/>
              </a:rPr>
              <a:t>zomlardaki</a:t>
            </a:r>
            <a:r>
              <a:rPr lang="fr-FR" sz="2800" dirty="0" smtClean="0">
                <a:solidFill>
                  <a:schemeClr val="tx1"/>
                </a:solidFill>
                <a:effectLst/>
              </a:rPr>
              <a:t> </a:t>
            </a:r>
            <a:r>
              <a:rPr lang="fr-FR" sz="2800" dirty="0" err="1">
                <a:solidFill>
                  <a:schemeClr val="tx1"/>
                </a:solidFill>
                <a:effectLst/>
              </a:rPr>
              <a:t>doğrusal</a:t>
            </a:r>
            <a:r>
              <a:rPr lang="fr-FR" sz="2800" dirty="0">
                <a:solidFill>
                  <a:schemeClr val="tx1"/>
                </a:solidFill>
                <a:effectLst/>
              </a:rPr>
              <a:t> DNA </a:t>
            </a:r>
            <a:r>
              <a:rPr lang="fr-FR" sz="2800" dirty="0" err="1">
                <a:solidFill>
                  <a:schemeClr val="tx1"/>
                </a:solidFill>
                <a:effectLst/>
              </a:rPr>
              <a:t>uçlarında</a:t>
            </a:r>
            <a:r>
              <a:rPr lang="fr-FR" sz="2800" dirty="0">
                <a:solidFill>
                  <a:schemeClr val="tx1"/>
                </a:solidFill>
                <a:effectLst/>
              </a:rPr>
              <a:t> </a:t>
            </a:r>
            <a:r>
              <a:rPr lang="fr-FR" sz="2800" b="1" dirty="0" err="1">
                <a:solidFill>
                  <a:schemeClr val="tx1"/>
                </a:solidFill>
                <a:effectLst/>
              </a:rPr>
              <a:t>telomer</a:t>
            </a:r>
            <a:r>
              <a:rPr lang="fr-FR" sz="2800" dirty="0">
                <a:solidFill>
                  <a:schemeClr val="tx1"/>
                </a:solidFill>
                <a:effectLst/>
              </a:rPr>
              <a:t> </a:t>
            </a:r>
            <a:r>
              <a:rPr lang="fr-FR" sz="2800" dirty="0" err="1">
                <a:solidFill>
                  <a:schemeClr val="tx1"/>
                </a:solidFill>
                <a:effectLst/>
              </a:rPr>
              <a:t>adı</a:t>
            </a:r>
            <a:r>
              <a:rPr lang="fr-FR" sz="2800" dirty="0">
                <a:solidFill>
                  <a:schemeClr val="tx1"/>
                </a:solidFill>
                <a:effectLst/>
              </a:rPr>
              <a:t> </a:t>
            </a:r>
            <a:r>
              <a:rPr lang="fr-FR" sz="2800" dirty="0" err="1">
                <a:solidFill>
                  <a:schemeClr val="tx1"/>
                </a:solidFill>
                <a:effectLst/>
              </a:rPr>
              <a:t>verilen</a:t>
            </a:r>
            <a:r>
              <a:rPr lang="fr-FR" sz="2800" dirty="0">
                <a:solidFill>
                  <a:schemeClr val="tx1"/>
                </a:solidFill>
                <a:effectLst/>
              </a:rPr>
              <a:t>, </a:t>
            </a:r>
            <a:r>
              <a:rPr lang="fr-FR" sz="2800" dirty="0" err="1">
                <a:solidFill>
                  <a:schemeClr val="tx1"/>
                </a:solidFill>
                <a:effectLst/>
              </a:rPr>
              <a:t>genellikle</a:t>
            </a:r>
            <a:r>
              <a:rPr lang="fr-FR" sz="2800" dirty="0">
                <a:solidFill>
                  <a:schemeClr val="tx1"/>
                </a:solidFill>
                <a:effectLst/>
              </a:rPr>
              <a:t> 6 </a:t>
            </a:r>
            <a:r>
              <a:rPr lang="fr-FR" sz="2800" dirty="0" err="1">
                <a:solidFill>
                  <a:schemeClr val="tx1"/>
                </a:solidFill>
                <a:effectLst/>
              </a:rPr>
              <a:t>baz</a:t>
            </a:r>
            <a:r>
              <a:rPr lang="fr-FR" sz="2800" dirty="0">
                <a:solidFill>
                  <a:schemeClr val="tx1"/>
                </a:solidFill>
                <a:effectLst/>
              </a:rPr>
              <a:t> </a:t>
            </a:r>
            <a:r>
              <a:rPr lang="fr-FR" sz="2800" dirty="0" err="1">
                <a:solidFill>
                  <a:schemeClr val="tx1"/>
                </a:solidFill>
                <a:effectLst/>
              </a:rPr>
              <a:t>çiftinin</a:t>
            </a:r>
            <a:r>
              <a:rPr lang="fr-FR" sz="2800" dirty="0">
                <a:solidFill>
                  <a:schemeClr val="tx1"/>
                </a:solidFill>
                <a:effectLst/>
              </a:rPr>
              <a:t> 20 </a:t>
            </a:r>
            <a:r>
              <a:rPr lang="fr-FR" sz="2800" dirty="0" err="1">
                <a:solidFill>
                  <a:schemeClr val="tx1"/>
                </a:solidFill>
                <a:effectLst/>
              </a:rPr>
              <a:t>yada</a:t>
            </a:r>
            <a:r>
              <a:rPr lang="fr-FR" sz="2800" dirty="0">
                <a:solidFill>
                  <a:schemeClr val="tx1"/>
                </a:solidFill>
                <a:effectLst/>
              </a:rPr>
              <a:t> </a:t>
            </a:r>
            <a:r>
              <a:rPr lang="fr-FR" sz="2800" dirty="0" err="1">
                <a:solidFill>
                  <a:schemeClr val="tx1"/>
                </a:solidFill>
                <a:effectLst/>
              </a:rPr>
              <a:t>daha</a:t>
            </a:r>
            <a:r>
              <a:rPr lang="fr-FR" sz="2800" dirty="0">
                <a:solidFill>
                  <a:schemeClr val="tx1"/>
                </a:solidFill>
                <a:effectLst/>
              </a:rPr>
              <a:t> </a:t>
            </a:r>
            <a:r>
              <a:rPr lang="fr-FR" sz="2800" dirty="0" err="1">
                <a:solidFill>
                  <a:schemeClr val="tx1"/>
                </a:solidFill>
                <a:effectLst/>
              </a:rPr>
              <a:t>çok</a:t>
            </a:r>
            <a:r>
              <a:rPr lang="fr-FR" sz="2800" dirty="0">
                <a:solidFill>
                  <a:schemeClr val="tx1"/>
                </a:solidFill>
                <a:effectLst/>
              </a:rPr>
              <a:t> </a:t>
            </a:r>
            <a:r>
              <a:rPr lang="fr-FR" sz="2800" dirty="0" err="1">
                <a:solidFill>
                  <a:schemeClr val="tx1"/>
                </a:solidFill>
                <a:effectLst/>
              </a:rPr>
              <a:t>tekrarlanmasıyla</a:t>
            </a:r>
            <a:r>
              <a:rPr lang="fr-FR" sz="2800" dirty="0">
                <a:solidFill>
                  <a:schemeClr val="tx1"/>
                </a:solidFill>
                <a:effectLst/>
              </a:rPr>
              <a:t> </a:t>
            </a:r>
            <a:r>
              <a:rPr lang="fr-FR" sz="2800" dirty="0" err="1">
                <a:solidFill>
                  <a:schemeClr val="tx1"/>
                </a:solidFill>
                <a:effectLst/>
              </a:rPr>
              <a:t>oluşan</a:t>
            </a:r>
            <a:r>
              <a:rPr lang="fr-FR" sz="2800" dirty="0">
                <a:solidFill>
                  <a:schemeClr val="tx1"/>
                </a:solidFill>
                <a:effectLst/>
              </a:rPr>
              <a:t> </a:t>
            </a:r>
            <a:r>
              <a:rPr lang="fr-FR" sz="2800" dirty="0" err="1">
                <a:solidFill>
                  <a:schemeClr val="tx1"/>
                </a:solidFill>
                <a:effectLst/>
              </a:rPr>
              <a:t>guanince</a:t>
            </a:r>
            <a:r>
              <a:rPr lang="fr-FR" sz="2800" dirty="0">
                <a:solidFill>
                  <a:schemeClr val="tx1"/>
                </a:solidFill>
                <a:effectLst/>
              </a:rPr>
              <a:t> </a:t>
            </a:r>
            <a:r>
              <a:rPr lang="fr-FR" sz="2800" dirty="0" err="1">
                <a:solidFill>
                  <a:schemeClr val="tx1"/>
                </a:solidFill>
                <a:effectLst/>
              </a:rPr>
              <a:t>zengin</a:t>
            </a:r>
            <a:r>
              <a:rPr lang="fr-FR" sz="2800" dirty="0">
                <a:solidFill>
                  <a:schemeClr val="tx1"/>
                </a:solidFill>
                <a:effectLst/>
              </a:rPr>
              <a:t> </a:t>
            </a:r>
            <a:r>
              <a:rPr lang="fr-FR" sz="2800" dirty="0" err="1">
                <a:solidFill>
                  <a:schemeClr val="tx1"/>
                </a:solidFill>
                <a:effectLst/>
              </a:rPr>
              <a:t>diziler</a:t>
            </a:r>
            <a:r>
              <a:rPr lang="fr-FR" sz="2800" dirty="0">
                <a:solidFill>
                  <a:schemeClr val="tx1"/>
                </a:solidFill>
                <a:effectLst/>
              </a:rPr>
              <a:t> </a:t>
            </a:r>
            <a:r>
              <a:rPr lang="fr-FR" sz="2800" dirty="0" err="1">
                <a:solidFill>
                  <a:schemeClr val="tx1"/>
                </a:solidFill>
                <a:effectLst/>
              </a:rPr>
              <a:t>bulunur</a:t>
            </a:r>
            <a:r>
              <a:rPr lang="fr-FR" sz="2800" dirty="0">
                <a:solidFill>
                  <a:schemeClr val="tx1"/>
                </a:solidFill>
                <a:effectLst/>
              </a:rPr>
              <a:t>. </a:t>
            </a:r>
            <a:r>
              <a:rPr lang="fr-FR" sz="2800" dirty="0" err="1">
                <a:solidFill>
                  <a:schemeClr val="tx1"/>
                </a:solidFill>
                <a:effectLst/>
              </a:rPr>
              <a:t>Kısa</a:t>
            </a:r>
            <a:r>
              <a:rPr lang="fr-FR" sz="2800" dirty="0">
                <a:solidFill>
                  <a:schemeClr val="tx1"/>
                </a:solidFill>
                <a:effectLst/>
              </a:rPr>
              <a:t> </a:t>
            </a:r>
            <a:r>
              <a:rPr lang="fr-FR" sz="2800" dirty="0" err="1">
                <a:solidFill>
                  <a:schemeClr val="tx1"/>
                </a:solidFill>
                <a:effectLst/>
              </a:rPr>
              <a:t>bir</a:t>
            </a:r>
            <a:r>
              <a:rPr lang="fr-FR" sz="2800" dirty="0">
                <a:solidFill>
                  <a:schemeClr val="tx1"/>
                </a:solidFill>
                <a:effectLst/>
              </a:rPr>
              <a:t> </a:t>
            </a:r>
            <a:r>
              <a:rPr lang="fr-FR" sz="2800" dirty="0" err="1">
                <a:solidFill>
                  <a:schemeClr val="tx1"/>
                </a:solidFill>
                <a:effectLst/>
              </a:rPr>
              <a:t>RNA’yı</a:t>
            </a:r>
            <a:r>
              <a:rPr lang="fr-FR" sz="2800" dirty="0">
                <a:solidFill>
                  <a:schemeClr val="tx1"/>
                </a:solidFill>
                <a:effectLst/>
              </a:rPr>
              <a:t> </a:t>
            </a:r>
            <a:r>
              <a:rPr lang="fr-FR" sz="2800" dirty="0" err="1">
                <a:solidFill>
                  <a:schemeClr val="tx1"/>
                </a:solidFill>
                <a:effectLst/>
              </a:rPr>
              <a:t>kofaktör</a:t>
            </a:r>
            <a:r>
              <a:rPr lang="fr-FR" sz="2800" dirty="0">
                <a:solidFill>
                  <a:schemeClr val="tx1"/>
                </a:solidFill>
                <a:effectLst/>
              </a:rPr>
              <a:t> </a:t>
            </a:r>
            <a:r>
              <a:rPr lang="fr-FR" sz="2800" dirty="0" err="1">
                <a:solidFill>
                  <a:schemeClr val="tx1"/>
                </a:solidFill>
                <a:effectLst/>
              </a:rPr>
              <a:t>olarak</a:t>
            </a:r>
            <a:r>
              <a:rPr lang="fr-FR" sz="2800" dirty="0">
                <a:solidFill>
                  <a:schemeClr val="tx1"/>
                </a:solidFill>
                <a:effectLst/>
              </a:rPr>
              <a:t> </a:t>
            </a:r>
            <a:r>
              <a:rPr lang="fr-FR" sz="2800" dirty="0" err="1">
                <a:solidFill>
                  <a:schemeClr val="tx1"/>
                </a:solidFill>
                <a:effectLst/>
              </a:rPr>
              <a:t>taşıyan</a:t>
            </a:r>
            <a:r>
              <a:rPr lang="fr-FR" sz="2800" dirty="0">
                <a:solidFill>
                  <a:schemeClr val="tx1"/>
                </a:solidFill>
                <a:effectLst/>
              </a:rPr>
              <a:t> </a:t>
            </a:r>
            <a:r>
              <a:rPr lang="fr-FR" sz="2800" dirty="0" err="1">
                <a:solidFill>
                  <a:schemeClr val="tx1"/>
                </a:solidFill>
                <a:effectLst/>
              </a:rPr>
              <a:t>telomeraz</a:t>
            </a:r>
            <a:r>
              <a:rPr lang="fr-FR" sz="2800" dirty="0">
                <a:solidFill>
                  <a:schemeClr val="tx1"/>
                </a:solidFill>
                <a:effectLst/>
              </a:rPr>
              <a:t> </a:t>
            </a:r>
            <a:r>
              <a:rPr lang="fr-FR" sz="2800" dirty="0" err="1">
                <a:solidFill>
                  <a:schemeClr val="tx1"/>
                </a:solidFill>
                <a:effectLst/>
              </a:rPr>
              <a:t>enziminin</a:t>
            </a:r>
            <a:r>
              <a:rPr lang="fr-FR" sz="2800" dirty="0">
                <a:solidFill>
                  <a:schemeClr val="tx1"/>
                </a:solidFill>
                <a:effectLst/>
              </a:rPr>
              <a:t>, </a:t>
            </a:r>
            <a:r>
              <a:rPr lang="fr-FR" sz="2800" dirty="0" err="1">
                <a:solidFill>
                  <a:schemeClr val="tx1"/>
                </a:solidFill>
                <a:effectLst/>
              </a:rPr>
              <a:t>replike</a:t>
            </a:r>
            <a:r>
              <a:rPr lang="fr-FR" sz="2800" dirty="0">
                <a:solidFill>
                  <a:schemeClr val="tx1"/>
                </a:solidFill>
                <a:effectLst/>
              </a:rPr>
              <a:t> </a:t>
            </a:r>
            <a:r>
              <a:rPr lang="fr-FR" sz="2800" dirty="0" err="1">
                <a:solidFill>
                  <a:schemeClr val="tx1"/>
                </a:solidFill>
                <a:effectLst/>
              </a:rPr>
              <a:t>edilecek</a:t>
            </a:r>
            <a:r>
              <a:rPr lang="fr-FR" sz="2800" dirty="0">
                <a:solidFill>
                  <a:schemeClr val="tx1"/>
                </a:solidFill>
                <a:effectLst/>
              </a:rPr>
              <a:t> </a:t>
            </a:r>
            <a:r>
              <a:rPr lang="fr-FR" sz="2800" dirty="0" err="1">
                <a:solidFill>
                  <a:schemeClr val="tx1"/>
                </a:solidFill>
                <a:effectLst/>
              </a:rPr>
              <a:t>DNA’nın</a:t>
            </a:r>
            <a:r>
              <a:rPr lang="fr-FR" sz="2800" dirty="0">
                <a:solidFill>
                  <a:schemeClr val="tx1"/>
                </a:solidFill>
                <a:effectLst/>
              </a:rPr>
              <a:t> 3’ </a:t>
            </a:r>
            <a:r>
              <a:rPr lang="fr-FR" sz="2800" dirty="0" err="1">
                <a:solidFill>
                  <a:schemeClr val="tx1"/>
                </a:solidFill>
                <a:effectLst/>
              </a:rPr>
              <a:t>ucuna</a:t>
            </a:r>
            <a:r>
              <a:rPr lang="fr-FR" sz="2800" dirty="0">
                <a:solidFill>
                  <a:schemeClr val="tx1"/>
                </a:solidFill>
                <a:effectLst/>
              </a:rPr>
              <a:t> </a:t>
            </a:r>
            <a:r>
              <a:rPr lang="fr-FR" sz="2800" dirty="0" err="1">
                <a:solidFill>
                  <a:schemeClr val="tx1"/>
                </a:solidFill>
                <a:effectLst/>
              </a:rPr>
              <a:t>bağlanmasıyla</a:t>
            </a:r>
            <a:r>
              <a:rPr lang="fr-FR" sz="2800" dirty="0">
                <a:solidFill>
                  <a:schemeClr val="tx1"/>
                </a:solidFill>
                <a:effectLst/>
              </a:rPr>
              <a:t> </a:t>
            </a:r>
            <a:r>
              <a:rPr lang="fr-FR" sz="2800" dirty="0" err="1">
                <a:solidFill>
                  <a:schemeClr val="tx1"/>
                </a:solidFill>
                <a:effectLst/>
              </a:rPr>
              <a:t>replikasyon</a:t>
            </a:r>
            <a:r>
              <a:rPr lang="fr-FR" sz="2800" dirty="0">
                <a:solidFill>
                  <a:schemeClr val="tx1"/>
                </a:solidFill>
                <a:effectLst/>
              </a:rPr>
              <a:t> </a:t>
            </a:r>
            <a:r>
              <a:rPr lang="fr-FR" sz="2800" dirty="0" err="1">
                <a:solidFill>
                  <a:schemeClr val="tx1"/>
                </a:solidFill>
                <a:effectLst/>
              </a:rPr>
              <a:t>gerçekleştirilir</a:t>
            </a:r>
            <a:r>
              <a:rPr lang="fr-FR" sz="2800" dirty="0">
                <a:solidFill>
                  <a:schemeClr val="tx1"/>
                </a:solidFill>
                <a:effectLst/>
              </a:rPr>
              <a:t>. </a:t>
            </a:r>
            <a:endParaRPr lang="tr-TR" sz="2800" dirty="0">
              <a:solidFill>
                <a:schemeClr val="tx1"/>
              </a:solidFill>
              <a:effectLst/>
            </a:endParaRPr>
          </a:p>
          <a:p>
            <a:pPr>
              <a:lnSpc>
                <a:spcPct val="160000"/>
              </a:lnSpc>
            </a:pPr>
            <a:r>
              <a:rPr lang="tr-TR" sz="2800" dirty="0" err="1" smtClean="0">
                <a:solidFill>
                  <a:schemeClr val="tx1"/>
                </a:solidFill>
                <a:effectLst/>
              </a:rPr>
              <a:t>B</a:t>
            </a:r>
            <a:r>
              <a:rPr lang="fr-FR" sz="2800" dirty="0" err="1" smtClean="0">
                <a:solidFill>
                  <a:schemeClr val="tx1"/>
                </a:solidFill>
                <a:effectLst/>
              </a:rPr>
              <a:t>akteri</a:t>
            </a:r>
            <a:r>
              <a:rPr lang="fr-FR" sz="2800" dirty="0">
                <a:solidFill>
                  <a:schemeClr val="tx1"/>
                </a:solidFill>
                <a:effectLst/>
              </a:rPr>
              <a:t>, </a:t>
            </a:r>
            <a:r>
              <a:rPr lang="fr-FR" sz="2800" dirty="0" err="1">
                <a:solidFill>
                  <a:schemeClr val="tx1"/>
                </a:solidFill>
                <a:effectLst/>
              </a:rPr>
              <a:t>plazmid</a:t>
            </a:r>
            <a:r>
              <a:rPr lang="fr-FR" sz="2800" dirty="0">
                <a:solidFill>
                  <a:schemeClr val="tx1"/>
                </a:solidFill>
                <a:effectLst/>
              </a:rPr>
              <a:t> </a:t>
            </a:r>
            <a:r>
              <a:rPr lang="fr-FR" sz="2800" dirty="0" err="1">
                <a:solidFill>
                  <a:schemeClr val="tx1"/>
                </a:solidFill>
                <a:effectLst/>
              </a:rPr>
              <a:t>ve</a:t>
            </a:r>
            <a:r>
              <a:rPr lang="fr-FR" sz="2800" dirty="0">
                <a:solidFill>
                  <a:schemeClr val="tx1"/>
                </a:solidFill>
                <a:effectLst/>
              </a:rPr>
              <a:t> </a:t>
            </a:r>
            <a:r>
              <a:rPr lang="fr-FR" sz="2800" dirty="0" err="1" smtClean="0">
                <a:solidFill>
                  <a:schemeClr val="tx1"/>
                </a:solidFill>
                <a:effectLst/>
              </a:rPr>
              <a:t>virüs</a:t>
            </a:r>
            <a:r>
              <a:rPr lang="tr-TR" sz="2800" dirty="0" err="1" smtClean="0">
                <a:solidFill>
                  <a:schemeClr val="tx1"/>
                </a:solidFill>
                <a:effectLst/>
              </a:rPr>
              <a:t>ler</a:t>
            </a:r>
            <a:r>
              <a:rPr lang="tr-TR" sz="2800" dirty="0" smtClean="0">
                <a:solidFill>
                  <a:schemeClr val="tx1"/>
                </a:solidFill>
                <a:effectLst/>
              </a:rPr>
              <a:t> </a:t>
            </a:r>
            <a:r>
              <a:rPr lang="fr-FR" sz="2800" dirty="0" smtClean="0">
                <a:solidFill>
                  <a:schemeClr val="tx1"/>
                </a:solidFill>
                <a:effectLst/>
              </a:rPr>
              <a:t>primer </a:t>
            </a:r>
            <a:r>
              <a:rPr lang="fr-FR" sz="2800" dirty="0" err="1">
                <a:solidFill>
                  <a:schemeClr val="tx1"/>
                </a:solidFill>
                <a:effectLst/>
              </a:rPr>
              <a:t>olarak</a:t>
            </a:r>
            <a:r>
              <a:rPr lang="fr-FR" sz="2800" dirty="0">
                <a:solidFill>
                  <a:schemeClr val="tx1"/>
                </a:solidFill>
                <a:effectLst/>
              </a:rPr>
              <a:t> RNA </a:t>
            </a:r>
            <a:r>
              <a:rPr lang="fr-FR" sz="2800" dirty="0" err="1">
                <a:solidFill>
                  <a:schemeClr val="tx1"/>
                </a:solidFill>
                <a:effectLst/>
              </a:rPr>
              <a:t>yerine</a:t>
            </a:r>
            <a:r>
              <a:rPr lang="fr-FR" sz="2800" dirty="0">
                <a:solidFill>
                  <a:schemeClr val="tx1"/>
                </a:solidFill>
                <a:effectLst/>
              </a:rPr>
              <a:t> </a:t>
            </a:r>
            <a:r>
              <a:rPr lang="fr-FR" sz="2800" dirty="0" err="1">
                <a:solidFill>
                  <a:schemeClr val="tx1"/>
                </a:solidFill>
                <a:effectLst/>
              </a:rPr>
              <a:t>bir</a:t>
            </a:r>
            <a:r>
              <a:rPr lang="fr-FR" sz="2800" dirty="0">
                <a:solidFill>
                  <a:schemeClr val="tx1"/>
                </a:solidFill>
                <a:effectLst/>
              </a:rPr>
              <a:t> </a:t>
            </a:r>
            <a:r>
              <a:rPr lang="fr-FR" sz="2800" b="1" dirty="0" err="1" smtClean="0">
                <a:solidFill>
                  <a:schemeClr val="tx1"/>
                </a:solidFill>
                <a:effectLst/>
              </a:rPr>
              <a:t>protein</a:t>
            </a:r>
            <a:r>
              <a:rPr lang="fr-FR" sz="2800" dirty="0" smtClean="0">
                <a:solidFill>
                  <a:schemeClr val="tx1"/>
                </a:solidFill>
                <a:effectLst/>
              </a:rPr>
              <a:t> </a:t>
            </a:r>
            <a:r>
              <a:rPr lang="fr-FR" sz="2800" dirty="0" err="1" smtClean="0">
                <a:solidFill>
                  <a:schemeClr val="tx1"/>
                </a:solidFill>
                <a:effectLst/>
              </a:rPr>
              <a:t>kullanı</a:t>
            </a:r>
            <a:r>
              <a:rPr lang="tr-TR" sz="2800" dirty="0" err="1" smtClean="0">
                <a:solidFill>
                  <a:schemeClr val="tx1"/>
                </a:solidFill>
                <a:effectLst/>
              </a:rPr>
              <a:t>rla</a:t>
            </a:r>
            <a:r>
              <a:rPr lang="fr-FR" sz="2800" dirty="0" smtClean="0">
                <a:solidFill>
                  <a:schemeClr val="tx1"/>
                </a:solidFill>
                <a:effectLst/>
              </a:rPr>
              <a:t>r</a:t>
            </a:r>
            <a:r>
              <a:rPr lang="fr-FR" sz="2800" dirty="0">
                <a:solidFill>
                  <a:schemeClr val="tx1"/>
                </a:solidFill>
                <a:effectLst/>
              </a:rPr>
              <a:t>. DNA </a:t>
            </a:r>
            <a:r>
              <a:rPr lang="fr-FR" sz="2800" dirty="0" err="1">
                <a:solidFill>
                  <a:schemeClr val="tx1"/>
                </a:solidFill>
                <a:effectLst/>
              </a:rPr>
              <a:t>polimerazlar</a:t>
            </a:r>
            <a:r>
              <a:rPr lang="fr-FR" sz="2800" dirty="0">
                <a:solidFill>
                  <a:schemeClr val="tx1"/>
                </a:solidFill>
                <a:effectLst/>
              </a:rPr>
              <a:t> </a:t>
            </a:r>
            <a:r>
              <a:rPr lang="fr-FR" sz="2800" dirty="0" smtClean="0">
                <a:solidFill>
                  <a:schemeClr val="tx1"/>
                </a:solidFill>
                <a:effectLst/>
              </a:rPr>
              <a:t>b</a:t>
            </a:r>
            <a:r>
              <a:rPr lang="tr-TR" sz="2800" dirty="0" smtClean="0">
                <a:solidFill>
                  <a:schemeClr val="tx1"/>
                </a:solidFill>
                <a:effectLst/>
              </a:rPr>
              <a:t>u</a:t>
            </a:r>
            <a:r>
              <a:rPr lang="fr-FR" sz="2800" dirty="0" smtClean="0">
                <a:solidFill>
                  <a:schemeClr val="tx1"/>
                </a:solidFill>
                <a:effectLst/>
              </a:rPr>
              <a:t> </a:t>
            </a:r>
            <a:r>
              <a:rPr lang="fr-FR" sz="2800" dirty="0" err="1">
                <a:solidFill>
                  <a:schemeClr val="tx1"/>
                </a:solidFill>
                <a:effectLst/>
              </a:rPr>
              <a:t>proteinlerdeki</a:t>
            </a:r>
            <a:r>
              <a:rPr lang="fr-FR" sz="2800" dirty="0">
                <a:solidFill>
                  <a:schemeClr val="tx1"/>
                </a:solidFill>
                <a:effectLst/>
              </a:rPr>
              <a:t> OH </a:t>
            </a:r>
            <a:r>
              <a:rPr lang="fr-FR" sz="2800" dirty="0" err="1">
                <a:solidFill>
                  <a:schemeClr val="tx1"/>
                </a:solidFill>
                <a:effectLst/>
              </a:rPr>
              <a:t>gruplarına</a:t>
            </a:r>
            <a:r>
              <a:rPr lang="fr-FR" sz="2800" dirty="0">
                <a:solidFill>
                  <a:schemeClr val="tx1"/>
                </a:solidFill>
                <a:effectLst/>
              </a:rPr>
              <a:t> </a:t>
            </a:r>
            <a:r>
              <a:rPr lang="fr-FR" sz="2800" dirty="0" err="1">
                <a:solidFill>
                  <a:schemeClr val="tx1"/>
                </a:solidFill>
                <a:effectLst/>
              </a:rPr>
              <a:t>nükleotidleri</a:t>
            </a:r>
            <a:r>
              <a:rPr lang="fr-FR" sz="2800" dirty="0">
                <a:solidFill>
                  <a:schemeClr val="tx1"/>
                </a:solidFill>
                <a:effectLst/>
              </a:rPr>
              <a:t> </a:t>
            </a:r>
            <a:r>
              <a:rPr lang="fr-FR" sz="2800" dirty="0" err="1">
                <a:solidFill>
                  <a:schemeClr val="tx1"/>
                </a:solidFill>
                <a:effectLst/>
              </a:rPr>
              <a:t>ekleyebilir</a:t>
            </a:r>
            <a:r>
              <a:rPr lang="fr-FR" sz="2800" dirty="0">
                <a:solidFill>
                  <a:schemeClr val="tx1"/>
                </a:solidFill>
                <a:effectLst/>
              </a:rPr>
              <a:t>. </a:t>
            </a:r>
            <a:r>
              <a:rPr lang="tr-TR" sz="2800" dirty="0">
                <a:solidFill>
                  <a:schemeClr val="tx1"/>
                </a:solidFill>
                <a:effectLst/>
              </a:rPr>
              <a:t>P</a:t>
            </a:r>
            <a:r>
              <a:rPr lang="fr-FR" sz="2800" dirty="0" err="1">
                <a:solidFill>
                  <a:schemeClr val="tx1"/>
                </a:solidFill>
                <a:effectLst/>
              </a:rPr>
              <a:t>roteinler</a:t>
            </a:r>
            <a:r>
              <a:rPr lang="fr-FR" sz="2800" dirty="0">
                <a:solidFill>
                  <a:schemeClr val="tx1"/>
                </a:solidFill>
                <a:effectLst/>
              </a:rPr>
              <a:t> </a:t>
            </a:r>
            <a:r>
              <a:rPr lang="fr-FR" sz="2800" dirty="0" err="1">
                <a:solidFill>
                  <a:schemeClr val="tx1"/>
                </a:solidFill>
                <a:effectLst/>
              </a:rPr>
              <a:t>DNA’nın</a:t>
            </a:r>
            <a:r>
              <a:rPr lang="fr-FR" sz="2800" dirty="0">
                <a:solidFill>
                  <a:schemeClr val="tx1"/>
                </a:solidFill>
                <a:effectLst/>
              </a:rPr>
              <a:t> 5’ </a:t>
            </a:r>
            <a:r>
              <a:rPr lang="fr-FR" sz="2800" dirty="0" err="1">
                <a:solidFill>
                  <a:schemeClr val="tx1"/>
                </a:solidFill>
                <a:effectLst/>
              </a:rPr>
              <a:t>uçlarına</a:t>
            </a:r>
            <a:r>
              <a:rPr lang="fr-FR" sz="2800" dirty="0">
                <a:solidFill>
                  <a:schemeClr val="tx1"/>
                </a:solidFill>
                <a:effectLst/>
              </a:rPr>
              <a:t> </a:t>
            </a:r>
            <a:r>
              <a:rPr lang="fr-FR" sz="2800" dirty="0" err="1">
                <a:solidFill>
                  <a:schemeClr val="tx1"/>
                </a:solidFill>
                <a:effectLst/>
              </a:rPr>
              <a:t>kovalent</a:t>
            </a:r>
            <a:r>
              <a:rPr lang="fr-FR" sz="2800" dirty="0">
                <a:solidFill>
                  <a:schemeClr val="tx1"/>
                </a:solidFill>
                <a:effectLst/>
              </a:rPr>
              <a:t> </a:t>
            </a:r>
            <a:r>
              <a:rPr lang="fr-FR" sz="2800" dirty="0" err="1">
                <a:solidFill>
                  <a:schemeClr val="tx1"/>
                </a:solidFill>
                <a:effectLst/>
              </a:rPr>
              <a:t>olarak</a:t>
            </a:r>
            <a:r>
              <a:rPr lang="fr-FR" sz="2800" dirty="0">
                <a:solidFill>
                  <a:schemeClr val="tx1"/>
                </a:solidFill>
                <a:effectLst/>
              </a:rPr>
              <a:t> </a:t>
            </a:r>
            <a:r>
              <a:rPr lang="fr-FR" sz="2800" dirty="0" err="1">
                <a:solidFill>
                  <a:schemeClr val="tx1"/>
                </a:solidFill>
                <a:effectLst/>
              </a:rPr>
              <a:t>bağlı</a:t>
            </a:r>
            <a:r>
              <a:rPr lang="fr-FR" sz="2800" dirty="0">
                <a:solidFill>
                  <a:schemeClr val="tx1"/>
                </a:solidFill>
                <a:effectLst/>
              </a:rPr>
              <a:t> </a:t>
            </a:r>
            <a:r>
              <a:rPr lang="fr-FR" sz="2800" dirty="0" err="1">
                <a:solidFill>
                  <a:schemeClr val="tx1"/>
                </a:solidFill>
                <a:effectLst/>
              </a:rPr>
              <a:t>bulunmaktadır</a:t>
            </a:r>
            <a:r>
              <a:rPr lang="fr-FR" sz="2800" dirty="0" smtClean="0">
                <a:solidFill>
                  <a:schemeClr val="tx1"/>
                </a:solidFill>
                <a:effectLst/>
              </a:rPr>
              <a:t>.</a:t>
            </a:r>
            <a:endParaRPr lang="tr-TR" sz="2800" dirty="0">
              <a:solidFill>
                <a:schemeClr val="tx1"/>
              </a:solidFill>
              <a:effectLst/>
            </a:endParaRPr>
          </a:p>
          <a:p>
            <a:pPr>
              <a:lnSpc>
                <a:spcPct val="160000"/>
              </a:lnSpc>
            </a:pPr>
            <a:endParaRPr lang="tr-TR" sz="2800" dirty="0">
              <a:solidFill>
                <a:schemeClr val="tx1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30817349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İçerik Yer Tutucusu 4"/>
          <p:cNvSpPr>
            <a:spLocks noGrp="1"/>
          </p:cNvSpPr>
          <p:nvPr>
            <p:ph idx="1"/>
          </p:nvPr>
        </p:nvSpPr>
        <p:spPr>
          <a:xfrm>
            <a:off x="971600" y="836712"/>
            <a:ext cx="8064896" cy="5832648"/>
          </a:xfrm>
          <a:noFill/>
        </p:spPr>
        <p:txBody>
          <a:bodyPr>
            <a:noAutofit/>
          </a:bodyPr>
          <a:lstStyle/>
          <a:p>
            <a:pPr>
              <a:lnSpc>
                <a:spcPct val="160000"/>
              </a:lnSpc>
            </a:pPr>
            <a:r>
              <a:rPr lang="tr-TR" sz="1600" b="1" dirty="0" smtClean="0">
                <a:solidFill>
                  <a:schemeClr val="tx1"/>
                </a:solidFill>
              </a:rPr>
              <a:t>Doğrusal </a:t>
            </a:r>
            <a:r>
              <a:rPr lang="tr-TR" sz="1600" b="1" dirty="0" err="1" smtClean="0">
                <a:solidFill>
                  <a:schemeClr val="tx1"/>
                </a:solidFill>
              </a:rPr>
              <a:t>genomlu</a:t>
            </a:r>
            <a:r>
              <a:rPr lang="tr-TR" sz="1600" b="1" dirty="0" smtClean="0">
                <a:solidFill>
                  <a:schemeClr val="tx1"/>
                </a:solidFill>
              </a:rPr>
              <a:t> bakteriler</a:t>
            </a:r>
            <a:r>
              <a:rPr lang="tr-TR" sz="1600" b="1" dirty="0">
                <a:solidFill>
                  <a:schemeClr val="tx1"/>
                </a:solidFill>
              </a:rPr>
              <a:t>:</a:t>
            </a:r>
            <a:r>
              <a:rPr lang="tr-TR" sz="1600" dirty="0">
                <a:solidFill>
                  <a:schemeClr val="tx1"/>
                </a:solidFill>
              </a:rPr>
              <a:t> </a:t>
            </a:r>
            <a:r>
              <a:rPr lang="tr-TR" sz="1600" i="1" dirty="0" err="1" smtClean="0">
                <a:solidFill>
                  <a:schemeClr val="tx1"/>
                </a:solidFill>
              </a:rPr>
              <a:t>Streptomyces</a:t>
            </a:r>
            <a:r>
              <a:rPr lang="tr-TR" sz="1600" dirty="0" smtClean="0">
                <a:solidFill>
                  <a:schemeClr val="tx1"/>
                </a:solidFill>
              </a:rPr>
              <a:t> ve </a:t>
            </a:r>
            <a:r>
              <a:rPr lang="tr-TR" sz="1600" i="1" dirty="0" err="1" smtClean="0">
                <a:solidFill>
                  <a:schemeClr val="tx1"/>
                </a:solidFill>
              </a:rPr>
              <a:t>Borrelia</a:t>
            </a:r>
            <a:r>
              <a:rPr lang="tr-TR" sz="1600" dirty="0" smtClean="0">
                <a:solidFill>
                  <a:schemeClr val="tx1"/>
                </a:solidFill>
              </a:rPr>
              <a:t> cinslerinin bazı türleri.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endParaRPr lang="tr-TR" sz="1600" dirty="0" smtClean="0">
              <a:solidFill>
                <a:schemeClr val="tx1"/>
              </a:solidFill>
            </a:endParaRPr>
          </a:p>
          <a:p>
            <a:pPr>
              <a:lnSpc>
                <a:spcPct val="160000"/>
              </a:lnSpc>
            </a:pPr>
            <a:r>
              <a:rPr lang="en-US" sz="1600" i="1" dirty="0" smtClean="0">
                <a:solidFill>
                  <a:schemeClr val="tx1"/>
                </a:solidFill>
              </a:rPr>
              <a:t>Streptomyces</a:t>
            </a:r>
            <a:r>
              <a:rPr lang="en-US" sz="1600" dirty="0" smtClean="0">
                <a:solidFill>
                  <a:schemeClr val="tx1"/>
                </a:solidFill>
              </a:rPr>
              <a:t> </a:t>
            </a:r>
            <a:r>
              <a:rPr lang="en-US" sz="1600" dirty="0">
                <a:solidFill>
                  <a:schemeClr val="tx1"/>
                </a:solidFill>
              </a:rPr>
              <a:t>chromosomal DNA </a:t>
            </a:r>
            <a:r>
              <a:rPr lang="tr-TR" sz="1600" dirty="0">
                <a:solidFill>
                  <a:schemeClr val="tx1"/>
                </a:solidFill>
              </a:rPr>
              <a:t>doğrusal yaklaşık</a:t>
            </a:r>
            <a:r>
              <a:rPr lang="en-US" sz="1600" dirty="0">
                <a:solidFill>
                  <a:schemeClr val="tx1"/>
                </a:solidFill>
              </a:rPr>
              <a:t> 8 Mb</a:t>
            </a:r>
            <a:r>
              <a:rPr lang="tr-TR" sz="1600" dirty="0">
                <a:solidFill>
                  <a:schemeClr val="tx1"/>
                </a:solidFill>
              </a:rPr>
              <a:t>p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tr-TR" sz="1600" dirty="0">
                <a:solidFill>
                  <a:schemeClr val="tx1"/>
                </a:solidFill>
              </a:rPr>
              <a:t>uzunluğundadır</a:t>
            </a:r>
            <a:r>
              <a:rPr lang="en-US" sz="1600" dirty="0">
                <a:solidFill>
                  <a:schemeClr val="tx1"/>
                </a:solidFill>
              </a:rPr>
              <a:t>. </a:t>
            </a:r>
            <a:r>
              <a:rPr lang="tr-TR" sz="1600" dirty="0">
                <a:solidFill>
                  <a:schemeClr val="tx1"/>
                </a:solidFill>
              </a:rPr>
              <a:t>Genom uçlarında proteinlere </a:t>
            </a:r>
            <a:r>
              <a:rPr lang="tr-TR" sz="1600" dirty="0" err="1">
                <a:solidFill>
                  <a:schemeClr val="tx1"/>
                </a:solidFill>
              </a:rPr>
              <a:t>kovalent</a:t>
            </a:r>
            <a:r>
              <a:rPr lang="tr-TR" sz="1600" dirty="0">
                <a:solidFill>
                  <a:schemeClr val="tx1"/>
                </a:solidFill>
              </a:rPr>
              <a:t> olarak bağlı terminal tersine tekrarlar </a:t>
            </a:r>
            <a:r>
              <a:rPr lang="en-US" sz="1600" dirty="0">
                <a:solidFill>
                  <a:schemeClr val="tx1"/>
                </a:solidFill>
              </a:rPr>
              <a:t>(TIRs) </a:t>
            </a:r>
            <a:r>
              <a:rPr lang="tr-TR" sz="1600" dirty="0">
                <a:solidFill>
                  <a:schemeClr val="tx1"/>
                </a:solidFill>
              </a:rPr>
              <a:t>bulunur. Kromozomun ortasındaki </a:t>
            </a:r>
            <a:r>
              <a:rPr lang="tr-TR" sz="1600" dirty="0" err="1">
                <a:solidFill>
                  <a:schemeClr val="tx1"/>
                </a:solidFill>
              </a:rPr>
              <a:t>orjin</a:t>
            </a:r>
            <a:r>
              <a:rPr lang="tr-TR" sz="1600" dirty="0">
                <a:solidFill>
                  <a:schemeClr val="tx1"/>
                </a:solidFill>
              </a:rPr>
              <a:t> bölgesinden iki yönlü </a:t>
            </a:r>
            <a:r>
              <a:rPr lang="tr-TR" sz="1600" dirty="0" err="1">
                <a:solidFill>
                  <a:schemeClr val="tx1"/>
                </a:solidFill>
              </a:rPr>
              <a:t>replikasyon</a:t>
            </a:r>
            <a:r>
              <a:rPr lang="tr-TR" sz="1600" dirty="0">
                <a:solidFill>
                  <a:schemeClr val="tx1"/>
                </a:solidFill>
              </a:rPr>
              <a:t> başlar ve iki benzer büyüklükte kromozom oluşur. DNA 5′ ucunda terminal protein vardır.</a:t>
            </a:r>
          </a:p>
          <a:p>
            <a:pPr>
              <a:lnSpc>
                <a:spcPct val="160000"/>
              </a:lnSpc>
            </a:pPr>
            <a:r>
              <a:rPr lang="tr-TR" sz="1600" b="1" dirty="0" smtClean="0">
                <a:solidFill>
                  <a:schemeClr val="tx1"/>
                </a:solidFill>
              </a:rPr>
              <a:t>Doğrusal </a:t>
            </a:r>
            <a:r>
              <a:rPr lang="tr-TR" sz="1600" b="1" dirty="0" err="1">
                <a:solidFill>
                  <a:schemeClr val="tx1"/>
                </a:solidFill>
              </a:rPr>
              <a:t>genomlu</a:t>
            </a:r>
            <a:r>
              <a:rPr lang="tr-TR" sz="1600" b="1" dirty="0">
                <a:solidFill>
                  <a:schemeClr val="tx1"/>
                </a:solidFill>
              </a:rPr>
              <a:t> </a:t>
            </a:r>
            <a:r>
              <a:rPr lang="tr-TR" sz="1600" b="1" dirty="0" smtClean="0">
                <a:solidFill>
                  <a:schemeClr val="tx1"/>
                </a:solidFill>
              </a:rPr>
              <a:t>virüsler: </a:t>
            </a:r>
            <a:r>
              <a:rPr lang="tr-TR" sz="1600" dirty="0" err="1">
                <a:solidFill>
                  <a:schemeClr val="tx1"/>
                </a:solidFill>
              </a:rPr>
              <a:t>Bacillus</a:t>
            </a:r>
            <a:r>
              <a:rPr lang="tr-TR" sz="1600" dirty="0">
                <a:solidFill>
                  <a:schemeClr val="tx1"/>
                </a:solidFill>
              </a:rPr>
              <a:t> </a:t>
            </a:r>
            <a:r>
              <a:rPr lang="tr-TR" sz="1600" dirty="0" err="1">
                <a:solidFill>
                  <a:schemeClr val="tx1"/>
                </a:solidFill>
              </a:rPr>
              <a:t>subtilis</a:t>
            </a:r>
            <a:r>
              <a:rPr lang="tr-TR" sz="1600" dirty="0">
                <a:solidFill>
                  <a:schemeClr val="tx1"/>
                </a:solidFill>
              </a:rPr>
              <a:t> </a:t>
            </a:r>
            <a:r>
              <a:rPr lang="tr-TR" sz="1600" dirty="0" err="1">
                <a:solidFill>
                  <a:schemeClr val="tx1"/>
                </a:solidFill>
              </a:rPr>
              <a:t>phage</a:t>
            </a:r>
            <a:r>
              <a:rPr lang="tr-TR" sz="1600" dirty="0">
                <a:solidFill>
                  <a:schemeClr val="tx1"/>
                </a:solidFill>
              </a:rPr>
              <a:t> </a:t>
            </a:r>
            <a:r>
              <a:rPr lang="el-GR" sz="1600" dirty="0" smtClean="0">
                <a:solidFill>
                  <a:schemeClr val="tx1"/>
                </a:solidFill>
              </a:rPr>
              <a:t>φ29</a:t>
            </a:r>
            <a:r>
              <a:rPr lang="tr-TR" sz="1600" dirty="0" smtClean="0">
                <a:solidFill>
                  <a:schemeClr val="tx1"/>
                </a:solidFill>
              </a:rPr>
              <a:t>,</a:t>
            </a:r>
            <a:r>
              <a:rPr lang="tr-TR" sz="1600" dirty="0">
                <a:solidFill>
                  <a:schemeClr val="tx1"/>
                </a:solidFill>
              </a:rPr>
              <a:t> </a:t>
            </a:r>
            <a:r>
              <a:rPr lang="tr-TR" sz="1600" dirty="0" err="1" smtClean="0">
                <a:solidFill>
                  <a:schemeClr val="tx1"/>
                </a:solidFill>
              </a:rPr>
              <a:t>prokaryotic</a:t>
            </a:r>
            <a:r>
              <a:rPr lang="tr-TR" sz="1600" dirty="0" smtClean="0">
                <a:solidFill>
                  <a:schemeClr val="tx1"/>
                </a:solidFill>
              </a:rPr>
              <a:t> hücrelerde doğrusal DNA </a:t>
            </a:r>
            <a:r>
              <a:rPr lang="tr-TR" sz="1600" dirty="0" err="1" smtClean="0">
                <a:solidFill>
                  <a:schemeClr val="tx1"/>
                </a:solidFill>
              </a:rPr>
              <a:t>replikasyonu</a:t>
            </a:r>
            <a:r>
              <a:rPr lang="tr-TR" sz="1600" dirty="0" smtClean="0">
                <a:solidFill>
                  <a:schemeClr val="tx1"/>
                </a:solidFill>
              </a:rPr>
              <a:t> için model </a:t>
            </a:r>
            <a:r>
              <a:rPr lang="tr-TR" sz="1600" dirty="0" err="1" smtClean="0">
                <a:solidFill>
                  <a:schemeClr val="tx1"/>
                </a:solidFill>
              </a:rPr>
              <a:t>fajdır</a:t>
            </a:r>
            <a:r>
              <a:rPr lang="tr-TR" sz="1600" dirty="0" smtClean="0">
                <a:solidFill>
                  <a:schemeClr val="tx1"/>
                </a:solidFill>
              </a:rPr>
              <a:t>.</a:t>
            </a:r>
            <a:r>
              <a:rPr lang="tr-TR" sz="1600" dirty="0">
                <a:solidFill>
                  <a:schemeClr val="tx1"/>
                </a:solidFill>
              </a:rPr>
              <a:t> </a:t>
            </a:r>
            <a:r>
              <a:rPr lang="tr-TR" sz="1600" dirty="0" err="1" smtClean="0">
                <a:solidFill>
                  <a:schemeClr val="tx1"/>
                </a:solidFill>
              </a:rPr>
              <a:t>Eukaryotic</a:t>
            </a:r>
            <a:r>
              <a:rPr lang="tr-TR" sz="1600" dirty="0" smtClean="0">
                <a:solidFill>
                  <a:schemeClr val="tx1"/>
                </a:solidFill>
              </a:rPr>
              <a:t> hücrelerde </a:t>
            </a:r>
            <a:r>
              <a:rPr lang="tr-TR" sz="1600" dirty="0" err="1" smtClean="0">
                <a:solidFill>
                  <a:schemeClr val="tx1"/>
                </a:solidFill>
              </a:rPr>
              <a:t>adenoviruse</a:t>
            </a:r>
            <a:r>
              <a:rPr lang="tr-TR" sz="1600" dirty="0" smtClean="0">
                <a:solidFill>
                  <a:schemeClr val="tx1"/>
                </a:solidFill>
              </a:rPr>
              <a:t> </a:t>
            </a:r>
            <a:r>
              <a:rPr lang="tr-TR" sz="1600" dirty="0" err="1" smtClean="0">
                <a:solidFill>
                  <a:schemeClr val="tx1"/>
                </a:solidFill>
              </a:rPr>
              <a:t>ler</a:t>
            </a:r>
            <a:r>
              <a:rPr lang="tr-TR" sz="1600" dirty="0" smtClean="0">
                <a:solidFill>
                  <a:schemeClr val="tx1"/>
                </a:solidFill>
              </a:rPr>
              <a:t> modeldir.</a:t>
            </a:r>
            <a:r>
              <a:rPr lang="tr-TR" sz="1600" dirty="0">
                <a:solidFill>
                  <a:schemeClr val="tx1"/>
                </a:solidFill>
              </a:rPr>
              <a:t> </a:t>
            </a:r>
            <a:r>
              <a:rPr lang="tr-TR" sz="1600" dirty="0" smtClean="0">
                <a:solidFill>
                  <a:schemeClr val="tx1"/>
                </a:solidFill>
              </a:rPr>
              <a:t>DNA 5</a:t>
            </a:r>
            <a:r>
              <a:rPr lang="tr-TR" sz="1600" dirty="0">
                <a:solidFill>
                  <a:schemeClr val="tx1"/>
                </a:solidFill>
              </a:rPr>
              <a:t>′ </a:t>
            </a:r>
            <a:r>
              <a:rPr lang="tr-TR" sz="1600" dirty="0" smtClean="0">
                <a:solidFill>
                  <a:schemeClr val="tx1"/>
                </a:solidFill>
              </a:rPr>
              <a:t>ucunda </a:t>
            </a:r>
            <a:r>
              <a:rPr lang="tr-TR" sz="1600" dirty="0">
                <a:solidFill>
                  <a:schemeClr val="tx1"/>
                </a:solidFill>
              </a:rPr>
              <a:t>terminal protein </a:t>
            </a:r>
            <a:r>
              <a:rPr lang="tr-TR" sz="1600" dirty="0" smtClean="0">
                <a:solidFill>
                  <a:schemeClr val="tx1"/>
                </a:solidFill>
              </a:rPr>
              <a:t>vardır.</a:t>
            </a:r>
          </a:p>
          <a:p>
            <a:pPr>
              <a:lnSpc>
                <a:spcPct val="160000"/>
              </a:lnSpc>
            </a:pPr>
            <a:r>
              <a:rPr lang="tr-TR" sz="1600" b="1" dirty="0">
                <a:solidFill>
                  <a:schemeClr val="tx1"/>
                </a:solidFill>
              </a:rPr>
              <a:t>Doğrusal </a:t>
            </a:r>
            <a:r>
              <a:rPr lang="tr-TR" sz="1600" b="1" dirty="0" err="1">
                <a:solidFill>
                  <a:schemeClr val="tx1"/>
                </a:solidFill>
              </a:rPr>
              <a:t>genomlu</a:t>
            </a:r>
            <a:r>
              <a:rPr lang="tr-TR" sz="1600" b="1" dirty="0">
                <a:solidFill>
                  <a:schemeClr val="tx1"/>
                </a:solidFill>
              </a:rPr>
              <a:t> </a:t>
            </a:r>
            <a:r>
              <a:rPr lang="tr-TR" sz="1600" b="1" dirty="0" err="1" smtClean="0">
                <a:solidFill>
                  <a:schemeClr val="tx1"/>
                </a:solidFill>
              </a:rPr>
              <a:t>plazmidler</a:t>
            </a:r>
            <a:r>
              <a:rPr lang="tr-TR" sz="1600" b="1" dirty="0" smtClean="0">
                <a:solidFill>
                  <a:schemeClr val="tx1"/>
                </a:solidFill>
              </a:rPr>
              <a:t>: </a:t>
            </a:r>
            <a:r>
              <a:rPr lang="tr-TR" sz="1600" dirty="0" smtClean="0">
                <a:solidFill>
                  <a:schemeClr val="tx1"/>
                </a:solidFill>
              </a:rPr>
              <a:t>Doğrusal </a:t>
            </a:r>
            <a:r>
              <a:rPr lang="tr-TR" sz="1600" dirty="0" err="1" smtClean="0">
                <a:solidFill>
                  <a:schemeClr val="tx1"/>
                </a:solidFill>
              </a:rPr>
              <a:t>genomlu</a:t>
            </a:r>
            <a:r>
              <a:rPr lang="tr-TR" sz="1600" dirty="0" smtClean="0">
                <a:solidFill>
                  <a:schemeClr val="tx1"/>
                </a:solidFill>
              </a:rPr>
              <a:t> iki bakteri cinsinde ve </a:t>
            </a:r>
            <a:r>
              <a:rPr lang="tr-TR" sz="1600" dirty="0" err="1" smtClean="0">
                <a:solidFill>
                  <a:schemeClr val="tx1"/>
                </a:solidFill>
              </a:rPr>
              <a:t>halkasal</a:t>
            </a:r>
            <a:r>
              <a:rPr lang="tr-TR" sz="1600" dirty="0" smtClean="0">
                <a:solidFill>
                  <a:schemeClr val="tx1"/>
                </a:solidFill>
              </a:rPr>
              <a:t> </a:t>
            </a:r>
            <a:r>
              <a:rPr lang="tr-TR" sz="1600" dirty="0" err="1" smtClean="0">
                <a:solidFill>
                  <a:schemeClr val="tx1"/>
                </a:solidFill>
              </a:rPr>
              <a:t>genomlu</a:t>
            </a:r>
            <a:r>
              <a:rPr lang="tr-TR" sz="1600" dirty="0" smtClean="0">
                <a:solidFill>
                  <a:schemeClr val="tx1"/>
                </a:solidFill>
              </a:rPr>
              <a:t> bazı bakterilerde </a:t>
            </a:r>
            <a:r>
              <a:rPr lang="tr-TR" sz="1600" dirty="0">
                <a:solidFill>
                  <a:schemeClr val="tx1"/>
                </a:solidFill>
              </a:rPr>
              <a:t>bulunur. </a:t>
            </a:r>
            <a:r>
              <a:rPr lang="tr-TR" sz="1600" i="1" dirty="0" err="1" smtClean="0">
                <a:solidFill>
                  <a:schemeClr val="tx1"/>
                </a:solidFill>
              </a:rPr>
              <a:t>Streptomyces</a:t>
            </a:r>
            <a:r>
              <a:rPr lang="tr-TR" sz="1600" dirty="0" smtClean="0">
                <a:solidFill>
                  <a:schemeClr val="tx1"/>
                </a:solidFill>
              </a:rPr>
              <a:t> doğrusal </a:t>
            </a:r>
            <a:r>
              <a:rPr lang="tr-TR" sz="1600" dirty="0" err="1" smtClean="0">
                <a:solidFill>
                  <a:schemeClr val="tx1"/>
                </a:solidFill>
              </a:rPr>
              <a:t>plazmidi</a:t>
            </a:r>
            <a:r>
              <a:rPr lang="tr-TR" sz="1600" dirty="0" smtClean="0">
                <a:solidFill>
                  <a:schemeClr val="tx1"/>
                </a:solidFill>
              </a:rPr>
              <a:t> t</a:t>
            </a:r>
            <a:r>
              <a:rPr lang="en-US" sz="1600" dirty="0" err="1" smtClean="0">
                <a:solidFill>
                  <a:schemeClr val="tx1"/>
                </a:solidFill>
              </a:rPr>
              <a:t>erminal</a:t>
            </a:r>
            <a:r>
              <a:rPr lang="tr-TR" sz="1600" dirty="0" smtClean="0">
                <a:solidFill>
                  <a:schemeClr val="tx1"/>
                </a:solidFill>
              </a:rPr>
              <a:t> tekrarlarıyla raket şeklindedir. </a:t>
            </a:r>
            <a:r>
              <a:rPr lang="tr-TR" sz="1600" i="1" dirty="0" err="1" smtClean="0">
                <a:solidFill>
                  <a:schemeClr val="tx1"/>
                </a:solidFill>
              </a:rPr>
              <a:t>Borrelia</a:t>
            </a:r>
            <a:r>
              <a:rPr lang="tr-TR" sz="1600" dirty="0" smtClean="0">
                <a:solidFill>
                  <a:schemeClr val="tx1"/>
                </a:solidFill>
              </a:rPr>
              <a:t> </a:t>
            </a:r>
            <a:r>
              <a:rPr lang="tr-TR" sz="1600" dirty="0" err="1" smtClean="0">
                <a:solidFill>
                  <a:schemeClr val="tx1"/>
                </a:solidFill>
              </a:rPr>
              <a:t>plazmidinde</a:t>
            </a:r>
            <a:r>
              <a:rPr lang="tr-TR" sz="1600" dirty="0" smtClean="0">
                <a:solidFill>
                  <a:schemeClr val="tx1"/>
                </a:solidFill>
              </a:rPr>
              <a:t> </a:t>
            </a:r>
            <a:r>
              <a:rPr lang="tr-TR" sz="1600" dirty="0" err="1" smtClean="0">
                <a:solidFill>
                  <a:schemeClr val="tx1"/>
                </a:solidFill>
              </a:rPr>
              <a:t>hairpin</a:t>
            </a:r>
            <a:r>
              <a:rPr lang="tr-TR" sz="1600" dirty="0" smtClean="0">
                <a:solidFill>
                  <a:schemeClr val="tx1"/>
                </a:solidFill>
              </a:rPr>
              <a:t> yapısı görülür.</a:t>
            </a:r>
          </a:p>
        </p:txBody>
      </p:sp>
    </p:spTree>
    <p:extLst>
      <p:ext uri="{BB962C8B-B14F-4D97-AF65-F5344CB8AC3E}">
        <p14:creationId xmlns:p14="http://schemas.microsoft.com/office/powerpoint/2010/main" val="151241411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618" name="Rectangle 2"/>
          <p:cNvSpPr>
            <a:spLocks noGrp="1" noChangeArrowheads="1"/>
          </p:cNvSpPr>
          <p:nvPr>
            <p:ph type="title"/>
          </p:nvPr>
        </p:nvSpPr>
        <p:spPr>
          <a:xfrm>
            <a:off x="1691680" y="548680"/>
            <a:ext cx="6995120" cy="719733"/>
          </a:xfrm>
        </p:spPr>
        <p:txBody>
          <a:bodyPr>
            <a:normAutofit/>
          </a:bodyPr>
          <a:lstStyle/>
          <a:p>
            <a:pPr algn="ctr" eaLnBrk="1" hangingPunct="1">
              <a:defRPr/>
            </a:pPr>
            <a:r>
              <a:rPr lang="de-DE" sz="3200" b="1" dirty="0" smtClean="0">
                <a:solidFill>
                  <a:schemeClr val="tx1"/>
                </a:solidFill>
              </a:rPr>
              <a:t>MİKROBİYEL MOLEKÜLER BİYOLOJİ</a:t>
            </a:r>
            <a:endParaRPr lang="tr-TR" sz="3200" b="1" dirty="0" smtClean="0">
              <a:solidFill>
                <a:schemeClr val="tx1"/>
              </a:solidFill>
            </a:endParaRPr>
          </a:p>
        </p:txBody>
      </p:sp>
      <p:sp>
        <p:nvSpPr>
          <p:cNvPr id="111619" name="Rectangle 3"/>
          <p:cNvSpPr>
            <a:spLocks noGrp="1" noChangeArrowheads="1"/>
          </p:cNvSpPr>
          <p:nvPr>
            <p:ph idx="1"/>
          </p:nvPr>
        </p:nvSpPr>
        <p:spPr>
          <a:xfrm>
            <a:off x="1547664" y="1628800"/>
            <a:ext cx="7139136" cy="4968850"/>
          </a:xfrm>
          <a:noFill/>
        </p:spPr>
        <p:txBody>
          <a:bodyPr>
            <a:normAutofit fontScale="92500" lnSpcReduction="20000"/>
          </a:bodyPr>
          <a:lstStyle/>
          <a:p>
            <a:pPr eaLnBrk="1" hangingPunct="1">
              <a:lnSpc>
                <a:spcPct val="90000"/>
              </a:lnSpc>
              <a:defRPr/>
            </a:pPr>
            <a:r>
              <a:rPr lang="de-DE" sz="2800" dirty="0" err="1" smtClean="0"/>
              <a:t>Prokaryot</a:t>
            </a:r>
            <a:r>
              <a:rPr lang="de-DE" sz="2800" dirty="0" smtClean="0"/>
              <a:t> </a:t>
            </a:r>
            <a:r>
              <a:rPr lang="de-DE" sz="2800" dirty="0" err="1" smtClean="0"/>
              <a:t>ve</a:t>
            </a:r>
            <a:r>
              <a:rPr lang="de-DE" sz="2800" dirty="0" smtClean="0"/>
              <a:t> </a:t>
            </a:r>
            <a:r>
              <a:rPr lang="de-DE" sz="2800" dirty="0" err="1" smtClean="0"/>
              <a:t>ökaryot</a:t>
            </a:r>
            <a:r>
              <a:rPr lang="de-DE" sz="2800" dirty="0" smtClean="0"/>
              <a:t> </a:t>
            </a:r>
            <a:r>
              <a:rPr lang="de-DE" sz="2800" dirty="0" err="1" smtClean="0"/>
              <a:t>hücrelerde</a:t>
            </a:r>
            <a:r>
              <a:rPr lang="de-DE" sz="2800" dirty="0" smtClean="0"/>
              <a:t> </a:t>
            </a:r>
            <a:r>
              <a:rPr lang="de-DE" sz="2800" dirty="0" err="1" smtClean="0"/>
              <a:t>bilgiyi</a:t>
            </a:r>
            <a:r>
              <a:rPr lang="de-DE" sz="2800" dirty="0" smtClean="0"/>
              <a:t> </a:t>
            </a:r>
            <a:r>
              <a:rPr lang="de-DE" sz="2800" dirty="0" err="1" smtClean="0"/>
              <a:t>taşıyan</a:t>
            </a:r>
            <a:r>
              <a:rPr lang="de-DE" sz="2800" dirty="0" smtClean="0"/>
              <a:t> </a:t>
            </a:r>
            <a:r>
              <a:rPr lang="de-DE" sz="2800" dirty="0" err="1" smtClean="0"/>
              <a:t>ve</a:t>
            </a:r>
            <a:r>
              <a:rPr lang="de-DE" sz="2800" dirty="0" smtClean="0"/>
              <a:t> </a:t>
            </a:r>
            <a:r>
              <a:rPr lang="de-DE" sz="2800" dirty="0" err="1" smtClean="0"/>
              <a:t>aktaran</a:t>
            </a:r>
            <a:r>
              <a:rPr lang="de-DE" sz="2800" dirty="0" smtClean="0"/>
              <a:t> </a:t>
            </a:r>
            <a:r>
              <a:rPr lang="de-DE" sz="2800" dirty="0" err="1" smtClean="0"/>
              <a:t>anahtar</a:t>
            </a:r>
            <a:r>
              <a:rPr lang="de-DE" sz="2800" dirty="0" smtClean="0"/>
              <a:t> </a:t>
            </a:r>
            <a:r>
              <a:rPr lang="tr-TR" sz="2800" dirty="0" smtClean="0"/>
              <a:t>makro</a:t>
            </a:r>
            <a:r>
              <a:rPr lang="de-DE" sz="2800" dirty="0" err="1" smtClean="0"/>
              <a:t>moleküller</a:t>
            </a:r>
            <a:r>
              <a:rPr lang="de-DE" sz="2800" dirty="0" smtClean="0"/>
              <a:t>, </a:t>
            </a:r>
            <a:endParaRPr lang="tr-TR" sz="2800" dirty="0" smtClean="0"/>
          </a:p>
          <a:p>
            <a:pPr eaLnBrk="1" hangingPunct="1">
              <a:lnSpc>
                <a:spcPct val="90000"/>
              </a:lnSpc>
              <a:defRPr/>
            </a:pPr>
            <a:r>
              <a:rPr lang="de-DE" sz="2800" dirty="0" smtClean="0"/>
              <a:t>D</a:t>
            </a:r>
            <a:r>
              <a:rPr lang="tr-TR" sz="2800" dirty="0" smtClean="0"/>
              <a:t>N</a:t>
            </a:r>
            <a:r>
              <a:rPr lang="de-DE" sz="2800" dirty="0" smtClean="0"/>
              <a:t>A</a:t>
            </a:r>
            <a:endParaRPr lang="tr-TR" sz="2800" dirty="0" smtClean="0"/>
          </a:p>
          <a:p>
            <a:pPr eaLnBrk="1" hangingPunct="1">
              <a:lnSpc>
                <a:spcPct val="90000"/>
              </a:lnSpc>
              <a:defRPr/>
            </a:pPr>
            <a:r>
              <a:rPr lang="de-DE" sz="2800" dirty="0" smtClean="0"/>
              <a:t>RNA</a:t>
            </a:r>
            <a:endParaRPr lang="tr-TR" sz="2800" dirty="0" smtClean="0"/>
          </a:p>
          <a:p>
            <a:pPr eaLnBrk="1" hangingPunct="1">
              <a:lnSpc>
                <a:spcPct val="90000"/>
              </a:lnSpc>
              <a:defRPr/>
            </a:pPr>
            <a:r>
              <a:rPr lang="tr-TR" sz="2800" dirty="0" smtClean="0"/>
              <a:t>P</a:t>
            </a:r>
            <a:r>
              <a:rPr lang="de-DE" sz="2800" dirty="0" err="1" smtClean="0"/>
              <a:t>roteinlerdir</a:t>
            </a:r>
            <a:r>
              <a:rPr lang="de-DE" sz="2800" dirty="0" smtClean="0"/>
              <a:t>. </a:t>
            </a:r>
            <a:endParaRPr lang="tr-TR" sz="2800" dirty="0" smtClean="0"/>
          </a:p>
          <a:p>
            <a:pPr eaLnBrk="1" hangingPunct="1">
              <a:lnSpc>
                <a:spcPct val="90000"/>
              </a:lnSpc>
              <a:defRPr/>
            </a:pPr>
            <a:endParaRPr lang="tr-TR" sz="2800" dirty="0" smtClean="0"/>
          </a:p>
          <a:p>
            <a:pPr eaLnBrk="1" hangingPunct="1">
              <a:lnSpc>
                <a:spcPct val="90000"/>
              </a:lnSpc>
              <a:defRPr/>
            </a:pPr>
            <a:r>
              <a:rPr lang="de-DE" sz="2800" dirty="0" err="1" smtClean="0"/>
              <a:t>Moleküler</a:t>
            </a:r>
            <a:r>
              <a:rPr lang="de-DE" sz="2800" dirty="0" smtClean="0"/>
              <a:t> </a:t>
            </a:r>
            <a:r>
              <a:rPr lang="de-DE" sz="2800" dirty="0" err="1" smtClean="0"/>
              <a:t>düzeyde</a:t>
            </a:r>
            <a:r>
              <a:rPr lang="de-DE" sz="2800" dirty="0" smtClean="0"/>
              <a:t> </a:t>
            </a:r>
            <a:r>
              <a:rPr lang="de-DE" sz="2800" dirty="0" err="1" smtClean="0"/>
              <a:t>genetik</a:t>
            </a:r>
            <a:r>
              <a:rPr lang="de-DE" sz="2800" dirty="0" smtClean="0"/>
              <a:t> </a:t>
            </a:r>
            <a:r>
              <a:rPr lang="de-DE" sz="2800" dirty="0" err="1" smtClean="0"/>
              <a:t>bilginin</a:t>
            </a:r>
            <a:r>
              <a:rPr lang="de-DE" sz="2800" dirty="0" smtClean="0"/>
              <a:t> </a:t>
            </a:r>
            <a:r>
              <a:rPr lang="de-DE" sz="2800" dirty="0" err="1" smtClean="0"/>
              <a:t>akışı</a:t>
            </a:r>
            <a:r>
              <a:rPr lang="de-DE" sz="2800" dirty="0" smtClean="0"/>
              <a:t> </a:t>
            </a:r>
            <a:r>
              <a:rPr lang="de-DE" sz="2800" dirty="0" err="1" smtClean="0"/>
              <a:t>üç</a:t>
            </a:r>
            <a:r>
              <a:rPr lang="de-DE" sz="2800" dirty="0" smtClean="0"/>
              <a:t> </a:t>
            </a:r>
            <a:r>
              <a:rPr lang="de-DE" sz="2800" dirty="0" err="1" smtClean="0"/>
              <a:t>aşamada</a:t>
            </a:r>
            <a:r>
              <a:rPr lang="de-DE" sz="2800" dirty="0" smtClean="0"/>
              <a:t> </a:t>
            </a:r>
            <a:r>
              <a:rPr lang="de-DE" sz="2800" dirty="0" err="1" smtClean="0"/>
              <a:t>gerçekleşmektedir</a:t>
            </a:r>
            <a:r>
              <a:rPr lang="de-DE" sz="2800" dirty="0" smtClean="0"/>
              <a:t>. </a:t>
            </a:r>
            <a:r>
              <a:rPr lang="tr-TR" sz="2800" dirty="0" smtClean="0"/>
              <a:t>(</a:t>
            </a:r>
            <a:r>
              <a:rPr lang="en-GB" sz="2800" dirty="0" err="1" smtClean="0"/>
              <a:t>sentral</a:t>
            </a:r>
            <a:r>
              <a:rPr lang="en-GB" sz="2800" dirty="0" smtClean="0"/>
              <a:t> </a:t>
            </a:r>
            <a:r>
              <a:rPr lang="en-GB" sz="2800" dirty="0" err="1" smtClean="0"/>
              <a:t>doğma</a:t>
            </a:r>
            <a:r>
              <a:rPr lang="tr-TR" sz="2800" dirty="0" smtClean="0"/>
              <a:t>)</a:t>
            </a:r>
            <a:r>
              <a:rPr lang="en-GB" sz="2800" dirty="0" smtClean="0"/>
              <a:t> </a:t>
            </a:r>
            <a:endParaRPr lang="de-DE" sz="2800" dirty="0" smtClean="0"/>
          </a:p>
          <a:p>
            <a:pPr eaLnBrk="1" hangingPunct="1">
              <a:lnSpc>
                <a:spcPct val="90000"/>
              </a:lnSpc>
              <a:defRPr/>
            </a:pPr>
            <a:r>
              <a:rPr lang="de-DE" sz="2800" dirty="0" err="1" smtClean="0"/>
              <a:t>Replikasyon</a:t>
            </a:r>
            <a:endParaRPr lang="de-DE" sz="2800" dirty="0" smtClean="0"/>
          </a:p>
          <a:p>
            <a:pPr eaLnBrk="1" hangingPunct="1">
              <a:lnSpc>
                <a:spcPct val="90000"/>
              </a:lnSpc>
              <a:defRPr/>
            </a:pPr>
            <a:r>
              <a:rPr lang="de-DE" sz="2800" dirty="0" err="1" smtClean="0"/>
              <a:t>Transkripsiyon</a:t>
            </a:r>
            <a:r>
              <a:rPr lang="de-DE" sz="2800" dirty="0" smtClean="0"/>
              <a:t> </a:t>
            </a:r>
            <a:endParaRPr lang="tr-TR" sz="2800" dirty="0" smtClean="0"/>
          </a:p>
          <a:p>
            <a:pPr eaLnBrk="1" hangingPunct="1">
              <a:lnSpc>
                <a:spcPct val="90000"/>
              </a:lnSpc>
              <a:defRPr/>
            </a:pPr>
            <a:r>
              <a:rPr lang="en-GB" sz="2800" dirty="0" err="1" smtClean="0"/>
              <a:t>Translasyon</a:t>
            </a:r>
            <a:endParaRPr lang="tr-TR" sz="2800" dirty="0" smtClean="0"/>
          </a:p>
          <a:p>
            <a:pPr eaLnBrk="1" hangingPunct="1">
              <a:lnSpc>
                <a:spcPct val="90000"/>
              </a:lnSpc>
              <a:defRPr/>
            </a:pPr>
            <a:endParaRPr lang="en-GB" sz="2800" dirty="0" smtClean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42" name="Rectangle 2"/>
          <p:cNvSpPr>
            <a:spLocks noGrp="1" noChangeArrowheads="1"/>
          </p:cNvSpPr>
          <p:nvPr>
            <p:ph type="title"/>
          </p:nvPr>
        </p:nvSpPr>
        <p:spPr>
          <a:xfrm>
            <a:off x="1619672" y="292100"/>
            <a:ext cx="7067128" cy="688975"/>
          </a:xfrm>
        </p:spPr>
        <p:txBody>
          <a:bodyPr>
            <a:normAutofit fontScale="90000"/>
          </a:bodyPr>
          <a:lstStyle/>
          <a:p>
            <a:pPr algn="ctr" eaLnBrk="1" hangingPunct="1">
              <a:defRPr/>
            </a:pPr>
            <a:r>
              <a:rPr lang="en-GB" sz="4000" b="1" dirty="0" smtClean="0">
                <a:solidFill>
                  <a:schemeClr val="tx1"/>
                </a:solidFill>
              </a:rPr>
              <a:t>DNA YAPI VE FONKSİYONU</a:t>
            </a:r>
            <a:r>
              <a:rPr lang="tr-TR" sz="4000" b="1" dirty="0" smtClean="0">
                <a:solidFill>
                  <a:schemeClr val="tx1"/>
                </a:solidFill>
              </a:rPr>
              <a:t> </a:t>
            </a:r>
          </a:p>
        </p:txBody>
      </p:sp>
      <p:sp>
        <p:nvSpPr>
          <p:cNvPr id="112643" name="Rectangle 3"/>
          <p:cNvSpPr>
            <a:spLocks noGrp="1" noChangeArrowheads="1"/>
          </p:cNvSpPr>
          <p:nvPr>
            <p:ph idx="1"/>
          </p:nvPr>
        </p:nvSpPr>
        <p:spPr>
          <a:xfrm>
            <a:off x="1547664" y="1423257"/>
            <a:ext cx="6984776" cy="4958072"/>
          </a:xfrm>
          <a:noFill/>
        </p:spPr>
        <p:txBody>
          <a:bodyPr>
            <a:noAutofit/>
          </a:bodyPr>
          <a:lstStyle/>
          <a:p>
            <a:pPr eaLnBrk="1" hangingPunct="1">
              <a:lnSpc>
                <a:spcPct val="80000"/>
              </a:lnSpc>
              <a:defRPr/>
            </a:pPr>
            <a:r>
              <a:rPr lang="en-GB" sz="2800" b="1" dirty="0" err="1" smtClean="0">
                <a:effectLst/>
              </a:rPr>
              <a:t>Deoksiriboz</a:t>
            </a:r>
            <a:r>
              <a:rPr lang="tr-TR" sz="2800" b="1" dirty="0" smtClean="0">
                <a:effectLst/>
              </a:rPr>
              <a:t> </a:t>
            </a:r>
            <a:r>
              <a:rPr lang="tr-TR" sz="2800" b="1" dirty="0" smtClean="0">
                <a:effectLst/>
                <a:sym typeface="Wingdings" pitchFamily="2" charset="2"/>
              </a:rPr>
              <a:t></a:t>
            </a:r>
            <a:r>
              <a:rPr lang="en-GB" sz="2800" dirty="0" smtClean="0">
                <a:effectLst/>
              </a:rPr>
              <a:t> </a:t>
            </a:r>
            <a:endParaRPr lang="tr-TR" sz="2800" dirty="0" smtClean="0">
              <a:effectLst/>
            </a:endParaRPr>
          </a:p>
          <a:p>
            <a:pPr eaLnBrk="1" hangingPunct="1">
              <a:lnSpc>
                <a:spcPct val="80000"/>
              </a:lnSpc>
              <a:buFontTx/>
              <a:buNone/>
              <a:defRPr/>
            </a:pPr>
            <a:r>
              <a:rPr lang="tr-TR" sz="2800" dirty="0" smtClean="0">
                <a:effectLst/>
              </a:rPr>
              <a:t>	</a:t>
            </a:r>
            <a:r>
              <a:rPr lang="en-GB" sz="2800" dirty="0" smtClean="0">
                <a:effectLst/>
              </a:rPr>
              <a:t>1. </a:t>
            </a:r>
            <a:r>
              <a:rPr lang="tr-TR" sz="2800" dirty="0" smtClean="0">
                <a:effectLst/>
              </a:rPr>
              <a:t>C </a:t>
            </a:r>
            <a:r>
              <a:rPr lang="tr-TR" sz="2800" dirty="0" smtClean="0">
                <a:effectLst/>
                <a:sym typeface="Wingdings" pitchFamily="2" charset="2"/>
              </a:rPr>
              <a:t></a:t>
            </a:r>
            <a:r>
              <a:rPr lang="en-GB" sz="2800" dirty="0" smtClean="0">
                <a:effectLst/>
              </a:rPr>
              <a:t> </a:t>
            </a:r>
            <a:r>
              <a:rPr lang="en-GB" sz="2800" dirty="0" err="1" smtClean="0">
                <a:effectLst/>
              </a:rPr>
              <a:t>purin</a:t>
            </a:r>
            <a:r>
              <a:rPr lang="en-GB" sz="2800" dirty="0" smtClean="0">
                <a:effectLst/>
              </a:rPr>
              <a:t> (</a:t>
            </a:r>
            <a:r>
              <a:rPr lang="en-GB" sz="2800" dirty="0" err="1" smtClean="0">
                <a:effectLst/>
              </a:rPr>
              <a:t>adenin</a:t>
            </a:r>
            <a:r>
              <a:rPr lang="en-GB" sz="2800" dirty="0" smtClean="0">
                <a:effectLst/>
              </a:rPr>
              <a:t> </a:t>
            </a:r>
            <a:r>
              <a:rPr lang="en-GB" sz="2800" dirty="0" err="1" smtClean="0">
                <a:effectLst/>
              </a:rPr>
              <a:t>guanin</a:t>
            </a:r>
            <a:r>
              <a:rPr lang="en-GB" sz="2800" dirty="0" smtClean="0">
                <a:effectLst/>
              </a:rPr>
              <a:t>) </a:t>
            </a:r>
            <a:r>
              <a:rPr lang="en-GB" sz="2800" dirty="0" err="1" smtClean="0">
                <a:effectLst/>
              </a:rPr>
              <a:t>ve</a:t>
            </a:r>
            <a:r>
              <a:rPr lang="en-GB" sz="2800" dirty="0" smtClean="0">
                <a:effectLst/>
              </a:rPr>
              <a:t> </a:t>
            </a:r>
            <a:r>
              <a:rPr lang="en-GB" sz="2800" dirty="0" err="1" smtClean="0">
                <a:effectLst/>
              </a:rPr>
              <a:t>primidin</a:t>
            </a:r>
            <a:r>
              <a:rPr lang="en-GB" sz="2800" dirty="0" smtClean="0">
                <a:effectLst/>
              </a:rPr>
              <a:t> (</a:t>
            </a:r>
            <a:r>
              <a:rPr lang="en-GB" sz="2800" dirty="0" err="1" smtClean="0">
                <a:effectLst/>
              </a:rPr>
              <a:t>sitozin</a:t>
            </a:r>
            <a:r>
              <a:rPr lang="en-GB" sz="2800" dirty="0" smtClean="0">
                <a:effectLst/>
              </a:rPr>
              <a:t> </a:t>
            </a:r>
            <a:r>
              <a:rPr lang="en-GB" sz="2800" dirty="0" err="1" smtClean="0">
                <a:effectLst/>
              </a:rPr>
              <a:t>timin</a:t>
            </a:r>
            <a:r>
              <a:rPr lang="en-GB" sz="2800" dirty="0" smtClean="0">
                <a:effectLst/>
              </a:rPr>
              <a:t>) </a:t>
            </a:r>
            <a:endParaRPr lang="tr-TR" sz="2800" dirty="0" smtClean="0">
              <a:effectLst/>
            </a:endParaRPr>
          </a:p>
          <a:p>
            <a:pPr eaLnBrk="1" hangingPunct="1">
              <a:lnSpc>
                <a:spcPct val="80000"/>
              </a:lnSpc>
              <a:buFontTx/>
              <a:buNone/>
              <a:defRPr/>
            </a:pPr>
            <a:r>
              <a:rPr lang="en-GB" sz="2800" dirty="0" smtClean="0">
                <a:effectLst/>
              </a:rPr>
              <a:t>  </a:t>
            </a:r>
            <a:endParaRPr lang="tr-TR" sz="2800" dirty="0" smtClean="0">
              <a:effectLst/>
            </a:endParaRPr>
          </a:p>
          <a:p>
            <a:pPr eaLnBrk="1" hangingPunct="1">
              <a:lnSpc>
                <a:spcPct val="80000"/>
              </a:lnSpc>
              <a:defRPr/>
            </a:pPr>
            <a:r>
              <a:rPr lang="en-GB" sz="2800" dirty="0" err="1" smtClean="0">
                <a:effectLst/>
              </a:rPr>
              <a:t>Baz</a:t>
            </a:r>
            <a:r>
              <a:rPr lang="tr-TR" sz="2800" dirty="0" smtClean="0">
                <a:effectLst/>
              </a:rPr>
              <a:t> +</a:t>
            </a:r>
            <a:r>
              <a:rPr lang="en-GB" sz="2800" dirty="0" smtClean="0">
                <a:effectLst/>
              </a:rPr>
              <a:t> </a:t>
            </a:r>
            <a:r>
              <a:rPr lang="en-GB" sz="2800" dirty="0" err="1" smtClean="0">
                <a:effectLst/>
              </a:rPr>
              <a:t>şeker</a:t>
            </a:r>
            <a:r>
              <a:rPr lang="tr-TR" sz="2800" dirty="0" smtClean="0">
                <a:effectLst/>
              </a:rPr>
              <a:t> = </a:t>
            </a:r>
            <a:r>
              <a:rPr lang="en-GB" sz="2800" b="1" dirty="0" err="1" smtClean="0">
                <a:effectLst/>
              </a:rPr>
              <a:t>nükleozit</a:t>
            </a:r>
            <a:r>
              <a:rPr lang="en-GB" sz="2800" dirty="0" smtClean="0">
                <a:effectLst/>
              </a:rPr>
              <a:t>  </a:t>
            </a:r>
            <a:endParaRPr lang="tr-TR" sz="2800" dirty="0" smtClean="0">
              <a:effectLst/>
            </a:endParaRPr>
          </a:p>
          <a:p>
            <a:pPr eaLnBrk="1" hangingPunct="1">
              <a:lnSpc>
                <a:spcPct val="80000"/>
              </a:lnSpc>
              <a:defRPr/>
            </a:pPr>
            <a:endParaRPr lang="tr-TR" sz="2800" dirty="0" smtClean="0">
              <a:effectLst/>
            </a:endParaRPr>
          </a:p>
          <a:p>
            <a:pPr eaLnBrk="1" hangingPunct="1">
              <a:lnSpc>
                <a:spcPct val="80000"/>
              </a:lnSpc>
              <a:defRPr/>
            </a:pPr>
            <a:r>
              <a:rPr lang="en-GB" sz="2800" dirty="0" err="1" smtClean="0">
                <a:effectLst/>
              </a:rPr>
              <a:t>Deoksiriboz</a:t>
            </a:r>
            <a:r>
              <a:rPr lang="en-GB" sz="2800" dirty="0" smtClean="0">
                <a:effectLst/>
              </a:rPr>
              <a:t> </a:t>
            </a:r>
            <a:r>
              <a:rPr lang="tr-TR" sz="2800" dirty="0" smtClean="0">
                <a:effectLst/>
              </a:rPr>
              <a:t>	</a:t>
            </a:r>
            <a:r>
              <a:rPr lang="en-GB" sz="2800" dirty="0" smtClean="0">
                <a:effectLst/>
              </a:rPr>
              <a:t>3.</a:t>
            </a:r>
            <a:r>
              <a:rPr lang="tr-TR" sz="2800" dirty="0" smtClean="0">
                <a:effectLst/>
              </a:rPr>
              <a:t>C </a:t>
            </a:r>
            <a:r>
              <a:rPr lang="tr-TR" sz="2800" dirty="0" smtClean="0">
                <a:effectLst/>
                <a:sym typeface="Wingdings" pitchFamily="2" charset="2"/>
              </a:rPr>
              <a:t></a:t>
            </a:r>
            <a:r>
              <a:rPr lang="en-GB" sz="2800" dirty="0" smtClean="0">
                <a:effectLst/>
              </a:rPr>
              <a:t> 5.</a:t>
            </a:r>
            <a:r>
              <a:rPr lang="tr-TR" sz="2800" dirty="0" smtClean="0">
                <a:effectLst/>
              </a:rPr>
              <a:t>C</a:t>
            </a:r>
            <a:r>
              <a:rPr lang="en-GB" sz="2800" dirty="0" smtClean="0">
                <a:effectLst/>
              </a:rPr>
              <a:t> </a:t>
            </a:r>
            <a:r>
              <a:rPr lang="en-GB" sz="2800" b="1" dirty="0" err="1" smtClean="0">
                <a:effectLst/>
              </a:rPr>
              <a:t>fosfodiester</a:t>
            </a:r>
            <a:r>
              <a:rPr lang="en-GB" sz="2800" dirty="0" smtClean="0">
                <a:effectLst/>
              </a:rPr>
              <a:t> </a:t>
            </a:r>
          </a:p>
          <a:p>
            <a:pPr eaLnBrk="1" hangingPunct="1">
              <a:lnSpc>
                <a:spcPct val="80000"/>
              </a:lnSpc>
              <a:defRPr/>
            </a:pPr>
            <a:endParaRPr lang="tr-TR" sz="2800" dirty="0" smtClean="0">
              <a:effectLst/>
            </a:endParaRPr>
          </a:p>
          <a:p>
            <a:pPr eaLnBrk="1" hangingPunct="1">
              <a:lnSpc>
                <a:spcPct val="80000"/>
              </a:lnSpc>
              <a:defRPr/>
            </a:pPr>
            <a:r>
              <a:rPr lang="en-GB" sz="2800" dirty="0" err="1" smtClean="0">
                <a:effectLst/>
              </a:rPr>
              <a:t>Şeker</a:t>
            </a:r>
            <a:r>
              <a:rPr lang="en-GB" sz="2800" dirty="0" smtClean="0">
                <a:effectLst/>
              </a:rPr>
              <a:t> </a:t>
            </a:r>
            <a:r>
              <a:rPr lang="tr-TR" sz="2800" dirty="0" smtClean="0">
                <a:effectLst/>
              </a:rPr>
              <a:t>+ </a:t>
            </a:r>
            <a:r>
              <a:rPr lang="en-GB" sz="2800" dirty="0" err="1" smtClean="0">
                <a:effectLst/>
              </a:rPr>
              <a:t>baz</a:t>
            </a:r>
            <a:r>
              <a:rPr lang="tr-TR" sz="2800" dirty="0" smtClean="0">
                <a:effectLst/>
              </a:rPr>
              <a:t> +</a:t>
            </a:r>
            <a:r>
              <a:rPr lang="en-GB" sz="2800" dirty="0" smtClean="0">
                <a:effectLst/>
              </a:rPr>
              <a:t> </a:t>
            </a:r>
            <a:r>
              <a:rPr lang="en-GB" sz="2800" dirty="0" err="1" smtClean="0">
                <a:effectLst/>
              </a:rPr>
              <a:t>fosfat</a:t>
            </a:r>
            <a:r>
              <a:rPr lang="tr-TR" sz="2800" dirty="0" smtClean="0">
                <a:effectLst/>
              </a:rPr>
              <a:t> </a:t>
            </a:r>
            <a:r>
              <a:rPr lang="tr-TR" sz="2800" dirty="0" smtClean="0">
                <a:effectLst/>
                <a:sym typeface="Wingdings" pitchFamily="2" charset="2"/>
              </a:rPr>
              <a:t> </a:t>
            </a:r>
            <a:r>
              <a:rPr lang="en-GB" sz="2800" b="1" dirty="0" err="1" smtClean="0">
                <a:effectLst/>
              </a:rPr>
              <a:t>nükleotid</a:t>
            </a:r>
            <a:r>
              <a:rPr lang="en-GB" sz="2800" dirty="0" smtClean="0">
                <a:effectLst/>
              </a:rPr>
              <a:t>  </a:t>
            </a:r>
            <a:endParaRPr lang="tr-TR" sz="2800" dirty="0" smtClean="0">
              <a:effectLst/>
            </a:endParaRPr>
          </a:p>
          <a:p>
            <a:pPr eaLnBrk="1" hangingPunct="1">
              <a:lnSpc>
                <a:spcPct val="80000"/>
              </a:lnSpc>
              <a:defRPr/>
            </a:pPr>
            <a:endParaRPr lang="tr-TR" sz="2800" dirty="0" smtClean="0">
              <a:effectLst/>
            </a:endParaRPr>
          </a:p>
          <a:p>
            <a:pPr eaLnBrk="1" hangingPunct="1">
              <a:lnSpc>
                <a:spcPct val="80000"/>
              </a:lnSpc>
              <a:defRPr/>
            </a:pPr>
            <a:r>
              <a:rPr lang="en-GB" sz="2800" dirty="0" smtClean="0">
                <a:effectLst/>
              </a:rPr>
              <a:t>G≡C,</a:t>
            </a:r>
            <a:r>
              <a:rPr lang="tr-TR" sz="2800" dirty="0" smtClean="0">
                <a:effectLst/>
              </a:rPr>
              <a:t>  </a:t>
            </a:r>
            <a:r>
              <a:rPr lang="en-GB" sz="2800" dirty="0" smtClean="0">
                <a:effectLst/>
              </a:rPr>
              <a:t> A=T </a:t>
            </a:r>
            <a:r>
              <a:rPr lang="en-GB" sz="2800" b="1" dirty="0" err="1" smtClean="0">
                <a:effectLst/>
              </a:rPr>
              <a:t>hidrojen</a:t>
            </a:r>
            <a:r>
              <a:rPr lang="en-GB" sz="2800" b="1" dirty="0" smtClean="0">
                <a:effectLst/>
              </a:rPr>
              <a:t> </a:t>
            </a:r>
            <a:r>
              <a:rPr lang="en-GB" sz="2800" b="1" dirty="0" err="1" smtClean="0">
                <a:effectLst/>
              </a:rPr>
              <a:t>bağları</a:t>
            </a:r>
            <a:r>
              <a:rPr lang="en-GB" sz="2800" dirty="0" err="1" smtClean="0">
                <a:effectLst/>
              </a:rPr>
              <a:t>yla</a:t>
            </a:r>
            <a:r>
              <a:rPr lang="en-GB" sz="2800" dirty="0" smtClean="0">
                <a:effectLst/>
              </a:rPr>
              <a:t> </a:t>
            </a:r>
            <a:endParaRPr lang="tr-TR" sz="2800" dirty="0" smtClean="0">
              <a:effectLst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Unvan 1"/>
          <p:cNvSpPr txBox="1">
            <a:spLocks/>
          </p:cNvSpPr>
          <p:nvPr/>
        </p:nvSpPr>
        <p:spPr>
          <a:xfrm>
            <a:off x="1763688" y="764704"/>
            <a:ext cx="6984776" cy="2880320"/>
          </a:xfrm>
          <a:prstGeom prst="rect">
            <a:avLst/>
          </a:prstGeom>
          <a:noFill/>
        </p:spPr>
        <p:txBody>
          <a:bodyPr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defRPr>
            </a:lvl9pPr>
          </a:lstStyle>
          <a:p>
            <a:r>
              <a:rPr lang="en-US" sz="3200" b="1" dirty="0" smtClean="0">
                <a:solidFill>
                  <a:schemeClr val="tx1"/>
                </a:solidFill>
                <a:effectLst/>
              </a:rPr>
              <a:t>S</a:t>
            </a:r>
            <a:r>
              <a:rPr lang="tr-TR" sz="3200" b="1" dirty="0" smtClean="0">
                <a:solidFill>
                  <a:schemeClr val="tx1"/>
                </a:solidFill>
                <a:effectLst/>
              </a:rPr>
              <a:t>ü</a:t>
            </a:r>
            <a:r>
              <a:rPr lang="en-US" sz="3200" b="1" dirty="0" smtClean="0">
                <a:solidFill>
                  <a:schemeClr val="tx1"/>
                </a:solidFill>
                <a:effectLst/>
              </a:rPr>
              <a:t>per</a:t>
            </a:r>
            <a:r>
              <a:rPr lang="tr-TR" sz="3200" b="1" dirty="0" smtClean="0">
                <a:solidFill>
                  <a:schemeClr val="tx1"/>
                </a:solidFill>
                <a:effectLst/>
              </a:rPr>
              <a:t>sarmal </a:t>
            </a:r>
          </a:p>
          <a:p>
            <a:r>
              <a:rPr lang="tr-TR" sz="3200" dirty="0" err="1" smtClean="0">
                <a:solidFill>
                  <a:schemeClr val="tx1"/>
                </a:solidFill>
                <a:effectLst/>
              </a:rPr>
              <a:t>Prokaryotlarda</a:t>
            </a:r>
            <a:r>
              <a:rPr lang="tr-TR" sz="3200" dirty="0" smtClean="0">
                <a:solidFill>
                  <a:schemeClr val="tx1"/>
                </a:solidFill>
                <a:effectLst/>
              </a:rPr>
              <a:t> ve </a:t>
            </a:r>
            <a:r>
              <a:rPr lang="tr-TR" sz="3200" dirty="0" err="1">
                <a:solidFill>
                  <a:schemeClr val="tx1"/>
                </a:solidFill>
                <a:effectLst/>
              </a:rPr>
              <a:t>Ökaryotlarda</a:t>
            </a:r>
            <a:r>
              <a:rPr lang="tr-TR" sz="3200" dirty="0">
                <a:solidFill>
                  <a:schemeClr val="tx1"/>
                </a:solidFill>
                <a:effectLst/>
              </a:rPr>
              <a:t> </a:t>
            </a:r>
            <a:r>
              <a:rPr lang="tr-TR" sz="3200" dirty="0" smtClean="0">
                <a:solidFill>
                  <a:schemeClr val="tx1"/>
                </a:solidFill>
                <a:effectLst/>
              </a:rPr>
              <a:t>negatif </a:t>
            </a:r>
            <a:r>
              <a:rPr lang="tr-TR" sz="3200" dirty="0" err="1" smtClean="0">
                <a:solidFill>
                  <a:schemeClr val="tx1"/>
                </a:solidFill>
                <a:effectLst/>
              </a:rPr>
              <a:t>süpersarmal</a:t>
            </a:r>
            <a:r>
              <a:rPr lang="tr-TR" sz="3200" dirty="0" smtClean="0">
                <a:solidFill>
                  <a:schemeClr val="tx1"/>
                </a:solidFill>
                <a:effectLst/>
              </a:rPr>
              <a:t> </a:t>
            </a:r>
          </a:p>
          <a:p>
            <a:r>
              <a:rPr lang="tr-TR" sz="3200" dirty="0" err="1" smtClean="0">
                <a:solidFill>
                  <a:schemeClr val="tx1"/>
                </a:solidFill>
                <a:effectLst/>
              </a:rPr>
              <a:t>Hipertermofil</a:t>
            </a:r>
            <a:r>
              <a:rPr lang="tr-TR" sz="3200" dirty="0" smtClean="0">
                <a:solidFill>
                  <a:schemeClr val="tx1"/>
                </a:solidFill>
                <a:effectLst/>
              </a:rPr>
              <a:t> </a:t>
            </a:r>
            <a:r>
              <a:rPr lang="tr-TR" sz="3200" dirty="0" err="1" smtClean="0">
                <a:solidFill>
                  <a:schemeClr val="tx1"/>
                </a:solidFill>
                <a:effectLst/>
              </a:rPr>
              <a:t>Arke</a:t>
            </a:r>
            <a:r>
              <a:rPr lang="tr-TR" sz="3200" dirty="0" smtClean="0">
                <a:solidFill>
                  <a:schemeClr val="tx1"/>
                </a:solidFill>
                <a:effectLst/>
              </a:rPr>
              <a:t> </a:t>
            </a:r>
            <a:r>
              <a:rPr lang="tr-TR" sz="3200" dirty="0" err="1" smtClean="0">
                <a:solidFill>
                  <a:schemeClr val="tx1"/>
                </a:solidFill>
                <a:effectLst/>
              </a:rPr>
              <a:t>lerde</a:t>
            </a:r>
            <a:r>
              <a:rPr lang="tr-TR" sz="3200" dirty="0" smtClean="0">
                <a:solidFill>
                  <a:schemeClr val="tx1"/>
                </a:solidFill>
                <a:effectLst/>
              </a:rPr>
              <a:t> pozitif </a:t>
            </a:r>
            <a:r>
              <a:rPr lang="tr-TR" sz="3200" dirty="0" err="1" smtClean="0">
                <a:solidFill>
                  <a:schemeClr val="tx1"/>
                </a:solidFill>
                <a:effectLst/>
              </a:rPr>
              <a:t>süpersarmal</a:t>
            </a:r>
            <a:endParaRPr lang="tr-TR" sz="3200" dirty="0" smtClean="0">
              <a:solidFill>
                <a:schemeClr val="tx1"/>
              </a:solidFill>
              <a:effectLst/>
            </a:endParaRPr>
          </a:p>
          <a:p>
            <a:endParaRPr lang="tr-TR" sz="3200" dirty="0">
              <a:solidFill>
                <a:schemeClr val="tx1"/>
              </a:solidFill>
            </a:endParaRPr>
          </a:p>
        </p:txBody>
      </p:sp>
      <p:sp>
        <p:nvSpPr>
          <p:cNvPr id="3" name="2 İçerik Yer Tutucusu"/>
          <p:cNvSpPr txBox="1">
            <a:spLocks/>
          </p:cNvSpPr>
          <p:nvPr/>
        </p:nvSpPr>
        <p:spPr>
          <a:xfrm>
            <a:off x="827584" y="3933056"/>
            <a:ext cx="7920880" cy="2492896"/>
          </a:xfrm>
          <a:prstGeom prst="rect">
            <a:avLst/>
          </a:prstGeom>
          <a:noFill/>
        </p:spPr>
        <p:txBody>
          <a:bodyPr/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en-GB" sz="2800" dirty="0" smtClean="0">
                <a:solidFill>
                  <a:schemeClr val="tx1"/>
                </a:solidFill>
              </a:rPr>
              <a:t>DNA </a:t>
            </a:r>
            <a:r>
              <a:rPr lang="en-GB" sz="2800" dirty="0" err="1" smtClean="0">
                <a:solidFill>
                  <a:schemeClr val="tx1"/>
                </a:solidFill>
              </a:rPr>
              <a:t>çift</a:t>
            </a:r>
            <a:r>
              <a:rPr lang="en-GB" sz="2800" dirty="0" smtClean="0">
                <a:solidFill>
                  <a:schemeClr val="tx1"/>
                </a:solidFill>
              </a:rPr>
              <a:t> </a:t>
            </a:r>
            <a:r>
              <a:rPr lang="en-GB" sz="2800" dirty="0" err="1" smtClean="0">
                <a:solidFill>
                  <a:schemeClr val="tx1"/>
                </a:solidFill>
              </a:rPr>
              <a:t>ipliğinin</a:t>
            </a:r>
            <a:r>
              <a:rPr lang="en-GB" sz="2800" dirty="0" smtClean="0">
                <a:solidFill>
                  <a:schemeClr val="tx1"/>
                </a:solidFill>
              </a:rPr>
              <a:t> </a:t>
            </a:r>
            <a:r>
              <a:rPr lang="en-GB" sz="2800" dirty="0" err="1" smtClean="0">
                <a:solidFill>
                  <a:schemeClr val="tx1"/>
                </a:solidFill>
              </a:rPr>
              <a:t>sağ</a:t>
            </a:r>
            <a:r>
              <a:rPr lang="en-GB" sz="2800" dirty="0" smtClean="0">
                <a:solidFill>
                  <a:schemeClr val="tx1"/>
                </a:solidFill>
              </a:rPr>
              <a:t> </a:t>
            </a:r>
            <a:r>
              <a:rPr lang="en-GB" sz="2800" dirty="0" err="1" smtClean="0">
                <a:solidFill>
                  <a:schemeClr val="tx1"/>
                </a:solidFill>
              </a:rPr>
              <a:t>kolunun</a:t>
            </a:r>
            <a:r>
              <a:rPr lang="en-GB" sz="2800" dirty="0" smtClean="0">
                <a:solidFill>
                  <a:schemeClr val="tx1"/>
                </a:solidFill>
              </a:rPr>
              <a:t> </a:t>
            </a:r>
            <a:r>
              <a:rPr lang="en-GB" sz="2800" dirty="0" err="1" smtClean="0">
                <a:solidFill>
                  <a:schemeClr val="tx1"/>
                </a:solidFill>
              </a:rPr>
              <a:t>eksene</a:t>
            </a:r>
            <a:r>
              <a:rPr lang="en-GB" sz="2800" dirty="0" smtClean="0">
                <a:solidFill>
                  <a:schemeClr val="tx1"/>
                </a:solidFill>
              </a:rPr>
              <a:t> zıt </a:t>
            </a:r>
            <a:r>
              <a:rPr lang="en-GB" sz="2800" dirty="0" err="1" smtClean="0">
                <a:solidFill>
                  <a:schemeClr val="tx1"/>
                </a:solidFill>
              </a:rPr>
              <a:t>yönde</a:t>
            </a:r>
            <a:r>
              <a:rPr lang="en-GB" sz="2800" dirty="0" smtClean="0">
                <a:solidFill>
                  <a:schemeClr val="tx1"/>
                </a:solidFill>
              </a:rPr>
              <a:t> </a:t>
            </a:r>
            <a:r>
              <a:rPr lang="en-GB" sz="2800" dirty="0" err="1" smtClean="0">
                <a:solidFill>
                  <a:schemeClr val="tx1"/>
                </a:solidFill>
              </a:rPr>
              <a:t>kıvrılmasıyla</a:t>
            </a:r>
            <a:r>
              <a:rPr lang="en-GB" sz="2800" dirty="0" smtClean="0">
                <a:solidFill>
                  <a:schemeClr val="tx1"/>
                </a:solidFill>
              </a:rPr>
              <a:t> </a:t>
            </a:r>
            <a:r>
              <a:rPr lang="en-GB" sz="2800" b="1" dirty="0" err="1" smtClean="0">
                <a:solidFill>
                  <a:schemeClr val="tx1"/>
                </a:solidFill>
              </a:rPr>
              <a:t>negatif</a:t>
            </a:r>
            <a:r>
              <a:rPr lang="en-GB" sz="2800" b="1" dirty="0" smtClean="0">
                <a:solidFill>
                  <a:schemeClr val="tx1"/>
                </a:solidFill>
              </a:rPr>
              <a:t> </a:t>
            </a:r>
            <a:r>
              <a:rPr lang="en-GB" sz="2800" b="1" dirty="0" err="1" smtClean="0">
                <a:solidFill>
                  <a:schemeClr val="tx1"/>
                </a:solidFill>
              </a:rPr>
              <a:t>süpersarmal</a:t>
            </a:r>
            <a:r>
              <a:rPr lang="en-GB" sz="2800" dirty="0" smtClean="0">
                <a:solidFill>
                  <a:schemeClr val="tx1"/>
                </a:solidFill>
              </a:rPr>
              <a:t>, </a:t>
            </a:r>
          </a:p>
          <a:p>
            <a:pPr algn="just"/>
            <a:r>
              <a:rPr lang="en-GB" sz="2800" dirty="0" err="1" smtClean="0">
                <a:solidFill>
                  <a:schemeClr val="tx1"/>
                </a:solidFill>
              </a:rPr>
              <a:t>aksi</a:t>
            </a:r>
            <a:r>
              <a:rPr lang="en-GB" sz="2800" dirty="0" smtClean="0">
                <a:solidFill>
                  <a:schemeClr val="tx1"/>
                </a:solidFill>
              </a:rPr>
              <a:t> </a:t>
            </a:r>
            <a:r>
              <a:rPr lang="en-GB" sz="2800" dirty="0" err="1" smtClean="0">
                <a:solidFill>
                  <a:schemeClr val="tx1"/>
                </a:solidFill>
              </a:rPr>
              <a:t>yönde</a:t>
            </a:r>
            <a:r>
              <a:rPr lang="en-GB" sz="2800" dirty="0" smtClean="0">
                <a:solidFill>
                  <a:schemeClr val="tx1"/>
                </a:solidFill>
              </a:rPr>
              <a:t> </a:t>
            </a:r>
            <a:r>
              <a:rPr lang="en-GB" sz="2800" dirty="0" err="1" smtClean="0">
                <a:solidFill>
                  <a:schemeClr val="tx1"/>
                </a:solidFill>
              </a:rPr>
              <a:t>kıvrılmasıyla</a:t>
            </a:r>
            <a:r>
              <a:rPr lang="en-GB" sz="2800" dirty="0" smtClean="0">
                <a:solidFill>
                  <a:schemeClr val="tx1"/>
                </a:solidFill>
              </a:rPr>
              <a:t> </a:t>
            </a:r>
            <a:r>
              <a:rPr lang="en-GB" sz="2800" dirty="0" err="1" smtClean="0">
                <a:solidFill>
                  <a:schemeClr val="tx1"/>
                </a:solidFill>
              </a:rPr>
              <a:t>ise</a:t>
            </a:r>
            <a:r>
              <a:rPr lang="en-GB" sz="2800" dirty="0" smtClean="0">
                <a:solidFill>
                  <a:schemeClr val="tx1"/>
                </a:solidFill>
              </a:rPr>
              <a:t> </a:t>
            </a:r>
            <a:r>
              <a:rPr lang="en-GB" sz="2800" b="1" dirty="0" err="1" smtClean="0">
                <a:solidFill>
                  <a:schemeClr val="tx1"/>
                </a:solidFill>
              </a:rPr>
              <a:t>pozitif</a:t>
            </a:r>
            <a:r>
              <a:rPr lang="en-GB" sz="2800" dirty="0" smtClean="0">
                <a:solidFill>
                  <a:schemeClr val="tx1"/>
                </a:solidFill>
              </a:rPr>
              <a:t> </a:t>
            </a:r>
            <a:r>
              <a:rPr lang="en-GB" sz="2800" b="1" dirty="0" smtClean="0">
                <a:solidFill>
                  <a:schemeClr val="tx1"/>
                </a:solidFill>
              </a:rPr>
              <a:t>s</a:t>
            </a:r>
            <a:r>
              <a:rPr lang="tr-TR" sz="2800" b="1" dirty="0" smtClean="0">
                <a:solidFill>
                  <a:schemeClr val="tx1"/>
                </a:solidFill>
              </a:rPr>
              <a:t>ü</a:t>
            </a:r>
            <a:r>
              <a:rPr lang="en-GB" sz="2800" b="1" dirty="0" err="1" smtClean="0">
                <a:solidFill>
                  <a:schemeClr val="tx1"/>
                </a:solidFill>
              </a:rPr>
              <a:t>persarmal</a:t>
            </a:r>
            <a:r>
              <a:rPr lang="en-GB" sz="2800" b="1" dirty="0" smtClean="0">
                <a:solidFill>
                  <a:schemeClr val="tx1"/>
                </a:solidFill>
              </a:rPr>
              <a:t> </a:t>
            </a:r>
            <a:r>
              <a:rPr lang="en-GB" sz="2800" dirty="0" err="1" smtClean="0">
                <a:solidFill>
                  <a:schemeClr val="tx1"/>
                </a:solidFill>
              </a:rPr>
              <a:t>oluş</a:t>
            </a:r>
            <a:r>
              <a:rPr lang="tr-TR" sz="2800" dirty="0" smtClean="0">
                <a:solidFill>
                  <a:schemeClr val="tx1"/>
                </a:solidFill>
              </a:rPr>
              <a:t>u</a:t>
            </a:r>
            <a:r>
              <a:rPr lang="en-GB" sz="2800" dirty="0" smtClean="0">
                <a:solidFill>
                  <a:schemeClr val="tx1"/>
                </a:solidFill>
              </a:rPr>
              <a:t>r.</a:t>
            </a:r>
            <a:endParaRPr lang="tr-TR" sz="2800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31640" y="1700808"/>
            <a:ext cx="7646235" cy="4680520"/>
          </a:xfrm>
          <a:noFill/>
        </p:spPr>
        <p:txBody>
          <a:bodyPr>
            <a:normAutofit/>
          </a:bodyPr>
          <a:lstStyle/>
          <a:p>
            <a:r>
              <a:rPr lang="en-US" sz="2400" dirty="0" smtClean="0">
                <a:solidFill>
                  <a:schemeClr val="tx1"/>
                </a:solidFill>
              </a:rPr>
              <a:t>Çoğalma </a:t>
            </a:r>
            <a:r>
              <a:rPr lang="en-US" sz="2400" dirty="0" err="1" smtClean="0">
                <a:solidFill>
                  <a:schemeClr val="tx1"/>
                </a:solidFill>
              </a:rPr>
              <a:t>aşamasında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olmayan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Prokaryot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genomda</a:t>
            </a:r>
            <a:r>
              <a:rPr lang="en-US" sz="2400" dirty="0" smtClean="0">
                <a:solidFill>
                  <a:schemeClr val="tx1"/>
                </a:solidFill>
              </a:rPr>
              <a:t> (</a:t>
            </a:r>
            <a:r>
              <a:rPr lang="en-US" sz="2400" dirty="0" err="1" smtClean="0">
                <a:solidFill>
                  <a:schemeClr val="tx1"/>
                </a:solidFill>
              </a:rPr>
              <a:t>hipertermofil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arke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ler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hariç</a:t>
            </a:r>
            <a:r>
              <a:rPr lang="en-US" sz="2400" dirty="0" smtClean="0">
                <a:solidFill>
                  <a:schemeClr val="tx1"/>
                </a:solidFill>
              </a:rPr>
              <a:t>) </a:t>
            </a:r>
            <a:r>
              <a:rPr lang="en-US" sz="2400" dirty="0" err="1" smtClean="0">
                <a:solidFill>
                  <a:schemeClr val="tx1"/>
                </a:solidFill>
              </a:rPr>
              <a:t>ve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ökaryot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kromozomlarda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negatif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Süpersarmal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yaygındır</a:t>
            </a:r>
            <a:r>
              <a:rPr lang="en-US" sz="2400" dirty="0" smtClean="0">
                <a:solidFill>
                  <a:schemeClr val="tx1"/>
                </a:solidFill>
              </a:rPr>
              <a:t>. </a:t>
            </a:r>
          </a:p>
          <a:p>
            <a:r>
              <a:rPr lang="en-US" sz="2400" dirty="0" err="1" smtClean="0">
                <a:solidFill>
                  <a:schemeClr val="tx1"/>
                </a:solidFill>
              </a:rPr>
              <a:t>Genom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replikasyonunda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tr-TR" sz="2400" dirty="0" err="1" smtClean="0">
                <a:solidFill>
                  <a:schemeClr val="tx1"/>
                </a:solidFill>
              </a:rPr>
              <a:t>prokaryot</a:t>
            </a:r>
            <a:r>
              <a:rPr lang="tr-TR" sz="2400" dirty="0" smtClean="0">
                <a:solidFill>
                  <a:schemeClr val="tx1"/>
                </a:solidFill>
              </a:rPr>
              <a:t> ve </a:t>
            </a:r>
            <a:r>
              <a:rPr lang="tr-TR" sz="2400" dirty="0" err="1" smtClean="0">
                <a:solidFill>
                  <a:schemeClr val="tx1"/>
                </a:solidFill>
              </a:rPr>
              <a:t>ökaryotlarda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negatif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ve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pozitif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süpersarmallar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oluşur</a:t>
            </a:r>
            <a:r>
              <a:rPr lang="en-US" sz="2400" dirty="0" smtClean="0">
                <a:solidFill>
                  <a:schemeClr val="tx1"/>
                </a:solidFill>
              </a:rPr>
              <a:t>.</a:t>
            </a:r>
            <a:endParaRPr lang="tr-TR" sz="2400" dirty="0" smtClean="0">
              <a:solidFill>
                <a:schemeClr val="tx1"/>
              </a:solidFill>
            </a:endParaRPr>
          </a:p>
          <a:p>
            <a:r>
              <a:rPr lang="tr-TR" sz="2400" dirty="0" err="1" smtClean="0">
                <a:solidFill>
                  <a:schemeClr val="tx1"/>
                </a:solidFill>
              </a:rPr>
              <a:t>Halkasal</a:t>
            </a:r>
            <a:r>
              <a:rPr lang="tr-TR" sz="2400" dirty="0" smtClean="0">
                <a:solidFill>
                  <a:schemeClr val="tx1"/>
                </a:solidFill>
              </a:rPr>
              <a:t> genomlarda </a:t>
            </a:r>
            <a:r>
              <a:rPr lang="tr-TR" sz="2400" dirty="0" err="1" smtClean="0">
                <a:solidFill>
                  <a:schemeClr val="tx1"/>
                </a:solidFill>
              </a:rPr>
              <a:t>catenate</a:t>
            </a:r>
            <a:r>
              <a:rPr lang="tr-TR" sz="2400" dirty="0" smtClean="0">
                <a:solidFill>
                  <a:schemeClr val="tx1"/>
                </a:solidFill>
              </a:rPr>
              <a:t> (</a:t>
            </a:r>
            <a:r>
              <a:rPr lang="en-US" sz="2400" dirty="0" err="1" smtClean="0">
                <a:solidFill>
                  <a:schemeClr val="tx1"/>
                </a:solidFill>
              </a:rPr>
              <a:t>replikasyonda</a:t>
            </a:r>
            <a:r>
              <a:rPr lang="tr-TR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birbiri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içine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geçmiş</a:t>
            </a:r>
            <a:r>
              <a:rPr lang="tr-TR" sz="2400" dirty="0" smtClean="0">
                <a:solidFill>
                  <a:schemeClr val="tx1"/>
                </a:solidFill>
              </a:rPr>
              <a:t>) ve </a:t>
            </a:r>
            <a:r>
              <a:rPr lang="tr-TR" sz="2400" dirty="0" err="1" smtClean="0">
                <a:solidFill>
                  <a:schemeClr val="tx1"/>
                </a:solidFill>
              </a:rPr>
              <a:t>knot</a:t>
            </a:r>
            <a:r>
              <a:rPr lang="tr-TR" sz="2400" dirty="0" smtClean="0">
                <a:solidFill>
                  <a:schemeClr val="tx1"/>
                </a:solidFill>
              </a:rPr>
              <a:t> (düğüm) şeklinde yapılar da oluşur.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endParaRPr lang="en-US" dirty="0" smtClean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2937991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619672" y="292100"/>
            <a:ext cx="7067128" cy="832644"/>
          </a:xfrm>
          <a:noFill/>
        </p:spPr>
        <p:txBody>
          <a:bodyPr/>
          <a:lstStyle/>
          <a:p>
            <a:r>
              <a:rPr lang="en-US" sz="3200" b="1" dirty="0" smtClean="0">
                <a:effectLst/>
              </a:rPr>
              <a:t>S</a:t>
            </a:r>
            <a:r>
              <a:rPr lang="tr-TR" sz="3200" b="1" dirty="0" smtClean="0">
                <a:effectLst/>
              </a:rPr>
              <a:t>ü</a:t>
            </a:r>
            <a:r>
              <a:rPr lang="en-US" sz="3200" b="1" dirty="0" smtClean="0">
                <a:effectLst/>
              </a:rPr>
              <a:t>per</a:t>
            </a:r>
            <a:r>
              <a:rPr lang="tr-TR" sz="3200" b="1" dirty="0" smtClean="0">
                <a:effectLst/>
              </a:rPr>
              <a:t>sarmal neden önemlidir</a:t>
            </a:r>
            <a:r>
              <a:rPr lang="en-US" sz="3200" b="1" dirty="0" smtClean="0">
                <a:effectLst/>
              </a:rPr>
              <a:t>?</a:t>
            </a:r>
            <a:endParaRPr lang="tr-TR" sz="320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187624" y="1484784"/>
            <a:ext cx="7499176" cy="4968552"/>
          </a:xfrm>
          <a:noFill/>
        </p:spPr>
        <p:txBody>
          <a:bodyPr>
            <a:normAutofit fontScale="92500" lnSpcReduction="10000"/>
          </a:bodyPr>
          <a:lstStyle/>
          <a:p>
            <a:r>
              <a:rPr lang="tr-TR" sz="2800" dirty="0">
                <a:effectLst/>
              </a:rPr>
              <a:t>B</a:t>
            </a:r>
            <a:r>
              <a:rPr lang="en-US" sz="2800" dirty="0" err="1" smtClean="0">
                <a:effectLst/>
              </a:rPr>
              <a:t>acteri</a:t>
            </a:r>
            <a:r>
              <a:rPr lang="tr-TR" sz="2800" dirty="0" err="1" smtClean="0">
                <a:effectLst/>
              </a:rPr>
              <a:t>lerde</a:t>
            </a:r>
            <a:r>
              <a:rPr lang="en-US" sz="2800" dirty="0" smtClean="0">
                <a:effectLst/>
              </a:rPr>
              <a:t>, </a:t>
            </a:r>
            <a:r>
              <a:rPr lang="en-US" sz="2800" dirty="0">
                <a:effectLst/>
              </a:rPr>
              <a:t>chromosomal DNA </a:t>
            </a:r>
            <a:r>
              <a:rPr lang="tr-TR" sz="2800" dirty="0" smtClean="0">
                <a:effectLst/>
              </a:rPr>
              <a:t>hücreden çok büyüktür ve hücreye ancak bu şekilde sığar.</a:t>
            </a:r>
          </a:p>
          <a:p>
            <a:r>
              <a:rPr lang="en-US" sz="2800" dirty="0" smtClean="0">
                <a:effectLst/>
              </a:rPr>
              <a:t>Supercoiling </a:t>
            </a:r>
            <a:r>
              <a:rPr lang="tr-TR" sz="2800" dirty="0" smtClean="0">
                <a:effectLst/>
              </a:rPr>
              <a:t>sayısı (kaç dönüşü olduğu) enzimlerle kontrol edilir.</a:t>
            </a:r>
          </a:p>
          <a:p>
            <a:r>
              <a:rPr lang="en-US" sz="2800" dirty="0" smtClean="0">
                <a:effectLst/>
              </a:rPr>
              <a:t>The </a:t>
            </a:r>
            <a:r>
              <a:rPr lang="en-US" sz="2800" dirty="0">
                <a:effectLst/>
              </a:rPr>
              <a:t>level of supercoiling </a:t>
            </a:r>
            <a:r>
              <a:rPr lang="tr-TR" sz="2800" dirty="0" smtClean="0">
                <a:effectLst/>
              </a:rPr>
              <a:t>sabit değildir. Çevresel strese ve hücresel </a:t>
            </a:r>
            <a:r>
              <a:rPr lang="en-US" sz="2800" dirty="0" err="1" smtClean="0">
                <a:effectLst/>
              </a:rPr>
              <a:t>proces</a:t>
            </a:r>
            <a:r>
              <a:rPr lang="tr-TR" sz="2800" dirty="0" err="1" smtClean="0">
                <a:effectLst/>
              </a:rPr>
              <a:t>lere</a:t>
            </a:r>
            <a:r>
              <a:rPr lang="tr-TR" sz="2800" dirty="0" smtClean="0">
                <a:effectLst/>
              </a:rPr>
              <a:t> (</a:t>
            </a:r>
            <a:r>
              <a:rPr lang="en-US" sz="2800" dirty="0" smtClean="0">
                <a:effectLst/>
              </a:rPr>
              <a:t>transcription</a:t>
            </a:r>
            <a:r>
              <a:rPr lang="en-US" sz="2800" dirty="0">
                <a:effectLst/>
              </a:rPr>
              <a:t>, </a:t>
            </a:r>
            <a:r>
              <a:rPr lang="en-US" sz="2800" dirty="0" smtClean="0">
                <a:effectLst/>
              </a:rPr>
              <a:t>replication</a:t>
            </a:r>
            <a:r>
              <a:rPr lang="en-US" sz="2800" dirty="0">
                <a:effectLst/>
              </a:rPr>
              <a:t>, and </a:t>
            </a:r>
            <a:r>
              <a:rPr lang="en-US" sz="2800" dirty="0" smtClean="0">
                <a:effectLst/>
              </a:rPr>
              <a:t>recombination</a:t>
            </a:r>
            <a:r>
              <a:rPr lang="tr-TR" sz="2800" dirty="0" smtClean="0">
                <a:effectLst/>
              </a:rPr>
              <a:t>) cevaben değişebilir.</a:t>
            </a:r>
          </a:p>
          <a:p>
            <a:r>
              <a:rPr lang="tr-TR" sz="2800" dirty="0" smtClean="0">
                <a:effectLst/>
              </a:rPr>
              <a:t>Bu değişimden çok sayıda gen ve hücredeki reaksiyonlar etkilenebilir. </a:t>
            </a:r>
            <a:r>
              <a:rPr lang="tr-TR" sz="2800" dirty="0" err="1" smtClean="0">
                <a:effectLst/>
              </a:rPr>
              <a:t>Fenotipik</a:t>
            </a:r>
            <a:r>
              <a:rPr lang="tr-TR" sz="2800" dirty="0" smtClean="0">
                <a:effectLst/>
              </a:rPr>
              <a:t> büyük değişiklikler olabilir.</a:t>
            </a:r>
          </a:p>
        </p:txBody>
      </p:sp>
    </p:spTree>
    <p:extLst>
      <p:ext uri="{BB962C8B-B14F-4D97-AF65-F5344CB8AC3E}">
        <p14:creationId xmlns:p14="http://schemas.microsoft.com/office/powerpoint/2010/main" val="13179163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691680" y="260648"/>
            <a:ext cx="6707088" cy="688628"/>
          </a:xfrm>
          <a:noFill/>
        </p:spPr>
        <p:txBody>
          <a:bodyPr/>
          <a:lstStyle/>
          <a:p>
            <a:pPr algn="ctr"/>
            <a:r>
              <a:rPr lang="en-US" dirty="0"/>
              <a:t>Topoisomerase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043608" y="1340768"/>
            <a:ext cx="7848872" cy="5112568"/>
          </a:xfrm>
          <a:noFill/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tr-TR" sz="2000" dirty="0" err="1" smtClean="0">
                <a:solidFill>
                  <a:schemeClr val="tx1"/>
                </a:solidFill>
              </a:rPr>
              <a:t>Süpersarmal</a:t>
            </a:r>
            <a:r>
              <a:rPr lang="tr-TR" sz="2000" dirty="0" smtClean="0">
                <a:solidFill>
                  <a:schemeClr val="tx1"/>
                </a:solidFill>
              </a:rPr>
              <a:t> oluşumu ve sarmalın açılmasından sorumlu bu enzimler iki gruba ayrılır.</a:t>
            </a:r>
          </a:p>
          <a:p>
            <a:pPr marL="0" indent="0">
              <a:buNone/>
            </a:pPr>
            <a:r>
              <a:rPr lang="tr-TR" sz="2000" b="1" dirty="0" smtClean="0">
                <a:solidFill>
                  <a:schemeClr val="tx1"/>
                </a:solidFill>
              </a:rPr>
              <a:t>Tip I: </a:t>
            </a:r>
            <a:r>
              <a:rPr lang="tr-TR" sz="2000" b="1" dirty="0" err="1">
                <a:solidFill>
                  <a:schemeClr val="tx1"/>
                </a:solidFill>
              </a:rPr>
              <a:t>Topoisomerase</a:t>
            </a:r>
            <a:r>
              <a:rPr lang="tr-TR" sz="2000" b="1" dirty="0">
                <a:solidFill>
                  <a:schemeClr val="tx1"/>
                </a:solidFill>
              </a:rPr>
              <a:t> </a:t>
            </a:r>
            <a:r>
              <a:rPr lang="tr-TR" sz="2000" b="1" dirty="0" smtClean="0">
                <a:solidFill>
                  <a:schemeClr val="tx1"/>
                </a:solidFill>
              </a:rPr>
              <a:t>I (IA, IB ve IC yada </a:t>
            </a:r>
            <a:r>
              <a:rPr lang="tr-TR" sz="2000" b="1" dirty="0" err="1" smtClean="0">
                <a:solidFill>
                  <a:schemeClr val="tx1"/>
                </a:solidFill>
              </a:rPr>
              <a:t>topoizomeraz</a:t>
            </a:r>
            <a:r>
              <a:rPr lang="tr-TR" sz="2000" b="1" dirty="0" smtClean="0">
                <a:solidFill>
                  <a:schemeClr val="tx1"/>
                </a:solidFill>
              </a:rPr>
              <a:t> I, III ve V</a:t>
            </a:r>
            <a:r>
              <a:rPr lang="tr-TR" sz="2000" b="1" dirty="0">
                <a:solidFill>
                  <a:schemeClr val="tx1"/>
                </a:solidFill>
              </a:rPr>
              <a:t>) EC:5.99.1.2; </a:t>
            </a:r>
            <a:endParaRPr lang="tr-TR" sz="2000" b="1" dirty="0" smtClean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tr-TR" sz="2000" dirty="0">
                <a:solidFill>
                  <a:schemeClr val="tx1"/>
                </a:solidFill>
              </a:rPr>
              <a:t>T</a:t>
            </a:r>
            <a:r>
              <a:rPr lang="tr-TR" sz="2000" dirty="0" smtClean="0">
                <a:solidFill>
                  <a:schemeClr val="tx1"/>
                </a:solidFill>
              </a:rPr>
              <a:t>ek iplikle kırılma yapar, </a:t>
            </a:r>
            <a:r>
              <a:rPr lang="tr-TR" sz="2000" dirty="0" err="1" smtClean="0">
                <a:solidFill>
                  <a:schemeClr val="tx1"/>
                </a:solidFill>
              </a:rPr>
              <a:t>Arke</a:t>
            </a:r>
            <a:r>
              <a:rPr lang="tr-TR" sz="2000" dirty="0" smtClean="0">
                <a:solidFill>
                  <a:schemeClr val="tx1"/>
                </a:solidFill>
              </a:rPr>
              <a:t> </a:t>
            </a:r>
            <a:r>
              <a:rPr lang="tr-TR" sz="2000" dirty="0" err="1" smtClean="0">
                <a:solidFill>
                  <a:schemeClr val="tx1"/>
                </a:solidFill>
              </a:rPr>
              <a:t>revers</a:t>
            </a:r>
            <a:r>
              <a:rPr lang="tr-TR" sz="2000" dirty="0" smtClean="0">
                <a:solidFill>
                  <a:schemeClr val="tx1"/>
                </a:solidFill>
              </a:rPr>
              <a:t> </a:t>
            </a:r>
            <a:r>
              <a:rPr lang="tr-TR" sz="2000" dirty="0" err="1" smtClean="0">
                <a:solidFill>
                  <a:schemeClr val="tx1"/>
                </a:solidFill>
              </a:rPr>
              <a:t>gyrase</a:t>
            </a:r>
            <a:r>
              <a:rPr lang="tr-TR" sz="2000" dirty="0" smtClean="0">
                <a:solidFill>
                  <a:schemeClr val="tx1"/>
                </a:solidFill>
              </a:rPr>
              <a:t> bu gruptadır,</a:t>
            </a:r>
          </a:p>
          <a:p>
            <a:pPr marL="0" indent="0">
              <a:buNone/>
            </a:pPr>
            <a:r>
              <a:rPr lang="tr-TR" sz="2000" dirty="0" smtClean="0">
                <a:solidFill>
                  <a:schemeClr val="tx1"/>
                </a:solidFill>
              </a:rPr>
              <a:t>ATP </a:t>
            </a:r>
            <a:r>
              <a:rPr lang="tr-TR" sz="2000" dirty="0">
                <a:solidFill>
                  <a:schemeClr val="tx1"/>
                </a:solidFill>
              </a:rPr>
              <a:t>harcamaz </a:t>
            </a:r>
            <a:endParaRPr lang="tr-TR" sz="2000" dirty="0" smtClean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tr-TR" sz="2000" dirty="0" err="1" smtClean="0">
                <a:solidFill>
                  <a:schemeClr val="tx1"/>
                </a:solidFill>
              </a:rPr>
              <a:t>Süpersarmalı</a:t>
            </a:r>
            <a:r>
              <a:rPr lang="tr-TR" sz="2000" dirty="0" smtClean="0">
                <a:solidFill>
                  <a:schemeClr val="tx1"/>
                </a:solidFill>
              </a:rPr>
              <a:t> açar, tek bir kesim </a:t>
            </a:r>
            <a:r>
              <a:rPr lang="tr-TR" sz="2000" dirty="0" err="1" smtClean="0">
                <a:solidFill>
                  <a:schemeClr val="tx1"/>
                </a:solidFill>
              </a:rPr>
              <a:t>süpersarmalın</a:t>
            </a:r>
            <a:r>
              <a:rPr lang="tr-TR" sz="2000" dirty="0" smtClean="0">
                <a:solidFill>
                  <a:schemeClr val="tx1"/>
                </a:solidFill>
              </a:rPr>
              <a:t> bir </a:t>
            </a:r>
            <a:r>
              <a:rPr lang="tr-TR" sz="2000" dirty="0" err="1" smtClean="0">
                <a:solidFill>
                  <a:schemeClr val="tx1"/>
                </a:solidFill>
              </a:rPr>
              <a:t>dünüşünü</a:t>
            </a:r>
            <a:r>
              <a:rPr lang="tr-TR" sz="2000" dirty="0" smtClean="0">
                <a:solidFill>
                  <a:schemeClr val="tx1"/>
                </a:solidFill>
              </a:rPr>
              <a:t> azaltır.</a:t>
            </a:r>
          </a:p>
          <a:p>
            <a:pPr marL="0" indent="0">
              <a:buNone/>
            </a:pPr>
            <a:r>
              <a:rPr lang="en-US" sz="2000" dirty="0">
                <a:solidFill>
                  <a:schemeClr val="tx1"/>
                </a:solidFill>
              </a:rPr>
              <a:t>Eukaryotic topoisomerase I positive and negative supercoils</a:t>
            </a:r>
            <a:r>
              <a:rPr lang="tr-TR" sz="2000" dirty="0">
                <a:solidFill>
                  <a:schemeClr val="tx1"/>
                </a:solidFill>
              </a:rPr>
              <a:t> de etkili.</a:t>
            </a:r>
          </a:p>
          <a:p>
            <a:pPr marL="0" indent="0">
              <a:buNone/>
            </a:pPr>
            <a:r>
              <a:rPr lang="tr-TR" sz="2000" dirty="0">
                <a:solidFill>
                  <a:schemeClr val="tx1"/>
                </a:solidFill>
              </a:rPr>
              <a:t>P</a:t>
            </a:r>
            <a:r>
              <a:rPr lang="en-US" sz="2000" dirty="0" err="1">
                <a:solidFill>
                  <a:schemeClr val="tx1"/>
                </a:solidFill>
              </a:rPr>
              <a:t>rokaryotic</a:t>
            </a:r>
            <a:r>
              <a:rPr lang="en-US" sz="2000" dirty="0">
                <a:solidFill>
                  <a:schemeClr val="tx1"/>
                </a:solidFill>
              </a:rPr>
              <a:t> topoisomerase I </a:t>
            </a:r>
            <a:r>
              <a:rPr lang="tr-TR" sz="2000" dirty="0">
                <a:solidFill>
                  <a:schemeClr val="tx1"/>
                </a:solidFill>
              </a:rPr>
              <a:t>sadece </a:t>
            </a:r>
            <a:r>
              <a:rPr lang="en-US" sz="2000" dirty="0">
                <a:solidFill>
                  <a:schemeClr val="tx1"/>
                </a:solidFill>
              </a:rPr>
              <a:t>negative supercoils</a:t>
            </a:r>
            <a:r>
              <a:rPr lang="tr-TR" sz="2000" dirty="0">
                <a:solidFill>
                  <a:schemeClr val="tx1"/>
                </a:solidFill>
              </a:rPr>
              <a:t> de etkilidir</a:t>
            </a:r>
            <a:r>
              <a:rPr lang="en-US" sz="2000" dirty="0">
                <a:solidFill>
                  <a:schemeClr val="tx1"/>
                </a:solidFill>
              </a:rPr>
              <a:t>. </a:t>
            </a:r>
            <a:endParaRPr lang="tr-TR" sz="2000" dirty="0" smtClean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tr-TR" sz="2000" b="1" dirty="0" smtClean="0">
                <a:solidFill>
                  <a:schemeClr val="tx1"/>
                </a:solidFill>
              </a:rPr>
              <a:t>Tip II</a:t>
            </a:r>
            <a:r>
              <a:rPr lang="tr-TR" sz="2000" b="1" dirty="0">
                <a:solidFill>
                  <a:schemeClr val="tx1"/>
                </a:solidFill>
              </a:rPr>
              <a:t>: (</a:t>
            </a:r>
            <a:r>
              <a:rPr lang="tr-TR" sz="2000" b="1" dirty="0" err="1" smtClean="0">
                <a:solidFill>
                  <a:schemeClr val="tx1"/>
                </a:solidFill>
              </a:rPr>
              <a:t>Topoisomerase</a:t>
            </a:r>
            <a:r>
              <a:rPr lang="tr-TR" sz="2000" b="1" dirty="0" smtClean="0">
                <a:solidFill>
                  <a:schemeClr val="tx1"/>
                </a:solidFill>
              </a:rPr>
              <a:t> II (DNA </a:t>
            </a:r>
            <a:r>
              <a:rPr lang="tr-TR" sz="2000" b="1" dirty="0" err="1" smtClean="0">
                <a:solidFill>
                  <a:schemeClr val="tx1"/>
                </a:solidFill>
              </a:rPr>
              <a:t>gyrase</a:t>
            </a:r>
            <a:r>
              <a:rPr lang="tr-TR" sz="2000" b="1" dirty="0" smtClean="0">
                <a:solidFill>
                  <a:schemeClr val="tx1"/>
                </a:solidFill>
              </a:rPr>
              <a:t>), IV ve </a:t>
            </a:r>
            <a:r>
              <a:rPr lang="tr-TR" sz="2000" b="1" dirty="0">
                <a:solidFill>
                  <a:schemeClr val="tx1"/>
                </a:solidFill>
              </a:rPr>
              <a:t>VI) EC:5.99.1.3; </a:t>
            </a:r>
            <a:endParaRPr lang="tr-TR" sz="2000" dirty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tr-TR" sz="2000" dirty="0">
                <a:solidFill>
                  <a:schemeClr val="tx1"/>
                </a:solidFill>
              </a:rPr>
              <a:t>İki iplikte kırılma yapar </a:t>
            </a:r>
            <a:endParaRPr lang="tr-TR" sz="2000" dirty="0" smtClean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tr-TR" sz="2000" dirty="0" smtClean="0">
                <a:solidFill>
                  <a:schemeClr val="tx1"/>
                </a:solidFill>
              </a:rPr>
              <a:t>ATP </a:t>
            </a:r>
            <a:r>
              <a:rPr lang="tr-TR" sz="2000" dirty="0">
                <a:solidFill>
                  <a:schemeClr val="tx1"/>
                </a:solidFill>
              </a:rPr>
              <a:t>gereklidir</a:t>
            </a:r>
            <a:endParaRPr lang="en-US" sz="2000" dirty="0" smtClean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en-US" sz="2000" dirty="0" err="1" smtClean="0">
                <a:solidFill>
                  <a:schemeClr val="tx1"/>
                </a:solidFill>
              </a:rPr>
              <a:t>Genom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</a:rPr>
              <a:t>replike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</a:rPr>
              <a:t>olduktan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</a:rPr>
              <a:t>sonra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</a:rPr>
              <a:t>negatif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</a:rPr>
              <a:t>süpersarmal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</a:rPr>
              <a:t>oluşturur</a:t>
            </a:r>
            <a:r>
              <a:rPr lang="en-US" sz="2000" dirty="0" smtClean="0">
                <a:solidFill>
                  <a:schemeClr val="tx1"/>
                </a:solidFill>
              </a:rPr>
              <a:t>.</a:t>
            </a:r>
          </a:p>
          <a:p>
            <a:pPr marL="0" indent="0">
              <a:buNone/>
            </a:pPr>
            <a:r>
              <a:rPr lang="en-US" sz="2000" dirty="0" err="1" smtClean="0">
                <a:solidFill>
                  <a:schemeClr val="tx1"/>
                </a:solidFill>
              </a:rPr>
              <a:t>Replikasyon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</a:rPr>
              <a:t>devam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</a:rPr>
              <a:t>ederken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</a:rPr>
              <a:t>negatif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</a:rPr>
              <a:t>ve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</a:rPr>
              <a:t>pozitif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</a:rPr>
              <a:t>süpersarmalı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</a:rPr>
              <a:t>açar</a:t>
            </a:r>
            <a:r>
              <a:rPr lang="en-US" sz="2000" dirty="0" smtClean="0">
                <a:solidFill>
                  <a:schemeClr val="tx1"/>
                </a:solidFill>
              </a:rPr>
              <a:t>. </a:t>
            </a:r>
          </a:p>
          <a:p>
            <a:pPr marL="0" indent="0">
              <a:buNone/>
            </a:pPr>
            <a:r>
              <a:rPr lang="tr-TR" sz="2000" dirty="0">
                <a:solidFill>
                  <a:schemeClr val="tx1"/>
                </a:solidFill>
              </a:rPr>
              <a:t>tek bir kesim </a:t>
            </a:r>
            <a:r>
              <a:rPr lang="tr-TR" sz="2000" dirty="0" err="1">
                <a:solidFill>
                  <a:schemeClr val="tx1"/>
                </a:solidFill>
              </a:rPr>
              <a:t>süpersarmalın</a:t>
            </a:r>
            <a:r>
              <a:rPr lang="tr-TR" sz="2000" dirty="0">
                <a:solidFill>
                  <a:schemeClr val="tx1"/>
                </a:solidFill>
              </a:rPr>
              <a:t> </a:t>
            </a:r>
            <a:r>
              <a:rPr lang="tr-TR" sz="2000" dirty="0" smtClean="0">
                <a:solidFill>
                  <a:schemeClr val="tx1"/>
                </a:solidFill>
              </a:rPr>
              <a:t>iki </a:t>
            </a:r>
            <a:r>
              <a:rPr lang="tr-TR" sz="2000" dirty="0" err="1">
                <a:solidFill>
                  <a:schemeClr val="tx1"/>
                </a:solidFill>
              </a:rPr>
              <a:t>dünüşünü</a:t>
            </a:r>
            <a:r>
              <a:rPr lang="tr-TR" sz="2000" dirty="0">
                <a:solidFill>
                  <a:schemeClr val="tx1"/>
                </a:solidFill>
              </a:rPr>
              <a:t> </a:t>
            </a:r>
            <a:r>
              <a:rPr lang="tr-TR" sz="2000" dirty="0" smtClean="0">
                <a:solidFill>
                  <a:schemeClr val="tx1"/>
                </a:solidFill>
              </a:rPr>
              <a:t>azaltır.</a:t>
            </a:r>
            <a:endParaRPr lang="tr-TR" sz="20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921878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457200" y="292100"/>
            <a:ext cx="8229600" cy="904652"/>
          </a:xfrm>
          <a:noFill/>
        </p:spPr>
        <p:txBody>
          <a:bodyPr/>
          <a:lstStyle/>
          <a:p>
            <a:pPr algn="ctr"/>
            <a:r>
              <a:rPr lang="tr-TR" dirty="0" err="1"/>
              <a:t>Type</a:t>
            </a:r>
            <a:r>
              <a:rPr lang="tr-TR" dirty="0"/>
              <a:t>-II </a:t>
            </a:r>
            <a:r>
              <a:rPr lang="tr-TR" dirty="0" err="1"/>
              <a:t>topoisomerases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259632" y="1340768"/>
            <a:ext cx="7704856" cy="5184576"/>
          </a:xfrm>
          <a:noFill/>
        </p:spPr>
        <p:txBody>
          <a:bodyPr>
            <a:normAutofit fontScale="92500" lnSpcReduction="10000"/>
          </a:bodyPr>
          <a:lstStyle/>
          <a:p>
            <a:r>
              <a:rPr lang="tr-TR" sz="2000" dirty="0" smtClean="0">
                <a:solidFill>
                  <a:schemeClr val="tx1"/>
                </a:solidFill>
              </a:rPr>
              <a:t>Bakterilerde negatif ve pozitif </a:t>
            </a:r>
            <a:r>
              <a:rPr lang="tr-TR" sz="2000" dirty="0" err="1" smtClean="0">
                <a:solidFill>
                  <a:schemeClr val="tx1"/>
                </a:solidFill>
              </a:rPr>
              <a:t>süpersarmalda</a:t>
            </a:r>
            <a:r>
              <a:rPr lang="tr-TR" sz="2000" dirty="0" smtClean="0">
                <a:solidFill>
                  <a:schemeClr val="tx1"/>
                </a:solidFill>
              </a:rPr>
              <a:t> etkili (sarmalı açan yada oluşturan) </a:t>
            </a:r>
            <a:r>
              <a:rPr lang="en-US" sz="2000" dirty="0">
                <a:solidFill>
                  <a:schemeClr val="tx1"/>
                </a:solidFill>
              </a:rPr>
              <a:t>DNA </a:t>
            </a:r>
            <a:r>
              <a:rPr lang="en-US" sz="2000" dirty="0" err="1">
                <a:solidFill>
                  <a:schemeClr val="tx1"/>
                </a:solidFill>
              </a:rPr>
              <a:t>gyrase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</a:rPr>
              <a:t>ve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>
                <a:solidFill>
                  <a:schemeClr val="tx1"/>
                </a:solidFill>
              </a:rPr>
              <a:t>topoisomerase (</a:t>
            </a:r>
            <a:r>
              <a:rPr lang="en-US" sz="2000" dirty="0" err="1">
                <a:solidFill>
                  <a:schemeClr val="tx1"/>
                </a:solidFill>
              </a:rPr>
              <a:t>Topo</a:t>
            </a:r>
            <a:r>
              <a:rPr lang="en-US" sz="2000" dirty="0">
                <a:solidFill>
                  <a:schemeClr val="tx1"/>
                </a:solidFill>
              </a:rPr>
              <a:t>) </a:t>
            </a:r>
            <a:r>
              <a:rPr lang="en-US" sz="2000" dirty="0" smtClean="0">
                <a:solidFill>
                  <a:schemeClr val="tx1"/>
                </a:solidFill>
              </a:rPr>
              <a:t>IV </a:t>
            </a:r>
            <a:r>
              <a:rPr lang="en-US" sz="2000" dirty="0" err="1" smtClean="0">
                <a:solidFill>
                  <a:schemeClr val="tx1"/>
                </a:solidFill>
              </a:rPr>
              <a:t>yaygın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</a:rPr>
              <a:t>olarak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</a:rPr>
              <a:t>bulunur</a:t>
            </a:r>
            <a:r>
              <a:rPr lang="en-US" sz="2000" dirty="0" smtClean="0">
                <a:solidFill>
                  <a:schemeClr val="tx1"/>
                </a:solidFill>
              </a:rPr>
              <a:t>.</a:t>
            </a:r>
            <a:r>
              <a:rPr lang="tr-TR" sz="2000" dirty="0" smtClean="0">
                <a:solidFill>
                  <a:schemeClr val="tx1"/>
                </a:solidFill>
              </a:rPr>
              <a:t> </a:t>
            </a:r>
          </a:p>
          <a:p>
            <a:r>
              <a:rPr lang="en-US" sz="2000" b="1" dirty="0">
                <a:solidFill>
                  <a:schemeClr val="tx1"/>
                </a:solidFill>
              </a:rPr>
              <a:t>Topoisomerase I</a:t>
            </a:r>
            <a:r>
              <a:rPr lang="tr-TR" sz="2000" b="1" dirty="0">
                <a:solidFill>
                  <a:schemeClr val="tx1"/>
                </a:solidFill>
              </a:rPr>
              <a:t>I </a:t>
            </a:r>
            <a:r>
              <a:rPr lang="tr-TR" sz="2000" b="1" dirty="0" smtClean="0">
                <a:solidFill>
                  <a:schemeClr val="tx1"/>
                </a:solidFill>
              </a:rPr>
              <a:t>(</a:t>
            </a:r>
            <a:r>
              <a:rPr lang="en-US" sz="2000" b="1" dirty="0" smtClean="0">
                <a:solidFill>
                  <a:schemeClr val="tx1"/>
                </a:solidFill>
              </a:rPr>
              <a:t>DNA </a:t>
            </a:r>
            <a:r>
              <a:rPr lang="en-US" sz="2000" b="1" dirty="0" err="1" smtClean="0">
                <a:solidFill>
                  <a:schemeClr val="tx1"/>
                </a:solidFill>
              </a:rPr>
              <a:t>gyrase</a:t>
            </a:r>
            <a:r>
              <a:rPr lang="en-US" sz="2000" b="1" dirty="0" smtClean="0">
                <a:solidFill>
                  <a:schemeClr val="tx1"/>
                </a:solidFill>
              </a:rPr>
              <a:t>)</a:t>
            </a:r>
            <a:r>
              <a:rPr lang="en-US" sz="2000" dirty="0" smtClean="0">
                <a:solidFill>
                  <a:schemeClr val="tx1"/>
                </a:solidFill>
              </a:rPr>
              <a:t>;</a:t>
            </a:r>
          </a:p>
          <a:p>
            <a:r>
              <a:rPr lang="en-US" sz="2000" dirty="0" err="1" smtClean="0">
                <a:solidFill>
                  <a:schemeClr val="tx1"/>
                </a:solidFill>
              </a:rPr>
              <a:t>Hücrede</a:t>
            </a:r>
            <a:r>
              <a:rPr lang="en-US" sz="2000" dirty="0" smtClean="0">
                <a:solidFill>
                  <a:schemeClr val="tx1"/>
                </a:solidFill>
              </a:rPr>
              <a:t> DNA </a:t>
            </a:r>
            <a:r>
              <a:rPr lang="en-US" sz="2000" dirty="0" err="1" smtClean="0">
                <a:solidFill>
                  <a:schemeClr val="tx1"/>
                </a:solidFill>
              </a:rPr>
              <a:t>paketlenmesinde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</a:rPr>
              <a:t>negatif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</a:rPr>
              <a:t>süpersarmal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</a:rPr>
              <a:t>oluşturur</a:t>
            </a:r>
            <a:r>
              <a:rPr lang="en-US" sz="2000" dirty="0" smtClean="0">
                <a:solidFill>
                  <a:schemeClr val="tx1"/>
                </a:solidFill>
              </a:rPr>
              <a:t>.</a:t>
            </a:r>
          </a:p>
          <a:p>
            <a:r>
              <a:rPr lang="en-US" sz="2000" dirty="0" err="1" smtClean="0">
                <a:solidFill>
                  <a:schemeClr val="tx1"/>
                </a:solidFill>
              </a:rPr>
              <a:t>Replikasyonda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</a:rPr>
              <a:t>pozitif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</a:rPr>
              <a:t>süpersarmalı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</a:rPr>
              <a:t>açar</a:t>
            </a:r>
            <a:r>
              <a:rPr lang="en-US" sz="2000" dirty="0" smtClean="0">
                <a:solidFill>
                  <a:schemeClr val="tx1"/>
                </a:solidFill>
              </a:rPr>
              <a:t>.</a:t>
            </a:r>
          </a:p>
          <a:p>
            <a:r>
              <a:rPr lang="en-US" sz="2000" b="1" dirty="0">
                <a:solidFill>
                  <a:schemeClr val="tx1"/>
                </a:solidFill>
              </a:rPr>
              <a:t>B</a:t>
            </a:r>
            <a:r>
              <a:rPr lang="en-US" sz="2000" b="1" dirty="0" smtClean="0">
                <a:solidFill>
                  <a:schemeClr val="tx1"/>
                </a:solidFill>
              </a:rPr>
              <a:t>acterial </a:t>
            </a:r>
            <a:r>
              <a:rPr lang="en-US" sz="2000" b="1" dirty="0" err="1">
                <a:solidFill>
                  <a:schemeClr val="tx1"/>
                </a:solidFill>
              </a:rPr>
              <a:t>topo</a:t>
            </a:r>
            <a:r>
              <a:rPr lang="en-US" sz="2000" b="1" dirty="0">
                <a:solidFill>
                  <a:schemeClr val="tx1"/>
                </a:solidFill>
              </a:rPr>
              <a:t> </a:t>
            </a:r>
            <a:r>
              <a:rPr lang="en-US" sz="2000" b="1" dirty="0" smtClean="0">
                <a:solidFill>
                  <a:schemeClr val="tx1"/>
                </a:solidFill>
              </a:rPr>
              <a:t>IV;</a:t>
            </a:r>
          </a:p>
          <a:p>
            <a:r>
              <a:rPr lang="en-US" sz="2000" dirty="0" err="1" smtClean="0">
                <a:solidFill>
                  <a:schemeClr val="tx1"/>
                </a:solidFill>
              </a:rPr>
              <a:t>replikasyonda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</a:rPr>
              <a:t>negatif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</a:rPr>
              <a:t>ve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</a:rPr>
              <a:t>pozitif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</a:rPr>
              <a:t>süpersarmalı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</a:rPr>
              <a:t>açar</a:t>
            </a:r>
            <a:r>
              <a:rPr lang="en-US" sz="2000" dirty="0" smtClean="0">
                <a:solidFill>
                  <a:schemeClr val="tx1"/>
                </a:solidFill>
              </a:rPr>
              <a:t>,</a:t>
            </a:r>
          </a:p>
          <a:p>
            <a:r>
              <a:rPr lang="en-US" sz="2000" dirty="0" err="1" smtClean="0">
                <a:solidFill>
                  <a:schemeClr val="tx1"/>
                </a:solidFill>
              </a:rPr>
              <a:t>catenane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</a:rPr>
              <a:t>ve</a:t>
            </a:r>
            <a:r>
              <a:rPr lang="en-US" sz="2000" dirty="0" smtClean="0">
                <a:solidFill>
                  <a:schemeClr val="tx1"/>
                </a:solidFill>
              </a:rPr>
              <a:t> knot </a:t>
            </a:r>
            <a:r>
              <a:rPr lang="en-US" sz="2000" dirty="0" err="1" smtClean="0">
                <a:solidFill>
                  <a:schemeClr val="tx1"/>
                </a:solidFill>
              </a:rPr>
              <a:t>ları</a:t>
            </a:r>
            <a:r>
              <a:rPr lang="en-US" sz="2000" dirty="0" smtClean="0">
                <a:solidFill>
                  <a:schemeClr val="tx1"/>
                </a:solidFill>
              </a:rPr>
              <a:t> hem </a:t>
            </a:r>
            <a:r>
              <a:rPr lang="en-US" sz="2000" dirty="0" err="1" smtClean="0">
                <a:solidFill>
                  <a:schemeClr val="tx1"/>
                </a:solidFill>
              </a:rPr>
              <a:t>oluşturur</a:t>
            </a:r>
            <a:r>
              <a:rPr lang="en-US" sz="2000" dirty="0" smtClean="0">
                <a:solidFill>
                  <a:schemeClr val="tx1"/>
                </a:solidFill>
              </a:rPr>
              <a:t> hem de </a:t>
            </a:r>
            <a:r>
              <a:rPr lang="en-US" sz="2000" dirty="0" err="1" smtClean="0">
                <a:solidFill>
                  <a:schemeClr val="tx1"/>
                </a:solidFill>
              </a:rPr>
              <a:t>halkasal</a:t>
            </a:r>
            <a:r>
              <a:rPr lang="en-US" sz="2000" dirty="0" smtClean="0">
                <a:solidFill>
                  <a:schemeClr val="tx1"/>
                </a:solidFill>
              </a:rPr>
              <a:t> hale </a:t>
            </a:r>
            <a:r>
              <a:rPr lang="en-US" sz="2000" dirty="0" err="1" smtClean="0">
                <a:solidFill>
                  <a:schemeClr val="tx1"/>
                </a:solidFill>
              </a:rPr>
              <a:t>getirir</a:t>
            </a:r>
            <a:r>
              <a:rPr lang="en-US" sz="2000" dirty="0" smtClean="0">
                <a:solidFill>
                  <a:schemeClr val="tx1"/>
                </a:solidFill>
              </a:rPr>
              <a:t>. </a:t>
            </a:r>
          </a:p>
          <a:p>
            <a:r>
              <a:rPr lang="en-US" sz="2000" dirty="0" err="1" smtClean="0">
                <a:solidFill>
                  <a:schemeClr val="tx1"/>
                </a:solidFill>
              </a:rPr>
              <a:t>Bakterilerin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</a:rPr>
              <a:t>çoğunda</a:t>
            </a:r>
            <a:r>
              <a:rPr lang="en-US" sz="2000" dirty="0" smtClean="0">
                <a:solidFill>
                  <a:schemeClr val="tx1"/>
                </a:solidFill>
              </a:rPr>
              <a:t> her </a:t>
            </a:r>
            <a:r>
              <a:rPr lang="en-US" sz="2000" dirty="0" err="1" smtClean="0">
                <a:solidFill>
                  <a:schemeClr val="tx1"/>
                </a:solidFill>
              </a:rPr>
              <a:t>iki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</a:rPr>
              <a:t>enzimde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</a:rPr>
              <a:t>birlikte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</a:rPr>
              <a:t>bulunur</a:t>
            </a:r>
            <a:r>
              <a:rPr lang="en-US" sz="2000" dirty="0" smtClean="0">
                <a:solidFill>
                  <a:schemeClr val="tx1"/>
                </a:solidFill>
              </a:rPr>
              <a:t>. </a:t>
            </a:r>
            <a:r>
              <a:rPr lang="en-US" sz="2000" dirty="0" err="1" smtClean="0">
                <a:solidFill>
                  <a:schemeClr val="tx1"/>
                </a:solidFill>
              </a:rPr>
              <a:t>Bazılarında</a:t>
            </a:r>
            <a:r>
              <a:rPr lang="en-US" sz="2000" dirty="0" smtClean="0">
                <a:solidFill>
                  <a:schemeClr val="tx1"/>
                </a:solidFill>
              </a:rPr>
              <a:t> (</a:t>
            </a:r>
            <a:r>
              <a:rPr lang="en-US" sz="2000" dirty="0" err="1" smtClean="0">
                <a:solidFill>
                  <a:schemeClr val="tx1"/>
                </a:solidFill>
              </a:rPr>
              <a:t>Corynebacteria</a:t>
            </a:r>
            <a:r>
              <a:rPr lang="en-US" sz="2000" dirty="0">
                <a:solidFill>
                  <a:schemeClr val="tx1"/>
                </a:solidFill>
              </a:rPr>
              <a:t>, Campylobacter </a:t>
            </a:r>
            <a:r>
              <a:rPr lang="en-US" sz="2000" dirty="0" err="1">
                <a:solidFill>
                  <a:schemeClr val="tx1"/>
                </a:solidFill>
              </a:rPr>
              <a:t>jejuni</a:t>
            </a:r>
            <a:r>
              <a:rPr lang="en-US" sz="2000" dirty="0">
                <a:solidFill>
                  <a:schemeClr val="tx1"/>
                </a:solidFill>
              </a:rPr>
              <a:t>, </a:t>
            </a:r>
            <a:r>
              <a:rPr lang="en-US" sz="2000" dirty="0" err="1">
                <a:solidFill>
                  <a:schemeClr val="tx1"/>
                </a:solidFill>
              </a:rPr>
              <a:t>Deinococcus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radiodurans</a:t>
            </a:r>
            <a:r>
              <a:rPr lang="en-US" sz="2000" dirty="0">
                <a:solidFill>
                  <a:schemeClr val="tx1"/>
                </a:solidFill>
              </a:rPr>
              <a:t>, </a:t>
            </a:r>
            <a:r>
              <a:rPr lang="en-US" sz="2000" dirty="0" err="1">
                <a:solidFill>
                  <a:schemeClr val="tx1"/>
                </a:solidFill>
              </a:rPr>
              <a:t>Treponema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pallidum</a:t>
            </a:r>
            <a:r>
              <a:rPr lang="en-US" sz="2000" dirty="0">
                <a:solidFill>
                  <a:schemeClr val="tx1"/>
                </a:solidFill>
              </a:rPr>
              <a:t> and some </a:t>
            </a:r>
            <a:r>
              <a:rPr lang="en-US" sz="2000" dirty="0" smtClean="0">
                <a:solidFill>
                  <a:schemeClr val="tx1"/>
                </a:solidFill>
              </a:rPr>
              <a:t>Mycobacteria) </a:t>
            </a:r>
            <a:r>
              <a:rPr lang="en-US" sz="2000" dirty="0" err="1" smtClean="0">
                <a:solidFill>
                  <a:schemeClr val="tx1"/>
                </a:solidFill>
              </a:rPr>
              <a:t>Topo</a:t>
            </a:r>
            <a:r>
              <a:rPr lang="en-US" sz="2000" dirty="0" smtClean="0">
                <a:solidFill>
                  <a:schemeClr val="tx1"/>
                </a:solidFill>
              </a:rPr>
              <a:t> IV </a:t>
            </a:r>
            <a:r>
              <a:rPr lang="en-US" sz="2000" dirty="0" err="1" smtClean="0">
                <a:solidFill>
                  <a:schemeClr val="tx1"/>
                </a:solidFill>
              </a:rPr>
              <a:t>yoktur</a:t>
            </a:r>
            <a:r>
              <a:rPr lang="en-US" sz="2000" dirty="0" smtClean="0">
                <a:solidFill>
                  <a:schemeClr val="tx1"/>
                </a:solidFill>
              </a:rPr>
              <a:t>. </a:t>
            </a:r>
            <a:r>
              <a:rPr lang="en-US" sz="2000" dirty="0" err="1" smtClean="0">
                <a:solidFill>
                  <a:schemeClr val="tx1"/>
                </a:solidFill>
              </a:rPr>
              <a:t>Sadece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</a:rPr>
              <a:t>gyrase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</a:rPr>
              <a:t>bulunur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</a:rPr>
              <a:t>ve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</a:rPr>
              <a:t>topo</a:t>
            </a:r>
            <a:r>
              <a:rPr lang="en-US" sz="2000" dirty="0" smtClean="0">
                <a:solidFill>
                  <a:schemeClr val="tx1"/>
                </a:solidFill>
              </a:rPr>
              <a:t> IV </a:t>
            </a:r>
            <a:r>
              <a:rPr lang="en-US" sz="2000" dirty="0" err="1" smtClean="0">
                <a:solidFill>
                  <a:schemeClr val="tx1"/>
                </a:solidFill>
              </a:rPr>
              <a:t>ün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</a:rPr>
              <a:t>aktivitesini</a:t>
            </a:r>
            <a:r>
              <a:rPr lang="en-US" sz="2000" dirty="0" smtClean="0">
                <a:solidFill>
                  <a:schemeClr val="tx1"/>
                </a:solidFill>
              </a:rPr>
              <a:t> de </a:t>
            </a:r>
            <a:r>
              <a:rPr lang="en-US" sz="2000" dirty="0" err="1" smtClean="0">
                <a:solidFill>
                  <a:schemeClr val="tx1"/>
                </a:solidFill>
              </a:rPr>
              <a:t>hücrede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</a:rPr>
              <a:t>gerçekleştirir</a:t>
            </a:r>
            <a:r>
              <a:rPr lang="en-US" sz="2000" dirty="0" smtClean="0">
                <a:solidFill>
                  <a:schemeClr val="tx1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1858493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11560" y="1196752"/>
            <a:ext cx="8424936" cy="5472608"/>
          </a:xfrm>
          <a:noFill/>
        </p:spPr>
        <p:txBody>
          <a:bodyPr>
            <a:normAutofit lnSpcReduction="10000"/>
          </a:bodyPr>
          <a:lstStyle/>
          <a:p>
            <a:r>
              <a:rPr lang="en-GB" sz="2400" dirty="0" err="1">
                <a:solidFill>
                  <a:schemeClr val="tx1"/>
                </a:solidFill>
              </a:rPr>
              <a:t>Hipertermofil</a:t>
            </a:r>
            <a:r>
              <a:rPr lang="en-GB" sz="2400" dirty="0">
                <a:solidFill>
                  <a:schemeClr val="tx1"/>
                </a:solidFill>
              </a:rPr>
              <a:t> </a:t>
            </a:r>
            <a:r>
              <a:rPr lang="en-GB" sz="2400" dirty="0" err="1">
                <a:solidFill>
                  <a:schemeClr val="tx1"/>
                </a:solidFill>
              </a:rPr>
              <a:t>arkelerde</a:t>
            </a:r>
            <a:r>
              <a:rPr lang="en-GB" sz="2400" dirty="0">
                <a:solidFill>
                  <a:schemeClr val="tx1"/>
                </a:solidFill>
              </a:rPr>
              <a:t> </a:t>
            </a:r>
            <a:r>
              <a:rPr lang="en-GB" sz="2400" b="1" dirty="0" err="1">
                <a:solidFill>
                  <a:schemeClr val="tx1"/>
                </a:solidFill>
              </a:rPr>
              <a:t>ters</a:t>
            </a:r>
            <a:r>
              <a:rPr lang="en-GB" sz="2400" b="1" dirty="0">
                <a:solidFill>
                  <a:schemeClr val="tx1"/>
                </a:solidFill>
              </a:rPr>
              <a:t> </a:t>
            </a:r>
            <a:r>
              <a:rPr lang="en-GB" sz="2400" b="1" dirty="0" err="1">
                <a:solidFill>
                  <a:schemeClr val="tx1"/>
                </a:solidFill>
              </a:rPr>
              <a:t>giraz</a:t>
            </a:r>
            <a:r>
              <a:rPr lang="en-GB" sz="2400" dirty="0">
                <a:solidFill>
                  <a:schemeClr val="tx1"/>
                </a:solidFill>
              </a:rPr>
              <a:t> (reverse </a:t>
            </a:r>
            <a:r>
              <a:rPr lang="en-GB" sz="2400" dirty="0" err="1">
                <a:solidFill>
                  <a:schemeClr val="tx1"/>
                </a:solidFill>
              </a:rPr>
              <a:t>gyrase</a:t>
            </a:r>
            <a:r>
              <a:rPr lang="en-GB" sz="2400" dirty="0">
                <a:solidFill>
                  <a:schemeClr val="tx1"/>
                </a:solidFill>
              </a:rPr>
              <a:t>) </a:t>
            </a:r>
            <a:r>
              <a:rPr lang="en-GB" sz="2400" dirty="0" err="1">
                <a:solidFill>
                  <a:schemeClr val="tx1"/>
                </a:solidFill>
              </a:rPr>
              <a:t>enzimiyle</a:t>
            </a:r>
            <a:r>
              <a:rPr lang="en-GB" sz="2400" dirty="0">
                <a:solidFill>
                  <a:schemeClr val="tx1"/>
                </a:solidFill>
              </a:rPr>
              <a:t> </a:t>
            </a:r>
            <a:r>
              <a:rPr lang="en-GB" sz="2400" dirty="0" err="1" smtClean="0">
                <a:solidFill>
                  <a:schemeClr val="tx1"/>
                </a:solidFill>
              </a:rPr>
              <a:t>genom</a:t>
            </a:r>
            <a:r>
              <a:rPr lang="en-GB" sz="2400" dirty="0" smtClean="0">
                <a:solidFill>
                  <a:schemeClr val="tx1"/>
                </a:solidFill>
              </a:rPr>
              <a:t> </a:t>
            </a:r>
            <a:r>
              <a:rPr lang="en-GB" sz="2400" dirty="0" err="1" smtClean="0">
                <a:solidFill>
                  <a:schemeClr val="tx1"/>
                </a:solidFill>
              </a:rPr>
              <a:t>paketlenmesinde</a:t>
            </a:r>
            <a:r>
              <a:rPr lang="en-GB" sz="2400" dirty="0" smtClean="0">
                <a:solidFill>
                  <a:schemeClr val="tx1"/>
                </a:solidFill>
              </a:rPr>
              <a:t> </a:t>
            </a:r>
            <a:r>
              <a:rPr lang="en-GB" sz="2400" dirty="0" err="1" smtClean="0">
                <a:solidFill>
                  <a:schemeClr val="tx1"/>
                </a:solidFill>
              </a:rPr>
              <a:t>pozitif</a:t>
            </a:r>
            <a:r>
              <a:rPr lang="en-GB" sz="2400" dirty="0" smtClean="0">
                <a:solidFill>
                  <a:schemeClr val="tx1"/>
                </a:solidFill>
              </a:rPr>
              <a:t> </a:t>
            </a:r>
            <a:r>
              <a:rPr lang="en-GB" sz="2400" dirty="0" err="1" smtClean="0">
                <a:solidFill>
                  <a:schemeClr val="tx1"/>
                </a:solidFill>
              </a:rPr>
              <a:t>süpersarmal</a:t>
            </a:r>
            <a:r>
              <a:rPr lang="en-GB" sz="2400" dirty="0" smtClean="0">
                <a:solidFill>
                  <a:schemeClr val="tx1"/>
                </a:solidFill>
              </a:rPr>
              <a:t>  </a:t>
            </a:r>
            <a:r>
              <a:rPr lang="en-GB" sz="2400" dirty="0" err="1" smtClean="0">
                <a:solidFill>
                  <a:schemeClr val="tx1"/>
                </a:solidFill>
              </a:rPr>
              <a:t>oluşturulur</a:t>
            </a:r>
            <a:r>
              <a:rPr lang="en-GB" sz="2400" dirty="0" smtClean="0">
                <a:solidFill>
                  <a:schemeClr val="tx1"/>
                </a:solidFill>
              </a:rPr>
              <a:t>.</a:t>
            </a:r>
          </a:p>
          <a:p>
            <a:r>
              <a:rPr lang="en-GB" sz="2400" dirty="0" err="1" smtClean="0">
                <a:solidFill>
                  <a:schemeClr val="tx1"/>
                </a:solidFill>
              </a:rPr>
              <a:t>Doğrusal</a:t>
            </a:r>
            <a:r>
              <a:rPr lang="en-GB" sz="2400" dirty="0" smtClean="0">
                <a:solidFill>
                  <a:schemeClr val="tx1"/>
                </a:solidFill>
              </a:rPr>
              <a:t> </a:t>
            </a:r>
            <a:r>
              <a:rPr lang="en-GB" sz="2400" dirty="0" err="1" smtClean="0">
                <a:solidFill>
                  <a:schemeClr val="tx1"/>
                </a:solidFill>
              </a:rPr>
              <a:t>genoma</a:t>
            </a:r>
            <a:r>
              <a:rPr lang="en-GB" sz="2400" dirty="0" smtClean="0">
                <a:solidFill>
                  <a:schemeClr val="tx1"/>
                </a:solidFill>
              </a:rPr>
              <a:t> </a:t>
            </a:r>
            <a:r>
              <a:rPr lang="en-GB" sz="2400" dirty="0" err="1" smtClean="0">
                <a:solidFill>
                  <a:schemeClr val="tx1"/>
                </a:solidFill>
              </a:rPr>
              <a:t>sahip</a:t>
            </a:r>
            <a:r>
              <a:rPr lang="en-GB" sz="2400" dirty="0" smtClean="0">
                <a:solidFill>
                  <a:schemeClr val="tx1"/>
                </a:solidFill>
              </a:rPr>
              <a:t> </a:t>
            </a:r>
            <a:r>
              <a:rPr lang="en-GB" sz="2400" dirty="0" err="1" smtClean="0">
                <a:solidFill>
                  <a:schemeClr val="tx1"/>
                </a:solidFill>
              </a:rPr>
              <a:t>bakterilerde</a:t>
            </a:r>
            <a:r>
              <a:rPr lang="en-GB" sz="2400" dirty="0" smtClean="0">
                <a:solidFill>
                  <a:schemeClr val="tx1"/>
                </a:solidFill>
              </a:rPr>
              <a:t> (</a:t>
            </a:r>
            <a:r>
              <a:rPr lang="tr-TR" sz="2400" i="1" dirty="0" err="1" smtClean="0">
                <a:solidFill>
                  <a:schemeClr val="tx1"/>
                </a:solidFill>
              </a:rPr>
              <a:t>Borrelia</a:t>
            </a:r>
            <a:r>
              <a:rPr lang="tr-TR" sz="2400" i="1" dirty="0" smtClean="0">
                <a:solidFill>
                  <a:schemeClr val="tx1"/>
                </a:solidFill>
              </a:rPr>
              <a:t> </a:t>
            </a:r>
            <a:r>
              <a:rPr lang="tr-TR" sz="2400" i="1" dirty="0" err="1">
                <a:solidFill>
                  <a:schemeClr val="tx1"/>
                </a:solidFill>
              </a:rPr>
              <a:t>burgdorferi</a:t>
            </a:r>
            <a:r>
              <a:rPr lang="tr-TR" sz="2400" i="1" dirty="0">
                <a:solidFill>
                  <a:schemeClr val="tx1"/>
                </a:solidFill>
              </a:rPr>
              <a:t> </a:t>
            </a:r>
            <a:r>
              <a:rPr lang="tr-TR" sz="2400" dirty="0" err="1">
                <a:solidFill>
                  <a:schemeClr val="tx1"/>
                </a:solidFill>
              </a:rPr>
              <a:t>and</a:t>
            </a:r>
            <a:r>
              <a:rPr lang="tr-TR" sz="2400" dirty="0">
                <a:solidFill>
                  <a:schemeClr val="tx1"/>
                </a:solidFill>
              </a:rPr>
              <a:t> </a:t>
            </a:r>
            <a:r>
              <a:rPr lang="tr-TR" sz="2400" i="1" dirty="0" err="1">
                <a:solidFill>
                  <a:schemeClr val="tx1"/>
                </a:solidFill>
              </a:rPr>
              <a:t>Streptomyces</a:t>
            </a:r>
            <a:r>
              <a:rPr lang="tr-TR" sz="2400" dirty="0">
                <a:solidFill>
                  <a:schemeClr val="tx1"/>
                </a:solidFill>
              </a:rPr>
              <a:t> </a:t>
            </a:r>
            <a:r>
              <a:rPr lang="tr-TR" sz="2400" dirty="0" err="1">
                <a:solidFill>
                  <a:schemeClr val="tx1"/>
                </a:solidFill>
              </a:rPr>
              <a:t>spp</a:t>
            </a:r>
            <a:r>
              <a:rPr lang="tr-TR" sz="2400" dirty="0" smtClean="0">
                <a:solidFill>
                  <a:schemeClr val="tx1"/>
                </a:solidFill>
              </a:rPr>
              <a:t>.) </a:t>
            </a:r>
            <a:r>
              <a:rPr lang="en-US" sz="2400" dirty="0" err="1">
                <a:solidFill>
                  <a:schemeClr val="tx1"/>
                </a:solidFill>
              </a:rPr>
              <a:t>topo</a:t>
            </a:r>
            <a:r>
              <a:rPr lang="en-US" sz="2400" dirty="0">
                <a:solidFill>
                  <a:schemeClr val="tx1"/>
                </a:solidFill>
              </a:rPr>
              <a:t> IV </a:t>
            </a:r>
            <a:r>
              <a:rPr lang="en-US" sz="2400" dirty="0" err="1" smtClean="0">
                <a:solidFill>
                  <a:schemeClr val="tx1"/>
                </a:solidFill>
              </a:rPr>
              <a:t>genom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replikasyonunda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etkisizdir</a:t>
            </a:r>
            <a:r>
              <a:rPr lang="en-US" sz="2400" dirty="0" smtClean="0">
                <a:solidFill>
                  <a:schemeClr val="tx1"/>
                </a:solidFill>
              </a:rPr>
              <a:t>. </a:t>
            </a:r>
            <a:r>
              <a:rPr lang="tr-TR" sz="2400" i="1" dirty="0" err="1">
                <a:solidFill>
                  <a:schemeClr val="tx1"/>
                </a:solidFill>
              </a:rPr>
              <a:t>Streptomyces</a:t>
            </a:r>
            <a:r>
              <a:rPr lang="en-US" sz="2400" dirty="0" smtClean="0">
                <a:solidFill>
                  <a:schemeClr val="tx1"/>
                </a:solidFill>
              </a:rPr>
              <a:t> de </a:t>
            </a:r>
            <a:r>
              <a:rPr lang="en-US" sz="2400" dirty="0" err="1" smtClean="0">
                <a:solidFill>
                  <a:schemeClr val="tx1"/>
                </a:solidFill>
              </a:rPr>
              <a:t>bu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enzimi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kodlayan</a:t>
            </a:r>
            <a:r>
              <a:rPr lang="en-US" sz="2400" dirty="0" smtClean="0">
                <a:solidFill>
                  <a:schemeClr val="tx1"/>
                </a:solidFill>
              </a:rPr>
              <a:t> gen </a:t>
            </a:r>
            <a:r>
              <a:rPr lang="en-US" sz="2400" dirty="0" err="1" smtClean="0">
                <a:solidFill>
                  <a:schemeClr val="tx1"/>
                </a:solidFill>
              </a:rPr>
              <a:t>vardır</a:t>
            </a:r>
            <a:r>
              <a:rPr lang="en-US" sz="2400" dirty="0" smtClean="0">
                <a:solidFill>
                  <a:schemeClr val="tx1"/>
                </a:solidFill>
              </a:rPr>
              <a:t>, </a:t>
            </a:r>
            <a:r>
              <a:rPr lang="en-US" sz="2400" dirty="0" err="1" smtClean="0">
                <a:solidFill>
                  <a:schemeClr val="tx1"/>
                </a:solidFill>
              </a:rPr>
              <a:t>halkasal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plazmidlerinin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replikasyonunda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catenane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oluşumunda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erkilidir</a:t>
            </a:r>
            <a:r>
              <a:rPr lang="en-US" sz="2400" dirty="0" smtClean="0">
                <a:solidFill>
                  <a:schemeClr val="tx1"/>
                </a:solidFill>
              </a:rPr>
              <a:t> (</a:t>
            </a:r>
            <a:r>
              <a:rPr lang="en-US" sz="2400" dirty="0" err="1" smtClean="0">
                <a:solidFill>
                  <a:schemeClr val="tx1"/>
                </a:solidFill>
              </a:rPr>
              <a:t>doğrusal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plazmidleri</a:t>
            </a:r>
            <a:r>
              <a:rPr lang="en-US" sz="2400" dirty="0" smtClean="0">
                <a:solidFill>
                  <a:schemeClr val="tx1"/>
                </a:solidFill>
              </a:rPr>
              <a:t> de </a:t>
            </a:r>
            <a:r>
              <a:rPr lang="en-US" sz="2400" dirty="0" err="1" smtClean="0">
                <a:solidFill>
                  <a:schemeClr val="tx1"/>
                </a:solidFill>
              </a:rPr>
              <a:t>vardır</a:t>
            </a:r>
            <a:r>
              <a:rPr lang="en-US" sz="2400" dirty="0" smtClean="0">
                <a:solidFill>
                  <a:schemeClr val="tx1"/>
                </a:solidFill>
              </a:rPr>
              <a:t>).</a:t>
            </a:r>
            <a:endParaRPr lang="en-US" sz="2400" dirty="0">
              <a:solidFill>
                <a:schemeClr val="tx1"/>
              </a:solidFill>
            </a:endParaRPr>
          </a:p>
          <a:p>
            <a:r>
              <a:rPr lang="en-US" sz="2400" dirty="0" smtClean="0">
                <a:solidFill>
                  <a:schemeClr val="tx1"/>
                </a:solidFill>
              </a:rPr>
              <a:t>Topoisomerases </a:t>
            </a:r>
            <a:r>
              <a:rPr lang="en-US" sz="2400" dirty="0" err="1" smtClean="0">
                <a:solidFill>
                  <a:schemeClr val="tx1"/>
                </a:solidFill>
              </a:rPr>
              <a:t>sız</a:t>
            </a:r>
            <a:r>
              <a:rPr lang="en-US" sz="2400" dirty="0" smtClean="0">
                <a:solidFill>
                  <a:schemeClr val="tx1"/>
                </a:solidFill>
              </a:rPr>
              <a:t> DNA, normal </a:t>
            </a:r>
            <a:r>
              <a:rPr lang="en-US" sz="2400" dirty="0" err="1" smtClean="0">
                <a:solidFill>
                  <a:schemeClr val="tx1"/>
                </a:solidFill>
              </a:rPr>
              <a:t>olarak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replike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olamaz</a:t>
            </a:r>
            <a:r>
              <a:rPr lang="en-US" sz="2400" dirty="0" smtClean="0">
                <a:solidFill>
                  <a:schemeClr val="tx1"/>
                </a:solidFill>
              </a:rPr>
              <a:t>. </a:t>
            </a:r>
          </a:p>
          <a:p>
            <a:r>
              <a:rPr lang="en-US" sz="2400" dirty="0" smtClean="0">
                <a:solidFill>
                  <a:schemeClr val="tx1"/>
                </a:solidFill>
              </a:rPr>
              <a:t>Topoisomerases </a:t>
            </a:r>
            <a:r>
              <a:rPr lang="en-US" sz="2400" dirty="0" err="1" smtClean="0">
                <a:solidFill>
                  <a:schemeClr val="tx1"/>
                </a:solidFill>
              </a:rPr>
              <a:t>inhibitörleri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tümör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hücrelerinin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çoğalmasını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durdurmak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için</a:t>
            </a:r>
            <a:r>
              <a:rPr lang="en-US" sz="2400" dirty="0" smtClean="0">
                <a:solidFill>
                  <a:schemeClr val="tx1"/>
                </a:solidFill>
              </a:rPr>
              <a:t> anti-cancer </a:t>
            </a:r>
            <a:r>
              <a:rPr lang="en-US" sz="2400" dirty="0" err="1" smtClean="0">
                <a:solidFill>
                  <a:schemeClr val="tx1"/>
                </a:solidFill>
              </a:rPr>
              <a:t>ilaçları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olarak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kullanılır</a:t>
            </a:r>
            <a:r>
              <a:rPr lang="en-US" sz="2400" dirty="0" smtClean="0">
                <a:solidFill>
                  <a:schemeClr val="tx1"/>
                </a:solidFill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2380761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uman">
  <a:themeElements>
    <a:clrScheme name="Duman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Duman">
      <a:maj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Duman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6287</TotalTime>
  <Words>1105</Words>
  <Application>Microsoft Office PowerPoint</Application>
  <PresentationFormat>Ekran Gösterisi (4:3)</PresentationFormat>
  <Paragraphs>101</Paragraphs>
  <Slides>16</Slides>
  <Notes>1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6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16</vt:i4>
      </vt:variant>
    </vt:vector>
  </HeadingPairs>
  <TitlesOfParts>
    <vt:vector size="23" baseType="lpstr">
      <vt:lpstr>Arial</vt:lpstr>
      <vt:lpstr>Calibri</vt:lpstr>
      <vt:lpstr>Century Gothic</vt:lpstr>
      <vt:lpstr>Tahoma</vt:lpstr>
      <vt:lpstr>Wingdings</vt:lpstr>
      <vt:lpstr>Wingdings 3</vt:lpstr>
      <vt:lpstr>Duman</vt:lpstr>
      <vt:lpstr>KAYNAKLAR</vt:lpstr>
      <vt:lpstr>MİKROBİYEL MOLEKÜLER BİYOLOJİ</vt:lpstr>
      <vt:lpstr>DNA YAPI VE FONKSİYONU </vt:lpstr>
      <vt:lpstr>PowerPoint Sunusu</vt:lpstr>
      <vt:lpstr>PowerPoint Sunusu</vt:lpstr>
      <vt:lpstr>Süpersarmal neden önemlidir?</vt:lpstr>
      <vt:lpstr>Topoisomerase</vt:lpstr>
      <vt:lpstr>Type-II topoisomerases</vt:lpstr>
      <vt:lpstr>PowerPoint Sunusu</vt:lpstr>
      <vt:lpstr>PowerPoint Sunusu</vt:lpstr>
      <vt:lpstr>DNA polimeraz</vt:lpstr>
      <vt:lpstr>DNA polimeraz III</vt:lpstr>
      <vt:lpstr>DNA replikasyon hatalarının düzeltilmesi</vt:lpstr>
      <vt:lpstr>Doğrusal DNA replikasyonu</vt:lpstr>
      <vt:lpstr>Doğrusal DNA replikasyonu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Slayt 1</dc:title>
  <dc:creator>onur</dc:creator>
  <cp:lastModifiedBy>gönül dönmez</cp:lastModifiedBy>
  <cp:revision>612</cp:revision>
  <dcterms:created xsi:type="dcterms:W3CDTF">2005-03-28T14:51:35Z</dcterms:created>
  <dcterms:modified xsi:type="dcterms:W3CDTF">2019-12-16T11:36:24Z</dcterms:modified>
</cp:coreProperties>
</file>