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868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933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42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754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76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78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201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180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36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130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41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A354D-3180-4372-9EE6-F3911B2EE06D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7FCF2-4AF0-4D99-8A65-CF5A4696E5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835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ETKİ VE UYMA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39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İçerik Yer Tutucusu"/>
          <p:cNvSpPr>
            <a:spLocks noGrp="1"/>
          </p:cNvSpPr>
          <p:nvPr>
            <p:ph idx="1"/>
          </p:nvPr>
        </p:nvSpPr>
        <p:spPr>
          <a:xfrm>
            <a:off x="1981201" y="1249363"/>
            <a:ext cx="8386763" cy="1558492"/>
          </a:xfrm>
          <a:ln w="28575"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tr-TR" dirty="0"/>
              <a:t>Toplum hayatı içinde tutum ve davranışlarımız, bir başkasının varlığıyla etkilenmektedir. </a:t>
            </a:r>
          </a:p>
          <a:p>
            <a:pPr eaLnBrk="1" hangingPunct="1">
              <a:defRPr/>
            </a:pPr>
            <a:r>
              <a:rPr lang="tr-TR" dirty="0"/>
              <a:t>Çünkü ortada bir “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sosyal etkileşim</a:t>
            </a:r>
            <a:r>
              <a:rPr lang="tr-TR" dirty="0"/>
              <a:t>” vardır.</a:t>
            </a:r>
          </a:p>
          <a:p>
            <a:pPr marL="0" indent="0" eaLnBrk="1" hangingPunct="1">
              <a:buNone/>
              <a:defRPr/>
            </a:pPr>
            <a:endParaRPr 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1981200" y="325395"/>
            <a:ext cx="8072338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tr-TR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SOSYAL ETKİ VE UYMA</a:t>
            </a:r>
          </a:p>
        </p:txBody>
      </p:sp>
      <p:sp>
        <p:nvSpPr>
          <p:cNvPr id="7172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58AA416-03F0-4377-8B7B-6B13DD7EDA9B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tr-TR" sz="1400"/>
          </a:p>
        </p:txBody>
      </p:sp>
      <p:sp>
        <p:nvSpPr>
          <p:cNvPr id="2" name="Dikdörtgen 1"/>
          <p:cNvSpPr/>
          <p:nvPr/>
        </p:nvSpPr>
        <p:spPr>
          <a:xfrm>
            <a:off x="2170545" y="4197055"/>
            <a:ext cx="7811655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tr-TR" sz="2400" dirty="0"/>
              <a:t>Ele alınan toplum birimi </a:t>
            </a:r>
            <a:r>
              <a:rPr lang="tr-TR" sz="2400" b="1" dirty="0"/>
              <a:t>KÜÇÜLDÜKÇE</a:t>
            </a:r>
            <a:r>
              <a:rPr lang="tr-TR" sz="2400" dirty="0"/>
              <a:t>=&gt; üyeler arasındaki </a:t>
            </a:r>
            <a:r>
              <a:rPr lang="tr-TR" sz="2400" b="1" i="1" dirty="0"/>
              <a:t>benzerlik artar</a:t>
            </a:r>
            <a:r>
              <a:rPr lang="tr-TR" sz="2400" dirty="0"/>
              <a:t>. </a:t>
            </a:r>
          </a:p>
          <a:p>
            <a:pPr>
              <a:defRPr/>
            </a:pPr>
            <a:r>
              <a:rPr lang="tr-TR" sz="2400" dirty="0"/>
              <a:t>Benzer davranma eğilimi “</a:t>
            </a:r>
            <a:r>
              <a:rPr lang="tr-TR" sz="2400" b="1" dirty="0">
                <a:solidFill>
                  <a:schemeClr val="tx2">
                    <a:lumMod val="50000"/>
                  </a:schemeClr>
                </a:solidFill>
              </a:rPr>
              <a:t>ahenk</a:t>
            </a:r>
            <a:r>
              <a:rPr lang="tr-TR" sz="2400" dirty="0"/>
              <a:t>” yaratır; bu da </a:t>
            </a:r>
            <a:r>
              <a:rPr lang="tr-TR" sz="2400" b="1" i="1" dirty="0">
                <a:solidFill>
                  <a:schemeClr val="tx2">
                    <a:lumMod val="75000"/>
                  </a:schemeClr>
                </a:solidFill>
              </a:rPr>
              <a:t>yaşama uyum sağlama </a:t>
            </a:r>
            <a:r>
              <a:rPr lang="tr-TR" sz="2400" dirty="0"/>
              <a:t>ve yaşamla başa çıkma açısından yararlı ve gereklidir. </a:t>
            </a:r>
          </a:p>
        </p:txBody>
      </p:sp>
    </p:spTree>
    <p:extLst>
      <p:ext uri="{BB962C8B-B14F-4D97-AF65-F5344CB8AC3E}">
        <p14:creationId xmlns:p14="http://schemas.microsoft.com/office/powerpoint/2010/main" val="163096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092036" y="1709737"/>
            <a:ext cx="8229600" cy="3407208"/>
          </a:xfrm>
          <a:ln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tr-TR" dirty="0" smtClean="0"/>
              <a:t>Birey, “başkalarının davranışlarına güvenerek”, bu davranışın “gerçeği yansıttığına inanarak”=&gt; kendilerine rehber edinebilir.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buFontTx/>
              <a:buNone/>
              <a:defRPr/>
            </a:pPr>
            <a:r>
              <a:rPr lang="tr-TR" dirty="0" smtClean="0"/>
              <a:t>O halde; “uyma davranışı”=&gt; kişinin </a:t>
            </a:r>
            <a:r>
              <a:rPr lang="tr-TR" b="1" dirty="0" smtClean="0">
                <a:solidFill>
                  <a:srgbClr val="FF0000"/>
                </a:solidFill>
              </a:rPr>
              <a:t>GERÇEĞİ TANIMLAMASINA </a:t>
            </a:r>
            <a:r>
              <a:rPr lang="tr-TR" dirty="0" smtClean="0"/>
              <a:t>yardım eder.  </a:t>
            </a:r>
          </a:p>
          <a:p>
            <a:pPr>
              <a:buFontTx/>
              <a:buNone/>
              <a:defRPr/>
            </a:pPr>
            <a:endParaRPr lang="tr-TR" dirty="0"/>
          </a:p>
        </p:txBody>
      </p:sp>
      <p:sp>
        <p:nvSpPr>
          <p:cNvPr id="12291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53BB31-4433-42B3-86A1-570EB5E971D9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tr-TR" sz="1400"/>
          </a:p>
        </p:txBody>
      </p:sp>
      <p:sp>
        <p:nvSpPr>
          <p:cNvPr id="5" name="4 Aşağı Ok"/>
          <p:cNvSpPr/>
          <p:nvPr/>
        </p:nvSpPr>
        <p:spPr>
          <a:xfrm>
            <a:off x="5564027" y="2998630"/>
            <a:ext cx="730260" cy="912825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3296841" y="473516"/>
            <a:ext cx="19591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UYMA</a:t>
            </a:r>
            <a:endParaRPr lang="tr-TR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6957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2845EE-FB50-441D-8BBC-07E682A63344}" type="slidenum">
              <a:rPr lang="en-US" altLang="tr-TR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tr-TR" sz="1400"/>
          </a:p>
        </p:txBody>
      </p:sp>
      <p:sp>
        <p:nvSpPr>
          <p:cNvPr id="5" name="4 Dikdörtgen"/>
          <p:cNvSpPr/>
          <p:nvPr/>
        </p:nvSpPr>
        <p:spPr>
          <a:xfrm>
            <a:off x="2225623" y="288882"/>
            <a:ext cx="753283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tr-TR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Klasik </a:t>
            </a:r>
            <a:r>
              <a:rPr lang="tr-TR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çalışmalar</a:t>
            </a:r>
            <a:endParaRPr lang="tr-TR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charset="0"/>
            </a:endParaRPr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1104959" y="1391599"/>
            <a:ext cx="8229600" cy="379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3600" dirty="0"/>
              <a:t/>
            </a:r>
            <a:br>
              <a:rPr lang="tr-TR" sz="3600" dirty="0"/>
            </a:br>
            <a:r>
              <a:rPr lang="tr-TR" sz="3600" b="1" dirty="0">
                <a:solidFill>
                  <a:schemeClr val="tx2">
                    <a:lumMod val="50000"/>
                  </a:schemeClr>
                </a:solidFill>
              </a:rPr>
              <a:t>1. Araştırma</a:t>
            </a:r>
            <a: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br>
              <a:rPr lang="tr-TR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tr-TR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4 Dikdörtgen"/>
          <p:cNvSpPr/>
          <p:nvPr/>
        </p:nvSpPr>
        <p:spPr>
          <a:xfrm>
            <a:off x="838200" y="1770973"/>
            <a:ext cx="8339719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SHERIF’IN GRUP NORMUNUN OLUŞMASI</a:t>
            </a:r>
          </a:p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 DENEYİ</a:t>
            </a:r>
          </a:p>
        </p:txBody>
      </p:sp>
      <p:pic>
        <p:nvPicPr>
          <p:cNvPr id="8" name="Picture 4" descr="Sherif 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7919" y="1256138"/>
            <a:ext cx="14859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1 Başlık"/>
          <p:cNvSpPr txBox="1">
            <a:spLocks/>
          </p:cNvSpPr>
          <p:nvPr/>
        </p:nvSpPr>
        <p:spPr bwMode="auto">
          <a:xfrm>
            <a:off x="-660400" y="3202230"/>
            <a:ext cx="8229600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36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tr-TR" sz="3600" b="1" kern="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2. Araştırma</a:t>
            </a:r>
            <a:r>
              <a:rPr lang="tr-TR" sz="4400" b="1" kern="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br>
              <a:rPr lang="tr-TR" sz="4400" b="1" kern="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</a:br>
            <a:endParaRPr lang="tr-TR" sz="4400" b="1" kern="0" dirty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5 Dikdörtgen"/>
          <p:cNvSpPr/>
          <p:nvPr/>
        </p:nvSpPr>
        <p:spPr>
          <a:xfrm>
            <a:off x="-123873" y="3581605"/>
            <a:ext cx="6827931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ASCH’IN UYMA  DENEYİ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799" y="4364758"/>
            <a:ext cx="1258466" cy="2493242"/>
          </a:xfrm>
          <a:prstGeom prst="rect">
            <a:avLst/>
          </a:prstGeom>
        </p:spPr>
      </p:pic>
      <p:sp>
        <p:nvSpPr>
          <p:cNvPr id="12" name="1 Başlık"/>
          <p:cNvSpPr txBox="1">
            <a:spLocks/>
          </p:cNvSpPr>
          <p:nvPr/>
        </p:nvSpPr>
        <p:spPr bwMode="auto">
          <a:xfrm>
            <a:off x="6327287" y="3550284"/>
            <a:ext cx="6414162" cy="288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tr-TR" sz="36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36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tr-TR" sz="3600" b="1" kern="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3. Araştırma</a:t>
            </a:r>
            <a:r>
              <a:rPr lang="tr-TR" sz="4400" b="1" kern="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br>
              <a:rPr lang="tr-TR" sz="4400" b="1" kern="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</a:br>
            <a:endParaRPr lang="tr-TR" sz="4400" b="1" kern="0" dirty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5 Dikdörtgen"/>
          <p:cNvSpPr/>
          <p:nvPr/>
        </p:nvSpPr>
        <p:spPr>
          <a:xfrm>
            <a:off x="6554608" y="3929659"/>
            <a:ext cx="53216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tr-TR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MILGRAM’IN İTAAT  DENEYİ</a:t>
            </a:r>
          </a:p>
        </p:txBody>
      </p:sp>
      <p:pic>
        <p:nvPicPr>
          <p:cNvPr id="14" name="Picture 2" descr="http://www.abc.net.au/radionational/image/4046864-3x2-460x30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9309" y="4513898"/>
            <a:ext cx="2447379" cy="1676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148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Geniş ekran</PresentationFormat>
  <Paragraphs>22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SOSYAL ETKİ VE UYMA</vt:lpstr>
      <vt:lpstr>PowerPoint Sunusu</vt:lpstr>
      <vt:lpstr>PowerPoint Sunusu</vt:lpstr>
      <vt:lpstr> 1. Araştırma: 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ETKİ VE UYMA</dc:title>
  <dc:creator>User</dc:creator>
  <cp:lastModifiedBy>User</cp:lastModifiedBy>
  <cp:revision>2</cp:revision>
  <dcterms:created xsi:type="dcterms:W3CDTF">2017-11-16T11:04:07Z</dcterms:created>
  <dcterms:modified xsi:type="dcterms:W3CDTF">2017-11-16T11:04:32Z</dcterms:modified>
</cp:coreProperties>
</file>