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84" r:id="rId3"/>
    <p:sldId id="294" r:id="rId4"/>
    <p:sldId id="295" r:id="rId5"/>
    <p:sldId id="297" r:id="rId6"/>
    <p:sldId id="306" r:id="rId7"/>
    <p:sldId id="309" r:id="rId8"/>
    <p:sldId id="310" r:id="rId9"/>
    <p:sldId id="311" r:id="rId10"/>
    <p:sldId id="312" r:id="rId11"/>
    <p:sldId id="316" r:id="rId12"/>
    <p:sldId id="319" r:id="rId13"/>
    <p:sldId id="323" r:id="rId14"/>
    <p:sldId id="324" r:id="rId15"/>
    <p:sldId id="373" r:id="rId16"/>
    <p:sldId id="378" r:id="rId17"/>
    <p:sldId id="386" r:id="rId18"/>
    <p:sldId id="387" r:id="rId19"/>
    <p:sldId id="388" r:id="rId20"/>
    <p:sldId id="407" r:id="rId21"/>
    <p:sldId id="423" r:id="rId22"/>
  </p:sldIdLst>
  <p:sldSz cx="9144000" cy="6858000" type="screen4x3"/>
  <p:notesSz cx="9926638" cy="6797675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112" d="100"/>
          <a:sy n="112" d="100"/>
        </p:scale>
        <p:origin x="148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5622798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920DA9-1F2E-4502-82C4-2AB7424E8192}" type="datetimeFigureOut">
              <a:rPr lang="tr-TR" smtClean="0"/>
              <a:t>18.05.2018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F334E2-AFB9-4CFF-9094-CB1FB9DF9F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34605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5622798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02BC0A-9B45-4D0F-8885-6F53512C951B}" type="datetimeFigureOut">
              <a:rPr lang="tr-TR" smtClean="0"/>
              <a:pPr/>
              <a:t>18.05.2018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992664" y="3228896"/>
            <a:ext cx="7941310" cy="3058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130B0A-C4DF-4003-954E-49B51BB03E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39176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41AEC-7C17-4800-BE7B-19FC30E92631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CF6D8-5FFB-44DC-9FCE-8431485411C9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0FEAF-C432-4FDE-9395-0504FDAAA288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142876" y="71414"/>
            <a:ext cx="8858280" cy="1071570"/>
          </a:xfrm>
        </p:spPr>
        <p:txBody>
          <a:bodyPr/>
          <a:lstStyle>
            <a:lvl1pPr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tr-TR" dirty="0" smtClean="0"/>
              <a:t>ASIL BAŞLIK STİLİ İÇİN TIKLATIN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2844" y="1357298"/>
            <a:ext cx="8858312" cy="5072098"/>
          </a:xfrm>
        </p:spPr>
        <p:txBody>
          <a:bodyPr>
            <a:normAutofit/>
          </a:bodyPr>
          <a:lstStyle>
            <a:lvl1pPr algn="just">
              <a:defRPr sz="3600"/>
            </a:lvl1pPr>
            <a:lvl2pPr algn="just">
              <a:defRPr sz="3600"/>
            </a:lvl2pPr>
            <a:lvl3pPr algn="just">
              <a:defRPr sz="3600"/>
            </a:lvl3pPr>
            <a:lvl4pPr algn="just">
              <a:defRPr sz="3600"/>
            </a:lvl4pPr>
            <a:lvl5pPr algn="just">
              <a:defRPr sz="3600"/>
            </a:lvl5pPr>
          </a:lstStyle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4A2CA-6F24-492D-8EAC-324DA3F76EE1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572528" y="6492875"/>
            <a:ext cx="571472" cy="365125"/>
          </a:xfrm>
        </p:spPr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685F1-3A66-433F-89CE-D0BD592D4352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CB70E-A604-40DD-802B-A2EEB34A479D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9FF7E-5383-48D3-9356-F9692D9BDD8C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241AD-379F-47AD-92AC-A27FFE5C4F05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CE317-76C8-44FF-99F4-A91F41E981AF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A83A4-8768-4416-9C7D-4103B86B6E80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3FEBE-F82B-4BA0-B488-8948595B72ED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A0E080-7F87-48C8-9FD2-945E8ADBDB46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4714884"/>
          </a:xfrm>
        </p:spPr>
        <p:txBody>
          <a:bodyPr>
            <a:normAutofit/>
          </a:bodyPr>
          <a:lstStyle/>
          <a:p>
            <a:r>
              <a:rPr lang="tr-T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2) AYAK DEFORMİTELERİ ve ORTEZLERİ</a:t>
            </a:r>
            <a:endParaRPr lang="tr-TR" sz="6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0" y="4786322"/>
            <a:ext cx="9144000" cy="2071678"/>
          </a:xfrm>
        </p:spPr>
        <p:txBody>
          <a:bodyPr>
            <a:normAutofit/>
          </a:bodyPr>
          <a:lstStyle/>
          <a:p>
            <a:pPr>
              <a:defRPr/>
            </a:pPr>
            <a:endParaRPr lang="tr-TR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PENÇE VE ÇEKİÇ PARMAK: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000108"/>
            <a:ext cx="4644008" cy="5309212"/>
          </a:xfrm>
        </p:spPr>
        <p:txBody>
          <a:bodyPr>
            <a:normAutofit fontScale="92500" lnSpcReduction="10000"/>
          </a:bodyPr>
          <a:lstStyle/>
          <a:p>
            <a:r>
              <a:rPr lang="tr-TR" sz="2400" u="sng" dirty="0" err="1" smtClean="0"/>
              <a:t>Metatarsofalangeal</a:t>
            </a:r>
            <a:r>
              <a:rPr lang="tr-TR" sz="2400" u="sng" dirty="0" smtClean="0"/>
              <a:t> (MTP) eklemlerin </a:t>
            </a:r>
            <a:r>
              <a:rPr lang="tr-TR" sz="2400" u="sng" dirty="0" err="1" smtClean="0"/>
              <a:t>hiperekstansiyon</a:t>
            </a:r>
            <a:r>
              <a:rPr lang="tr-TR" sz="2400" dirty="0" smtClean="0"/>
              <a:t>, </a:t>
            </a:r>
            <a:r>
              <a:rPr lang="tr-TR" sz="2400" u="sng" dirty="0" err="1" smtClean="0"/>
              <a:t>proksimal</a:t>
            </a:r>
            <a:r>
              <a:rPr lang="tr-TR" sz="2400" u="sng" dirty="0" smtClean="0"/>
              <a:t> (PİP) ve </a:t>
            </a:r>
            <a:r>
              <a:rPr lang="tr-TR" sz="2400" u="sng" dirty="0" err="1" smtClean="0"/>
              <a:t>distal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interfalangeal</a:t>
            </a:r>
            <a:r>
              <a:rPr lang="tr-TR" sz="2400" u="sng" dirty="0" smtClean="0"/>
              <a:t> (DİP)’</a:t>
            </a:r>
            <a:r>
              <a:rPr lang="tr-TR" sz="2400" u="sng" dirty="0" err="1" smtClean="0"/>
              <a:t>lerin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fleksiyon</a:t>
            </a:r>
            <a:r>
              <a:rPr lang="tr-TR" sz="2400" dirty="0" smtClean="0"/>
              <a:t> </a:t>
            </a:r>
            <a:r>
              <a:rPr lang="tr-TR" sz="2400" dirty="0" err="1" smtClean="0"/>
              <a:t>deformitesi</a:t>
            </a:r>
            <a:r>
              <a:rPr lang="tr-TR" sz="2400" dirty="0" smtClean="0"/>
              <a:t> şeklinde görülen </a:t>
            </a:r>
            <a:r>
              <a:rPr lang="tr-TR" sz="2400" b="1" dirty="0" smtClean="0"/>
              <a:t>pençe parmak</a:t>
            </a:r>
            <a:r>
              <a:rPr lang="tr-TR" sz="2400" dirty="0" smtClean="0"/>
              <a:t>la;</a:t>
            </a:r>
          </a:p>
          <a:p>
            <a:endParaRPr lang="tr-TR" sz="2400" dirty="0" smtClean="0"/>
          </a:p>
          <a:p>
            <a:endParaRPr lang="tr-TR" sz="2400" dirty="0"/>
          </a:p>
          <a:p>
            <a:r>
              <a:rPr lang="tr-TR" sz="2400" u="sng" dirty="0" err="1"/>
              <a:t>Metatarsofalangeal</a:t>
            </a:r>
            <a:r>
              <a:rPr lang="tr-TR" sz="2400" u="sng" dirty="0"/>
              <a:t> (MTP)’</a:t>
            </a:r>
            <a:r>
              <a:rPr lang="tr-TR" sz="2400" u="sng" dirty="0" err="1"/>
              <a:t>ler</a:t>
            </a:r>
            <a:r>
              <a:rPr lang="tr-TR" sz="2400" u="sng" dirty="0"/>
              <a:t> ile </a:t>
            </a:r>
            <a:r>
              <a:rPr lang="tr-TR" sz="2400" u="sng" dirty="0" err="1"/>
              <a:t>distal</a:t>
            </a:r>
            <a:r>
              <a:rPr lang="tr-TR" sz="2400" u="sng" dirty="0"/>
              <a:t> </a:t>
            </a:r>
            <a:r>
              <a:rPr lang="tr-TR" sz="2400" u="sng" dirty="0" err="1"/>
              <a:t>interfalangeal</a:t>
            </a:r>
            <a:r>
              <a:rPr lang="tr-TR" sz="2400" u="sng" dirty="0"/>
              <a:t> (DİP)’</a:t>
            </a:r>
            <a:r>
              <a:rPr lang="tr-TR" sz="2400" u="sng" dirty="0" err="1"/>
              <a:t>lerin</a:t>
            </a:r>
            <a:r>
              <a:rPr lang="tr-TR" sz="2400" u="sng" dirty="0"/>
              <a:t> </a:t>
            </a:r>
            <a:r>
              <a:rPr lang="tr-TR" sz="2400" u="sng" dirty="0" err="1"/>
              <a:t>ekstansiyonu</a:t>
            </a:r>
            <a:r>
              <a:rPr lang="tr-TR" sz="2400" dirty="0"/>
              <a:t> ve </a:t>
            </a:r>
            <a:r>
              <a:rPr lang="tr-TR" sz="2400" u="sng" dirty="0" err="1"/>
              <a:t>proksimal</a:t>
            </a:r>
            <a:r>
              <a:rPr lang="tr-TR" sz="2400" u="sng" dirty="0"/>
              <a:t> </a:t>
            </a:r>
            <a:r>
              <a:rPr lang="tr-TR" sz="2400" u="sng" dirty="0" err="1"/>
              <a:t>interfalangeal</a:t>
            </a:r>
            <a:r>
              <a:rPr lang="tr-TR" sz="2400" u="sng" dirty="0"/>
              <a:t> (PİP)’</a:t>
            </a:r>
            <a:r>
              <a:rPr lang="tr-TR" sz="2400" u="sng" dirty="0" err="1"/>
              <a:t>lerin</a:t>
            </a:r>
            <a:r>
              <a:rPr lang="tr-TR" sz="2400" u="sng" dirty="0"/>
              <a:t> </a:t>
            </a:r>
            <a:r>
              <a:rPr lang="tr-TR" sz="2400" u="sng" dirty="0" err="1"/>
              <a:t>fleksiyonu</a:t>
            </a:r>
            <a:r>
              <a:rPr lang="tr-TR" sz="2400" dirty="0"/>
              <a:t> şeklinde görülen </a:t>
            </a:r>
            <a:r>
              <a:rPr lang="tr-TR" sz="2400" b="1" dirty="0"/>
              <a:t>çekiç parmak</a:t>
            </a:r>
            <a:r>
              <a:rPr lang="tr-TR" sz="2400" dirty="0"/>
              <a:t>ta farklı</a:t>
            </a:r>
            <a:r>
              <a:rPr lang="tr-TR" sz="2400" b="1" dirty="0"/>
              <a:t> </a:t>
            </a:r>
            <a:r>
              <a:rPr lang="tr-TR" sz="2400" dirty="0" err="1"/>
              <a:t>ortez</a:t>
            </a:r>
            <a:r>
              <a:rPr lang="tr-TR" sz="2400" dirty="0"/>
              <a:t> yöntemlerinden yararlanılır.</a:t>
            </a:r>
          </a:p>
          <a:p>
            <a:endParaRPr lang="tr-TR" sz="24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10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KALKANEAL EPİN: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u="sng" dirty="0" smtClean="0"/>
              <a:t>Kalkaneal </a:t>
            </a:r>
            <a:r>
              <a:rPr lang="tr-TR" sz="2400" u="sng" dirty="0" err="1" smtClean="0"/>
              <a:t>epin</a:t>
            </a:r>
            <a:r>
              <a:rPr lang="tr-TR" sz="2400" u="sng" dirty="0" smtClean="0"/>
              <a:t> </a:t>
            </a:r>
            <a:r>
              <a:rPr lang="tr-TR" sz="2400" b="1" u="sng" dirty="0" err="1" smtClean="0"/>
              <a:t>plantar</a:t>
            </a:r>
            <a:r>
              <a:rPr lang="tr-TR" sz="2400" b="1" u="sng" dirty="0" smtClean="0"/>
              <a:t> </a:t>
            </a:r>
            <a:r>
              <a:rPr lang="tr-TR" sz="2400" b="1" u="sng" dirty="0" err="1" smtClean="0"/>
              <a:t>fasianın</a:t>
            </a:r>
            <a:r>
              <a:rPr lang="tr-TR" sz="2400" b="1" u="sng" dirty="0" smtClean="0"/>
              <a:t> başlangıç yerinde</a:t>
            </a:r>
            <a:r>
              <a:rPr lang="tr-TR" sz="2400" u="sng" dirty="0" smtClean="0"/>
              <a:t>, </a:t>
            </a:r>
            <a:r>
              <a:rPr lang="tr-TR" sz="2400" b="1" u="sng" dirty="0" err="1" smtClean="0"/>
              <a:t>kalkaneusun</a:t>
            </a:r>
            <a:r>
              <a:rPr lang="tr-TR" sz="2400" b="1" u="sng" dirty="0" smtClean="0"/>
              <a:t> </a:t>
            </a:r>
            <a:r>
              <a:rPr lang="tr-TR" sz="2400" b="1" u="sng" dirty="0" err="1" smtClean="0"/>
              <a:t>tüberkülünde</a:t>
            </a:r>
            <a:r>
              <a:rPr lang="tr-TR" sz="2400" u="sng" dirty="0" smtClean="0"/>
              <a:t> oluşan </a:t>
            </a:r>
            <a:r>
              <a:rPr lang="tr-TR" sz="2400" u="sng" dirty="0" err="1" smtClean="0"/>
              <a:t>osteofittir</a:t>
            </a:r>
            <a:r>
              <a:rPr lang="tr-TR" sz="2400" dirty="0" smtClean="0"/>
              <a:t>.</a:t>
            </a:r>
          </a:p>
          <a:p>
            <a:r>
              <a:rPr lang="tr-T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Kalkaneal </a:t>
            </a:r>
            <a:r>
              <a:rPr lang="tr-T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spur</a:t>
            </a:r>
            <a:r>
              <a:rPr lang="tr-TR" sz="2400" dirty="0" smtClean="0"/>
              <a:t> veya </a:t>
            </a:r>
            <a:r>
              <a:rPr lang="tr-T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topuk dikeni</a:t>
            </a:r>
            <a:r>
              <a:rPr lang="tr-TR" sz="2400" dirty="0" smtClean="0"/>
              <a:t> olarak da adlandırılır.</a:t>
            </a:r>
          </a:p>
          <a:p>
            <a:r>
              <a:rPr lang="tr-TR" sz="2400" dirty="0" smtClean="0"/>
              <a:t>Yürüyüş sırasında </a:t>
            </a:r>
            <a:r>
              <a:rPr lang="tr-TR" sz="2400" dirty="0" err="1" smtClean="0"/>
              <a:t>palpasyonla</a:t>
            </a:r>
            <a:r>
              <a:rPr lang="tr-TR" sz="2400" dirty="0" smtClean="0"/>
              <a:t> dikenin lokalizasyon yeri olan </a:t>
            </a:r>
            <a:r>
              <a:rPr lang="tr-TR" sz="2400" u="sng" dirty="0" err="1" smtClean="0"/>
              <a:t>kalkaneusun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anteromediali</a:t>
            </a:r>
            <a:r>
              <a:rPr lang="tr-TR" sz="2400" u="sng" dirty="0" smtClean="0"/>
              <a:t> ağrılıdır</a:t>
            </a:r>
            <a:r>
              <a:rPr lang="tr-TR" sz="2400" dirty="0" smtClean="0"/>
              <a:t>.</a:t>
            </a:r>
          </a:p>
          <a:p>
            <a:r>
              <a:rPr lang="tr-TR" sz="2400" u="sng" dirty="0" err="1"/>
              <a:t>Kalkaneal</a:t>
            </a:r>
            <a:r>
              <a:rPr lang="tr-TR" sz="2400" u="sng" dirty="0"/>
              <a:t> </a:t>
            </a:r>
            <a:r>
              <a:rPr lang="tr-TR" sz="2400" u="sng" dirty="0" err="1"/>
              <a:t>epinde</a:t>
            </a:r>
            <a:r>
              <a:rPr lang="tr-TR" sz="2400" u="sng" dirty="0"/>
              <a:t> </a:t>
            </a:r>
            <a:r>
              <a:rPr lang="tr-TR" sz="2400" u="sng" dirty="0" err="1"/>
              <a:t>ortezle</a:t>
            </a:r>
            <a:r>
              <a:rPr lang="tr-TR" sz="2400" u="sng" dirty="0"/>
              <a:t> yapılan </a:t>
            </a:r>
            <a:r>
              <a:rPr lang="tr-TR" sz="2400" u="sng" dirty="0" err="1"/>
              <a:t>semptomatik</a:t>
            </a:r>
            <a:r>
              <a:rPr lang="tr-TR" sz="2400" u="sng" dirty="0"/>
              <a:t> tedavide amaç </a:t>
            </a:r>
            <a:r>
              <a:rPr lang="tr-TR" sz="2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ağrılı bölgeden baskıyı kaldırmak</a:t>
            </a:r>
            <a:r>
              <a:rPr lang="tr-TR" sz="2400" u="sng" dirty="0"/>
              <a:t>tır</a:t>
            </a:r>
            <a:r>
              <a:rPr lang="tr-TR" sz="2400" dirty="0"/>
              <a:t>.</a:t>
            </a:r>
          </a:p>
          <a:p>
            <a:endParaRPr lang="tr-TR" sz="24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11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TALİPES KALKANEO VALGUS: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2844" y="1357298"/>
            <a:ext cx="8858312" cy="2359734"/>
          </a:xfrm>
        </p:spPr>
        <p:txBody>
          <a:bodyPr>
            <a:normAutofit/>
          </a:bodyPr>
          <a:lstStyle/>
          <a:p>
            <a:r>
              <a:rPr lang="tr-TR" sz="2400" u="sng" dirty="0" smtClean="0"/>
              <a:t>Ayağın doğumsal </a:t>
            </a:r>
            <a:r>
              <a:rPr lang="tr-TR" sz="2400" u="sng" dirty="0" err="1" smtClean="0"/>
              <a:t>subtalar</a:t>
            </a:r>
            <a:r>
              <a:rPr lang="tr-TR" sz="2400" u="sng" dirty="0" smtClean="0"/>
              <a:t> eklemden </a:t>
            </a:r>
            <a:r>
              <a:rPr lang="tr-TR" sz="2400" u="sng" dirty="0" err="1" smtClean="0"/>
              <a:t>eversiyon</a:t>
            </a:r>
            <a:r>
              <a:rPr lang="tr-TR" sz="2400" u="sng" dirty="0" smtClean="0"/>
              <a:t> ve </a:t>
            </a:r>
            <a:r>
              <a:rPr lang="tr-TR" sz="2400" u="sng" dirty="0" err="1" smtClean="0"/>
              <a:t>abduksiyonudur</a:t>
            </a:r>
            <a:r>
              <a:rPr lang="tr-TR" sz="2400" dirty="0" smtClean="0"/>
              <a:t>.</a:t>
            </a:r>
          </a:p>
          <a:p>
            <a:r>
              <a:rPr lang="tr-TR" sz="2400" dirty="0"/>
              <a:t>Yürümeye başlandığında 3-5 mm yüksekliğinde topuk iç kamalı </a:t>
            </a:r>
            <a:r>
              <a:rPr lang="tr-TR" sz="2400" b="1" dirty="0"/>
              <a:t>iç Thomas topuk</a:t>
            </a:r>
            <a:r>
              <a:rPr lang="tr-TR" sz="2400" dirty="0"/>
              <a:t> verilir.</a:t>
            </a:r>
          </a:p>
          <a:p>
            <a:r>
              <a:rPr lang="tr-TR" sz="2400" dirty="0"/>
              <a:t>Topuk kaması bazen topuk köselesi arasından ayakkabı burnuna kadar uzatılır ve </a:t>
            </a:r>
            <a:r>
              <a:rPr lang="tr-TR" sz="2400" b="1" dirty="0"/>
              <a:t>taban kaması</a:t>
            </a:r>
            <a:r>
              <a:rPr lang="tr-TR" sz="2400" dirty="0"/>
              <a:t> adını alır.</a:t>
            </a:r>
          </a:p>
          <a:p>
            <a:endParaRPr lang="tr-TR" sz="24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12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TALİPES KALKANEO VARUS: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 err="1" smtClean="0"/>
              <a:t>Talipes</a:t>
            </a:r>
            <a:r>
              <a:rPr lang="tr-TR" sz="2400" dirty="0" smtClean="0"/>
              <a:t> </a:t>
            </a:r>
            <a:r>
              <a:rPr lang="tr-TR" sz="2400" dirty="0" err="1" smtClean="0"/>
              <a:t>kalkaneo</a:t>
            </a:r>
            <a:r>
              <a:rPr lang="tr-TR" sz="2400" dirty="0" smtClean="0"/>
              <a:t> </a:t>
            </a:r>
            <a:r>
              <a:rPr lang="tr-TR" sz="2400" dirty="0" err="1" smtClean="0"/>
              <a:t>varus</a:t>
            </a:r>
            <a:r>
              <a:rPr lang="tr-TR" sz="2400" dirty="0" smtClean="0"/>
              <a:t>, </a:t>
            </a:r>
            <a:r>
              <a:rPr lang="tr-TR" sz="2400" u="sng" dirty="0" smtClean="0"/>
              <a:t>ayağın </a:t>
            </a:r>
            <a:r>
              <a:rPr lang="tr-TR" sz="2400" u="sng" dirty="0" err="1" smtClean="0"/>
              <a:t>subtalar</a:t>
            </a:r>
            <a:r>
              <a:rPr lang="tr-TR" sz="2400" u="sng" dirty="0" smtClean="0"/>
              <a:t> eklemden </a:t>
            </a:r>
            <a:r>
              <a:rPr lang="tr-TR" sz="2400" u="sng" dirty="0" err="1" smtClean="0"/>
              <a:t>inversiyon</a:t>
            </a:r>
            <a:r>
              <a:rPr lang="tr-TR" sz="2400" u="sng" dirty="0" smtClean="0"/>
              <a:t> ve </a:t>
            </a:r>
            <a:r>
              <a:rPr lang="tr-TR" sz="2400" u="sng" dirty="0" err="1" smtClean="0"/>
              <a:t>adduksiyonudur</a:t>
            </a:r>
            <a:r>
              <a:rPr lang="tr-TR" sz="2400" dirty="0" smtClean="0"/>
              <a:t>.</a:t>
            </a:r>
          </a:p>
          <a:p>
            <a:r>
              <a:rPr lang="tr-TR" sz="2400" dirty="0" smtClean="0"/>
              <a:t>Ayak bileğinin </a:t>
            </a:r>
            <a:r>
              <a:rPr lang="tr-TR" sz="2400" dirty="0" err="1" smtClean="0"/>
              <a:t>fleksiyon</a:t>
            </a:r>
            <a:r>
              <a:rPr lang="tr-TR" sz="2400" dirty="0" smtClean="0"/>
              <a:t>, </a:t>
            </a:r>
            <a:r>
              <a:rPr lang="tr-TR" sz="2400" dirty="0" err="1" smtClean="0"/>
              <a:t>ekstansiyon</a:t>
            </a:r>
            <a:r>
              <a:rPr lang="tr-TR" sz="2400" dirty="0" smtClean="0"/>
              <a:t> hareketlerinde kısıtlılık yoktur.</a:t>
            </a:r>
          </a:p>
          <a:p>
            <a:endParaRPr lang="tr-TR" sz="2400" dirty="0"/>
          </a:p>
          <a:p>
            <a:endParaRPr lang="tr-TR" sz="24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13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TALİPES EKİNO VARUS: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2844" y="1142984"/>
            <a:ext cx="8858312" cy="2786082"/>
          </a:xfrm>
        </p:spPr>
        <p:txBody>
          <a:bodyPr>
            <a:normAutofit/>
          </a:bodyPr>
          <a:lstStyle/>
          <a:p>
            <a:r>
              <a:rPr lang="tr-TR" sz="2400" b="1" dirty="0" err="1" smtClean="0"/>
              <a:t>Club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foot</a:t>
            </a:r>
            <a:r>
              <a:rPr lang="tr-TR" sz="2400" dirty="0" smtClean="0"/>
              <a:t>, </a:t>
            </a:r>
            <a:r>
              <a:rPr lang="tr-TR" sz="2400" b="1" dirty="0" smtClean="0"/>
              <a:t>çarpık ayak</a:t>
            </a:r>
            <a:r>
              <a:rPr lang="tr-TR" sz="2400" dirty="0" smtClean="0"/>
              <a:t> veya </a:t>
            </a:r>
            <a:r>
              <a:rPr lang="tr-TR" sz="2400" b="1" dirty="0" smtClean="0"/>
              <a:t>pes </a:t>
            </a:r>
            <a:r>
              <a:rPr lang="tr-TR" sz="2400" b="1" dirty="0" err="1" smtClean="0"/>
              <a:t>ekino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varus</a:t>
            </a:r>
            <a:r>
              <a:rPr lang="tr-TR" sz="2400" b="1" dirty="0" smtClean="0"/>
              <a:t> (PEV)</a:t>
            </a:r>
            <a:r>
              <a:rPr lang="tr-TR" sz="2400" dirty="0" smtClean="0"/>
              <a:t> olarak da bilinen </a:t>
            </a:r>
            <a:r>
              <a:rPr lang="tr-TR" sz="2400" dirty="0" err="1" smtClean="0"/>
              <a:t>talipes</a:t>
            </a:r>
            <a:r>
              <a:rPr lang="tr-TR" sz="2400" dirty="0" smtClean="0"/>
              <a:t> </a:t>
            </a:r>
            <a:r>
              <a:rPr lang="tr-TR" sz="2400" dirty="0" err="1" smtClean="0"/>
              <a:t>ekino</a:t>
            </a:r>
            <a:r>
              <a:rPr lang="tr-TR" sz="2400" dirty="0" smtClean="0"/>
              <a:t> </a:t>
            </a:r>
            <a:r>
              <a:rPr lang="tr-TR" sz="2400" dirty="0" err="1" smtClean="0"/>
              <a:t>varus</a:t>
            </a:r>
            <a:r>
              <a:rPr lang="tr-TR" sz="2400" dirty="0" smtClean="0"/>
              <a:t> </a:t>
            </a:r>
            <a:r>
              <a:rPr lang="tr-TR" sz="2400" u="sng" dirty="0" smtClean="0"/>
              <a:t>en sık görülen doğumsal </a:t>
            </a:r>
            <a:r>
              <a:rPr lang="tr-TR" sz="2400" u="sng" dirty="0" err="1" smtClean="0"/>
              <a:t>deformitelerdendir</a:t>
            </a:r>
            <a:r>
              <a:rPr lang="tr-TR" sz="2400" u="sng" dirty="0" smtClean="0"/>
              <a:t>.</a:t>
            </a:r>
          </a:p>
          <a:p>
            <a:r>
              <a:rPr lang="tr-TR" sz="2400" u="sng" dirty="0" smtClean="0"/>
              <a:t>Görülme sıklığı 2/1000’dir</a:t>
            </a:r>
            <a:r>
              <a:rPr lang="tr-TR" sz="2400" dirty="0" smtClean="0"/>
              <a:t>.</a:t>
            </a:r>
          </a:p>
          <a:p>
            <a:pPr>
              <a:buFont typeface="Wingdings" pitchFamily="2" charset="2"/>
              <a:buChar char="§"/>
            </a:pPr>
            <a:r>
              <a:rPr lang="tr-TR" sz="2400" dirty="0"/>
              <a:t>Hastaların %50’sinde </a:t>
            </a:r>
            <a:r>
              <a:rPr lang="tr-TR" sz="2400" dirty="0" err="1"/>
              <a:t>deformite</a:t>
            </a:r>
            <a:r>
              <a:rPr lang="tr-TR" sz="2400" dirty="0"/>
              <a:t> iki taraflıdır.</a:t>
            </a:r>
          </a:p>
          <a:p>
            <a:r>
              <a:rPr lang="tr-TR" sz="2400" dirty="0"/>
              <a:t>Erkeklerde kızlara oranla 2,5 kat daha çok görülür.</a:t>
            </a:r>
          </a:p>
          <a:p>
            <a:endParaRPr lang="tr-TR" sz="24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14</a:t>
            </a:fld>
            <a:endParaRPr lang="tr-TR"/>
          </a:p>
        </p:txBody>
      </p:sp>
      <p:sp>
        <p:nvSpPr>
          <p:cNvPr id="5" name="Metin kutusu 4"/>
          <p:cNvSpPr txBox="1"/>
          <p:nvPr/>
        </p:nvSpPr>
        <p:spPr>
          <a:xfrm>
            <a:off x="395536" y="3717032"/>
            <a:ext cx="482453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tr-TR" sz="2400" i="1" u="sng" dirty="0"/>
              <a:t>Ana </a:t>
            </a:r>
            <a:r>
              <a:rPr lang="tr-TR" sz="2400" i="1" u="sng" dirty="0" err="1"/>
              <a:t>komponentler</a:t>
            </a:r>
            <a:r>
              <a:rPr lang="tr-TR" sz="2400" dirty="0"/>
              <a:t>;</a:t>
            </a:r>
          </a:p>
          <a:p>
            <a:pPr>
              <a:buFont typeface="Wingdings" pitchFamily="2" charset="2"/>
              <a:buChar char="Ø"/>
            </a:pPr>
            <a:r>
              <a:rPr lang="tr-TR" sz="2400" b="1" dirty="0" err="1"/>
              <a:t>Subtalar</a:t>
            </a:r>
            <a:r>
              <a:rPr lang="tr-TR" sz="2400" b="1" dirty="0"/>
              <a:t> eklemin </a:t>
            </a:r>
            <a:r>
              <a:rPr lang="tr-TR" sz="2400" b="1" dirty="0" err="1"/>
              <a:t>inversiyonu</a:t>
            </a:r>
            <a:r>
              <a:rPr lang="tr-TR" sz="2400" dirty="0"/>
              <a:t> (</a:t>
            </a:r>
            <a:r>
              <a:rPr lang="tr-TR" sz="2400" dirty="0" err="1"/>
              <a:t>kalkaneal</a:t>
            </a:r>
            <a:r>
              <a:rPr lang="tr-TR" sz="2400" dirty="0"/>
              <a:t> </a:t>
            </a:r>
            <a:r>
              <a:rPr lang="tr-TR" sz="2400" dirty="0" err="1"/>
              <a:t>varus</a:t>
            </a:r>
            <a:r>
              <a:rPr lang="tr-TR" sz="2400" dirty="0"/>
              <a:t>),</a:t>
            </a:r>
          </a:p>
          <a:p>
            <a:pPr>
              <a:buFont typeface="Wingdings" pitchFamily="2" charset="2"/>
              <a:buChar char="Ø"/>
            </a:pPr>
            <a:r>
              <a:rPr lang="tr-TR" sz="2400" b="1" dirty="0"/>
              <a:t>Ön ayağın </a:t>
            </a:r>
            <a:r>
              <a:rPr lang="tr-TR" sz="2400" b="1" dirty="0" err="1"/>
              <a:t>adduksiyonu</a:t>
            </a:r>
            <a:r>
              <a:rPr lang="tr-TR" sz="2400" dirty="0"/>
              <a:t> ve</a:t>
            </a:r>
          </a:p>
          <a:p>
            <a:pPr>
              <a:buFont typeface="Wingdings" pitchFamily="2" charset="2"/>
              <a:buChar char="Ø"/>
            </a:pPr>
            <a:r>
              <a:rPr lang="tr-TR" sz="2400" b="1" dirty="0"/>
              <a:t>Ayak bileğinin ekini</a:t>
            </a:r>
            <a:r>
              <a:rPr lang="tr-TR" sz="2400" dirty="0"/>
              <a:t>dir. </a:t>
            </a:r>
            <a:endParaRPr lang="tr-TR" sz="2400" dirty="0" smtClean="0"/>
          </a:p>
          <a:p>
            <a:pPr>
              <a:buFont typeface="Wingdings" pitchFamily="2" charset="2"/>
              <a:buChar char="Ø"/>
            </a:pPr>
            <a:endParaRPr lang="tr-TR" sz="2400" dirty="0"/>
          </a:p>
          <a:p>
            <a:pPr>
              <a:buFont typeface="Wingdings" pitchFamily="2" charset="2"/>
              <a:buChar char="Ø"/>
            </a:pPr>
            <a:r>
              <a:rPr lang="tr-TR" sz="2400" u="sng" dirty="0" smtClean="0"/>
              <a:t>Ayağın </a:t>
            </a:r>
            <a:r>
              <a:rPr lang="tr-TR" sz="2400" u="sng" dirty="0" err="1"/>
              <a:t>kavusu</a:t>
            </a:r>
            <a:r>
              <a:rPr lang="tr-TR" sz="2400" dirty="0"/>
              <a:t> ve </a:t>
            </a:r>
            <a:r>
              <a:rPr lang="tr-TR" sz="2400" u="sng" dirty="0" err="1"/>
              <a:t>tibianın</a:t>
            </a:r>
            <a:r>
              <a:rPr lang="tr-TR" sz="2400" u="sng" dirty="0"/>
              <a:t> içe </a:t>
            </a:r>
            <a:r>
              <a:rPr lang="tr-TR" sz="2400" u="sng" dirty="0" err="1" smtClean="0"/>
              <a:t>torsiyonu</a:t>
            </a:r>
            <a:r>
              <a:rPr lang="tr-TR" sz="2400" dirty="0"/>
              <a:t> </a:t>
            </a:r>
            <a:r>
              <a:rPr lang="tr-TR" sz="2400" dirty="0" smtClean="0"/>
              <a:t>da eşlik edebilmektedir.</a:t>
            </a:r>
            <a:endParaRPr lang="tr-TR" sz="2400" dirty="0"/>
          </a:p>
          <a:p>
            <a:pPr>
              <a:buFont typeface="Wingdings" pitchFamily="2" charset="2"/>
              <a:buChar char="Ø"/>
            </a:pPr>
            <a:endParaRPr lang="tr-TR" sz="2400" dirty="0"/>
          </a:p>
          <a:p>
            <a:endParaRPr 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4714884"/>
          </a:xfrm>
        </p:spPr>
        <p:txBody>
          <a:bodyPr>
            <a:normAutofit/>
          </a:bodyPr>
          <a:lstStyle/>
          <a:p>
            <a:r>
              <a:rPr lang="tr-TR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3) AYAK-BİLEK ORTEZLERİ</a:t>
            </a:r>
            <a:endParaRPr lang="tr-TR" sz="6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0" y="4786322"/>
            <a:ext cx="9144000" cy="2071678"/>
          </a:xfrm>
        </p:spPr>
        <p:txBody>
          <a:bodyPr>
            <a:normAutofit/>
          </a:bodyPr>
          <a:lstStyle/>
          <a:p>
            <a:pPr>
              <a:defRPr/>
            </a:pPr>
            <a:endParaRPr lang="tr-TR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9082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85688" y="1035789"/>
            <a:ext cx="8858312" cy="451085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tr-TR" sz="2400" dirty="0" smtClean="0"/>
              <a:t>Ayağın yaklaşık 35° olan </a:t>
            </a:r>
            <a:r>
              <a:rPr lang="tr-TR" sz="2400" u="sng" dirty="0" err="1" smtClean="0"/>
              <a:t>inversiyonu</a:t>
            </a:r>
            <a:r>
              <a:rPr lang="tr-TR" sz="2400" u="sng" dirty="0" smtClean="0"/>
              <a:t> genellikle </a:t>
            </a:r>
            <a:r>
              <a:rPr lang="tr-TR" sz="2400" u="sng" dirty="0" err="1" smtClean="0"/>
              <a:t>plantar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fleksiyon</a:t>
            </a:r>
            <a:r>
              <a:rPr lang="tr-TR" sz="2400" u="sng" dirty="0" smtClean="0"/>
              <a:t> ve </a:t>
            </a:r>
            <a:r>
              <a:rPr lang="tr-TR" sz="2400" u="sng" dirty="0" err="1" smtClean="0"/>
              <a:t>adduksiyon</a:t>
            </a:r>
            <a:r>
              <a:rPr lang="tr-TR" sz="2400" u="sng" dirty="0" smtClean="0"/>
              <a:t> hareketi ile birlikte olur</a:t>
            </a:r>
            <a:r>
              <a:rPr lang="tr-TR" sz="2400" dirty="0" smtClean="0"/>
              <a:t> ve </a:t>
            </a:r>
            <a:r>
              <a:rPr lang="tr-TR" sz="2400" b="1" u="sng" dirty="0" err="1" smtClean="0"/>
              <a:t>varus</a:t>
            </a:r>
            <a:r>
              <a:rPr lang="tr-TR" sz="2400" dirty="0" smtClean="0"/>
              <a:t> olarak adlandırılırken;</a:t>
            </a:r>
          </a:p>
          <a:p>
            <a:pPr>
              <a:buFont typeface="Wingdings" pitchFamily="2" charset="2"/>
              <a:buChar char="Ø"/>
            </a:pPr>
            <a:r>
              <a:rPr lang="tr-TR" sz="2400" dirty="0" smtClean="0"/>
              <a:t>Ayağın yaklaşık 20° olan </a:t>
            </a:r>
            <a:r>
              <a:rPr lang="tr-TR" sz="2400" u="sng" dirty="0" err="1" smtClean="0"/>
              <a:t>eversiyonu</a:t>
            </a:r>
            <a:r>
              <a:rPr lang="tr-TR" sz="2400" u="sng" dirty="0" smtClean="0"/>
              <a:t> genellikle </a:t>
            </a:r>
            <a:r>
              <a:rPr lang="tr-TR" sz="2400" u="sng" dirty="0" err="1" smtClean="0"/>
              <a:t>dorsi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fleksiyon</a:t>
            </a:r>
            <a:r>
              <a:rPr lang="tr-TR" sz="2400" u="sng" dirty="0" smtClean="0"/>
              <a:t> ve </a:t>
            </a:r>
            <a:r>
              <a:rPr lang="tr-TR" sz="2400" u="sng" dirty="0" err="1" smtClean="0"/>
              <a:t>abduksiyon</a:t>
            </a:r>
            <a:r>
              <a:rPr lang="tr-TR" sz="2400" u="sng" dirty="0" smtClean="0"/>
              <a:t> hareketi ile birlikte olur</a:t>
            </a:r>
            <a:r>
              <a:rPr lang="tr-TR" sz="2400" dirty="0" smtClean="0"/>
              <a:t> ve </a:t>
            </a:r>
            <a:r>
              <a:rPr lang="tr-TR" sz="2400" b="1" u="sng" dirty="0" err="1" smtClean="0"/>
              <a:t>valgus</a:t>
            </a:r>
            <a:r>
              <a:rPr lang="tr-TR" sz="2400" dirty="0" smtClean="0"/>
              <a:t> olarak adlandırılır.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923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7504" y="1844824"/>
            <a:ext cx="8858312" cy="5808708"/>
          </a:xfrm>
        </p:spPr>
        <p:txBody>
          <a:bodyPr>
            <a:normAutofit/>
          </a:bodyPr>
          <a:lstStyle/>
          <a:p>
            <a:r>
              <a:rPr lang="tr-TR" sz="2400" dirty="0" smtClean="0"/>
              <a:t>Ayak bileğinde hareket açısının etkilendiği </a:t>
            </a:r>
            <a:r>
              <a:rPr lang="tr-TR" sz="2400" dirty="0" err="1" smtClean="0"/>
              <a:t>travmatik</a:t>
            </a:r>
            <a:r>
              <a:rPr lang="tr-TR" sz="2400" dirty="0" smtClean="0"/>
              <a:t> veya nörolojik olaylarda </a:t>
            </a:r>
            <a:r>
              <a:rPr lang="tr-TR" sz="2400" u="sng" dirty="0" smtClean="0"/>
              <a:t>yürüyüş bozulur</a:t>
            </a:r>
            <a:r>
              <a:rPr lang="tr-TR" sz="2400" dirty="0" smtClean="0"/>
              <a:t> ve </a:t>
            </a:r>
            <a:r>
              <a:rPr lang="tr-TR" sz="2400" u="sng" dirty="0" smtClean="0"/>
              <a:t>yürüyüşü tekrar normale yaklaştırmak ve oluşabilecek eklem ve yumuşak doku hasarını ciddi boyuta ulaştırmamak için</a:t>
            </a:r>
            <a:r>
              <a:rPr lang="tr-TR" sz="2400" dirty="0" smtClean="0"/>
              <a:t> </a:t>
            </a:r>
            <a:r>
              <a:rPr lang="tr-TR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ortezlere</a:t>
            </a:r>
            <a:r>
              <a:rPr lang="tr-T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gereksinim duyulur</a:t>
            </a:r>
            <a:r>
              <a:rPr lang="tr-TR" sz="2400" dirty="0" smtClean="0"/>
              <a:t>.</a:t>
            </a:r>
          </a:p>
          <a:p>
            <a:endParaRPr lang="tr-TR" sz="2400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0957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44624"/>
            <a:ext cx="9144000" cy="107157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Ayak-Bilek </a:t>
            </a:r>
            <a:r>
              <a:rPr lang="tr-TR" dirty="0" err="1" smtClean="0"/>
              <a:t>Ortez</a:t>
            </a:r>
            <a:r>
              <a:rPr lang="tr-TR" dirty="0" smtClean="0"/>
              <a:t> Elemanları ve Özellikleri: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2844" y="1268760"/>
            <a:ext cx="8858312" cy="5160636"/>
          </a:xfrm>
        </p:spPr>
        <p:txBody>
          <a:bodyPr>
            <a:normAutofit/>
          </a:bodyPr>
          <a:lstStyle/>
          <a:p>
            <a:r>
              <a:rPr lang="tr-TR" sz="2800" dirty="0" smtClean="0"/>
              <a:t>Ayak-bilek </a:t>
            </a:r>
            <a:r>
              <a:rPr lang="tr-TR" sz="2800" dirty="0" err="1" smtClean="0"/>
              <a:t>ortezleri</a:t>
            </a:r>
            <a:r>
              <a:rPr lang="tr-TR" sz="2800" dirty="0" smtClean="0"/>
              <a:t>, bir başka ifadeyle </a:t>
            </a:r>
            <a:r>
              <a:rPr lang="tr-TR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ABO</a:t>
            </a:r>
            <a:r>
              <a:rPr lang="tr-TR" sz="2800" dirty="0" err="1" smtClean="0"/>
              <a:t>’lar</a:t>
            </a:r>
            <a:r>
              <a:rPr lang="tr-TR" sz="2800" dirty="0" smtClean="0"/>
              <a:t> (</a:t>
            </a:r>
            <a:r>
              <a:rPr lang="tr-TR" sz="2800" b="1" dirty="0" err="1" smtClean="0"/>
              <a:t>Ankle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Foot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Orthose</a:t>
            </a:r>
            <a:r>
              <a:rPr lang="tr-TR" sz="2800" dirty="0" err="1" smtClean="0"/>
              <a:t>s</a:t>
            </a:r>
            <a:r>
              <a:rPr lang="tr-TR" sz="2800" dirty="0" smtClean="0"/>
              <a:t>: </a:t>
            </a:r>
            <a:r>
              <a:rPr lang="tr-TR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AFO</a:t>
            </a:r>
            <a:r>
              <a:rPr lang="tr-TR" sz="2800" dirty="0" err="1" smtClean="0">
                <a:solidFill>
                  <a:srgbClr val="FF0000"/>
                </a:solidFill>
              </a:rPr>
              <a:t>s</a:t>
            </a:r>
            <a:r>
              <a:rPr lang="tr-TR" sz="2800" dirty="0" smtClean="0"/>
              <a:t>) yada </a:t>
            </a:r>
            <a:r>
              <a:rPr lang="tr-T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kısa yürüme </a:t>
            </a:r>
            <a:r>
              <a:rPr lang="tr-TR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ortezleri</a:t>
            </a:r>
            <a:r>
              <a:rPr lang="tr-TR" sz="2800" dirty="0" smtClean="0"/>
              <a:t>, kullanılan materyale göre;</a:t>
            </a:r>
          </a:p>
          <a:p>
            <a:pPr>
              <a:buNone/>
            </a:pPr>
            <a:endParaRPr lang="tr-TR" sz="2800" dirty="0" smtClean="0"/>
          </a:p>
          <a:p>
            <a:pPr>
              <a:buFont typeface="Wingdings" pitchFamily="2" charset="2"/>
              <a:buChar char="Ø"/>
            </a:pPr>
            <a:r>
              <a:rPr lang="tr-T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Metal</a:t>
            </a:r>
            <a:r>
              <a:rPr lang="tr-TR" sz="2800" b="1" dirty="0" smtClean="0"/>
              <a:t> (konvansiyonel veya klasik tip),</a:t>
            </a:r>
          </a:p>
          <a:p>
            <a:pPr>
              <a:buFont typeface="Wingdings" pitchFamily="2" charset="2"/>
              <a:buChar char="Ø"/>
            </a:pPr>
            <a:r>
              <a:rPr lang="tr-TR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Termoplastik</a:t>
            </a: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2800" b="1" dirty="0" smtClean="0"/>
              <a:t>(ısıyla şekillenebilen plastik),</a:t>
            </a:r>
          </a:p>
          <a:p>
            <a:pPr>
              <a:buFont typeface="Wingdings" pitchFamily="2" charset="2"/>
              <a:buChar char="Ø"/>
            </a:pPr>
            <a:r>
              <a:rPr lang="tr-T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Metal-plastik karması</a:t>
            </a: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2800" b="1" dirty="0" smtClean="0"/>
              <a:t>veya </a:t>
            </a:r>
            <a:r>
              <a:rPr lang="tr-T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karbon</a:t>
            </a:r>
            <a:r>
              <a:rPr lang="tr-TR" sz="2800" b="1" dirty="0" smtClean="0"/>
              <a:t> olabilir.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710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02" y="1357298"/>
            <a:ext cx="4504046" cy="503885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tr-TR" sz="2800" b="1" dirty="0" smtClean="0"/>
              <a:t>Dikine metal yan barlar</a:t>
            </a:r>
            <a:r>
              <a:rPr lang="tr-TR" sz="2800" dirty="0" smtClean="0"/>
              <a:t>ı,</a:t>
            </a:r>
          </a:p>
          <a:p>
            <a:pPr>
              <a:buFont typeface="Wingdings" pitchFamily="2" charset="2"/>
              <a:buChar char="Ø"/>
            </a:pPr>
            <a:r>
              <a:rPr lang="tr-TR" sz="2800" b="1" dirty="0" smtClean="0"/>
              <a:t>C barı</a:t>
            </a:r>
            <a:r>
              <a:rPr lang="tr-TR" sz="2800" dirty="0" smtClean="0"/>
              <a:t> (</a:t>
            </a:r>
            <a:r>
              <a:rPr lang="tr-T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tr-TR" sz="2800" dirty="0" smtClean="0"/>
              <a:t> </a:t>
            </a:r>
            <a:r>
              <a:rPr lang="tr-T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manşonu</a:t>
            </a:r>
            <a:r>
              <a:rPr lang="tr-TR" sz="2800" dirty="0" smtClean="0"/>
              <a:t>),</a:t>
            </a:r>
          </a:p>
          <a:p>
            <a:pPr>
              <a:buFont typeface="Wingdings" pitchFamily="2" charset="2"/>
              <a:buChar char="Ø"/>
            </a:pPr>
            <a:r>
              <a:rPr lang="tr-TR" sz="2800" b="1" dirty="0" smtClean="0"/>
              <a:t>Ayak bileği eklemi</a:t>
            </a:r>
            <a:r>
              <a:rPr lang="tr-TR" sz="2800" dirty="0" smtClean="0"/>
              <a:t>,</a:t>
            </a:r>
          </a:p>
          <a:p>
            <a:pPr>
              <a:buFont typeface="Wingdings" pitchFamily="2" charset="2"/>
              <a:buChar char="Ø"/>
            </a:pPr>
            <a:r>
              <a:rPr lang="tr-TR" sz="2800" b="1" dirty="0" smtClean="0"/>
              <a:t>Ayak bağlantısı</a:t>
            </a:r>
            <a:r>
              <a:rPr lang="tr-TR" sz="2800" dirty="0" smtClean="0"/>
              <a:t>,</a:t>
            </a:r>
          </a:p>
          <a:p>
            <a:pPr>
              <a:buFont typeface="Wingdings" pitchFamily="2" charset="2"/>
              <a:buChar char="Ø"/>
            </a:pPr>
            <a:r>
              <a:rPr lang="tr-TR" sz="2800" b="1" dirty="0" smtClean="0"/>
              <a:t>T bandı</a:t>
            </a:r>
            <a:r>
              <a:rPr lang="tr-TR" sz="2800" dirty="0" smtClean="0"/>
              <a:t>ndan (gerektiğinde ilave edilir) oluşur.</a:t>
            </a:r>
            <a:endParaRPr lang="tr-TR" sz="2800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19</a:t>
            </a:fld>
            <a:endParaRPr lang="tr-TR"/>
          </a:p>
        </p:txBody>
      </p:sp>
      <p:sp>
        <p:nvSpPr>
          <p:cNvPr id="37890" name="AutoShape 2" descr="Metal veya konvansiyonel AFOlar;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580996" y="413048"/>
            <a:ext cx="7705780" cy="7299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q"/>
              <a:tabLst/>
              <a:defRPr/>
            </a:pPr>
            <a:r>
              <a:rPr kumimoji="0" lang="tr-TR" sz="3600" b="1" i="1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Metal </a:t>
            </a:r>
            <a:r>
              <a:rPr kumimoji="0" lang="tr-TR" sz="3600" b="0" i="1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veya </a:t>
            </a:r>
            <a:r>
              <a:rPr kumimoji="0" lang="tr-TR" sz="3600" b="1" i="1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konvansiyonel </a:t>
            </a:r>
            <a:r>
              <a:rPr kumimoji="0" lang="tr-TR" sz="3600" b="1" i="1" u="sng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ABO</a:t>
            </a:r>
            <a:r>
              <a:rPr kumimoji="0" lang="tr-TR" sz="3600" b="0" i="1" u="sng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’lar</a:t>
            </a:r>
            <a:r>
              <a:rPr kumimoji="0" lang="tr-T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192642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PES PLANUS ve ORTEZLERİ: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2844" y="1142984"/>
            <a:ext cx="8858312" cy="3071834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Pes </a:t>
            </a:r>
            <a:r>
              <a:rPr lang="tr-TR" sz="2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planus</a:t>
            </a:r>
            <a:r>
              <a:rPr lang="tr-TR" sz="2800" b="1" dirty="0" smtClean="0"/>
              <a:t> ayağın </a:t>
            </a:r>
            <a:r>
              <a:rPr lang="tr-TR" sz="2800" b="1" dirty="0" err="1" smtClean="0"/>
              <a:t>medial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longitudinal</a:t>
            </a:r>
            <a:r>
              <a:rPr lang="tr-TR" sz="2800" b="1" dirty="0" smtClean="0"/>
              <a:t> arkının doğuştan veya sonradan gelişen nedenlerle normalden düşük olması veya üzerine ağırlık verilmesiyle normalden fazla çökmesidir</a:t>
            </a:r>
            <a:r>
              <a:rPr lang="tr-TR" sz="2800" dirty="0" smtClean="0"/>
              <a:t>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2876" y="0"/>
            <a:ext cx="8858280" cy="980728"/>
          </a:xfrm>
        </p:spPr>
        <p:txBody>
          <a:bodyPr>
            <a:normAutofit/>
          </a:bodyPr>
          <a:lstStyle/>
          <a:p>
            <a:r>
              <a:rPr lang="tr-TR" dirty="0" err="1" smtClean="0"/>
              <a:t>Drop</a:t>
            </a:r>
            <a:r>
              <a:rPr lang="tr-TR" dirty="0" smtClean="0"/>
              <a:t> </a:t>
            </a:r>
            <a:r>
              <a:rPr lang="tr-TR" dirty="0" err="1" smtClean="0"/>
              <a:t>Foot</a:t>
            </a:r>
            <a:r>
              <a:rPr lang="tr-TR" dirty="0" smtClean="0"/>
              <a:t> </a:t>
            </a:r>
            <a:r>
              <a:rPr lang="tr-TR" dirty="0" err="1" smtClean="0"/>
              <a:t>Ortezleri</a:t>
            </a:r>
            <a:r>
              <a:rPr lang="tr-TR" dirty="0" smtClean="0"/>
              <a:t>: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20</a:t>
            </a:fld>
            <a:endParaRPr lang="tr-TR"/>
          </a:p>
        </p:txBody>
      </p:sp>
      <p:sp>
        <p:nvSpPr>
          <p:cNvPr id="7" name="2 İçerik Yer Tutucusu"/>
          <p:cNvSpPr>
            <a:spLocks noGrp="1"/>
          </p:cNvSpPr>
          <p:nvPr>
            <p:ph idx="1"/>
          </p:nvPr>
        </p:nvSpPr>
        <p:spPr>
          <a:xfrm>
            <a:off x="142844" y="928670"/>
            <a:ext cx="8858312" cy="5233214"/>
          </a:xfrm>
        </p:spPr>
        <p:txBody>
          <a:bodyPr>
            <a:normAutofit/>
          </a:bodyPr>
          <a:lstStyle/>
          <a:p>
            <a:r>
              <a:rPr lang="tr-TR" sz="24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N. </a:t>
            </a:r>
            <a:r>
              <a:rPr lang="tr-TR" sz="2400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Peroneus</a:t>
            </a:r>
            <a:r>
              <a:rPr lang="tr-TR" sz="24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2400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communis</a:t>
            </a:r>
            <a:r>
              <a:rPr lang="tr-TR" sz="2400" u="sng" dirty="0" err="1" smtClean="0"/>
              <a:t>’in</a:t>
            </a:r>
            <a:r>
              <a:rPr lang="tr-TR" sz="2400" u="sng" dirty="0" smtClean="0"/>
              <a:t> lezyonuna bağlı ayağın </a:t>
            </a:r>
            <a:r>
              <a:rPr lang="tr-TR" sz="2400" u="sng" dirty="0" err="1" smtClean="0"/>
              <a:t>dorsi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fleksörlerinin</a:t>
            </a:r>
            <a:r>
              <a:rPr lang="tr-TR" sz="2400" dirty="0" smtClean="0"/>
              <a:t> (</a:t>
            </a:r>
            <a:r>
              <a:rPr lang="tr-TR" sz="2400" b="1" dirty="0" err="1" smtClean="0"/>
              <a:t>tibialis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anterior</a:t>
            </a:r>
            <a:r>
              <a:rPr lang="tr-TR" sz="2400" dirty="0" smtClean="0"/>
              <a:t>, </a:t>
            </a:r>
            <a:r>
              <a:rPr lang="tr-TR" sz="2400" b="1" dirty="0" err="1" smtClean="0"/>
              <a:t>EHL</a:t>
            </a:r>
            <a:r>
              <a:rPr lang="tr-TR" sz="2400" dirty="0" err="1" smtClean="0"/>
              <a:t>ve</a:t>
            </a:r>
            <a:r>
              <a:rPr lang="tr-TR" sz="2400" dirty="0" smtClean="0"/>
              <a:t> EHB, EDC) </a:t>
            </a:r>
            <a:r>
              <a:rPr lang="tr-TR" sz="2400" u="sng" dirty="0" smtClean="0"/>
              <a:t>paralizisinde ayak düşer ve hasta yürüyüş sırasında ayak burnunun yere takılmaması için kalçasını ve dizini aşırı </a:t>
            </a:r>
            <a:r>
              <a:rPr lang="tr-TR" sz="2400" u="sng" dirty="0" err="1" smtClean="0"/>
              <a:t>fleksiyona</a:t>
            </a:r>
            <a:r>
              <a:rPr lang="tr-TR" sz="2400" u="sng" dirty="0" smtClean="0"/>
              <a:t> getirir. Bu yürüyüşe </a:t>
            </a:r>
            <a:r>
              <a:rPr lang="tr-TR" sz="24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steppage</a:t>
            </a:r>
            <a:r>
              <a:rPr lang="tr-TR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yürüyüşü</a:t>
            </a:r>
            <a:r>
              <a:rPr lang="tr-TR" sz="2400" u="sng" dirty="0" smtClean="0"/>
              <a:t> denir</a:t>
            </a:r>
            <a:r>
              <a:rPr lang="tr-TR" sz="24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10954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0728"/>
          </a:xfrm>
        </p:spPr>
        <p:txBody>
          <a:bodyPr>
            <a:normAutofit/>
          </a:bodyPr>
          <a:lstStyle/>
          <a:p>
            <a:r>
              <a:rPr lang="tr-TR" dirty="0" err="1" smtClean="0"/>
              <a:t>Plantar</a:t>
            </a:r>
            <a:r>
              <a:rPr lang="tr-TR" dirty="0" smtClean="0"/>
              <a:t> </a:t>
            </a:r>
            <a:r>
              <a:rPr lang="tr-TR" dirty="0" err="1" smtClean="0"/>
              <a:t>Fleksör</a:t>
            </a:r>
            <a:r>
              <a:rPr lang="tr-TR" dirty="0" smtClean="0"/>
              <a:t> Zayıflığında </a:t>
            </a:r>
            <a:r>
              <a:rPr lang="tr-TR" dirty="0" err="1" smtClean="0"/>
              <a:t>Ortezler</a:t>
            </a:r>
            <a:r>
              <a:rPr lang="tr-TR" dirty="0" smtClean="0"/>
              <a:t>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2844" y="908720"/>
            <a:ext cx="8858312" cy="3168352"/>
          </a:xfrm>
        </p:spPr>
        <p:txBody>
          <a:bodyPr>
            <a:normAutofit/>
          </a:bodyPr>
          <a:lstStyle/>
          <a:p>
            <a:r>
              <a:rPr lang="tr-TR" sz="2400" dirty="0" smtClean="0"/>
              <a:t>Çok sık karşılaşılmayan bir durum da genellikle </a:t>
            </a:r>
            <a:r>
              <a:rPr lang="tr-TR" sz="2400" b="1" u="sng" dirty="0" err="1" smtClean="0"/>
              <a:t>aşil</a:t>
            </a:r>
            <a:r>
              <a:rPr lang="tr-TR" sz="2400" b="1" u="sng" dirty="0" smtClean="0"/>
              <a:t> </a:t>
            </a:r>
            <a:r>
              <a:rPr lang="tr-TR" sz="2400" b="1" u="sng" dirty="0" err="1" smtClean="0"/>
              <a:t>rüptürü</a:t>
            </a:r>
            <a:r>
              <a:rPr lang="tr-TR" sz="2400" u="sng" dirty="0" err="1" smtClean="0"/>
              <a:t>ne</a:t>
            </a:r>
            <a:r>
              <a:rPr lang="tr-TR" sz="2400" dirty="0" smtClean="0"/>
              <a:t> veya </a:t>
            </a:r>
            <a:r>
              <a:rPr lang="tr-TR" sz="2400" b="1" u="sng" dirty="0" err="1" smtClean="0"/>
              <a:t>spina</a:t>
            </a:r>
            <a:r>
              <a:rPr lang="tr-TR" sz="2400" b="1" u="sng" dirty="0" smtClean="0"/>
              <a:t> </a:t>
            </a:r>
            <a:r>
              <a:rPr lang="tr-TR" sz="2400" b="1" u="sng" dirty="0" err="1" smtClean="0"/>
              <a:t>bifida</a:t>
            </a:r>
            <a:r>
              <a:rPr lang="tr-TR" sz="2400" u="sng" dirty="0" err="1" smtClean="0"/>
              <a:t>ya</a:t>
            </a:r>
            <a:r>
              <a:rPr lang="tr-TR" sz="2400" u="sng" dirty="0" smtClean="0"/>
              <a:t> </a:t>
            </a:r>
            <a:r>
              <a:rPr lang="tr-TR" sz="2400" dirty="0" smtClean="0"/>
              <a:t>bağlı gelişen ayağın </a:t>
            </a:r>
            <a:r>
              <a:rPr lang="tr-TR" sz="2400" u="sng" dirty="0" err="1" smtClean="0"/>
              <a:t>plantar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fleksör</a:t>
            </a:r>
            <a:r>
              <a:rPr lang="tr-TR" sz="2400" u="sng" dirty="0" smtClean="0"/>
              <a:t> kaslarının zayıflığı veya yokluğu</a:t>
            </a:r>
            <a:r>
              <a:rPr lang="tr-TR" sz="2400" dirty="0" smtClean="0"/>
              <a:t>dur.</a:t>
            </a:r>
          </a:p>
          <a:p>
            <a:r>
              <a:rPr lang="tr-TR" sz="2400" dirty="0" smtClean="0"/>
              <a:t>Bu durumda </a:t>
            </a:r>
            <a:r>
              <a:rPr lang="tr-TR" sz="2400" u="sng" dirty="0" smtClean="0"/>
              <a:t>ayağın </a:t>
            </a:r>
            <a:r>
              <a:rPr lang="tr-TR" sz="2400" u="sng" dirty="0" err="1" smtClean="0"/>
              <a:t>dorsi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fleksiyona</a:t>
            </a:r>
            <a:r>
              <a:rPr lang="tr-TR" sz="2400" u="sng" dirty="0" smtClean="0"/>
              <a:t> ve dizin </a:t>
            </a:r>
            <a:r>
              <a:rPr lang="tr-TR" sz="2400" u="sng" dirty="0" err="1" smtClean="0"/>
              <a:t>fleksiyona</a:t>
            </a:r>
            <a:r>
              <a:rPr lang="tr-TR" sz="2400" u="sng" dirty="0" smtClean="0"/>
              <a:t> gidişi önlenmelidir.</a:t>
            </a:r>
            <a:endParaRPr lang="tr-TR" sz="2400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1736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2876" y="0"/>
            <a:ext cx="8677596" cy="1124744"/>
          </a:xfrm>
        </p:spPr>
        <p:txBody>
          <a:bodyPr>
            <a:normAutofit/>
          </a:bodyPr>
          <a:lstStyle/>
          <a:p>
            <a:r>
              <a:rPr lang="tr-TR" dirty="0" smtClean="0"/>
              <a:t>PES KAVUS ve ORTEZLERİ: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64753" y="1268760"/>
            <a:ext cx="8676456" cy="5733256"/>
          </a:xfrm>
        </p:spPr>
        <p:txBody>
          <a:bodyPr>
            <a:noAutofit/>
          </a:bodyPr>
          <a:lstStyle/>
          <a:p>
            <a:r>
              <a:rPr lang="tr-TR" sz="2400" b="1" u="sng" dirty="0" smtClean="0"/>
              <a:t>Pes </a:t>
            </a:r>
            <a:r>
              <a:rPr lang="tr-TR" sz="2400" b="1" u="sng" dirty="0" err="1" smtClean="0"/>
              <a:t>planusun</a:t>
            </a:r>
            <a:r>
              <a:rPr lang="tr-TR" sz="2400" b="1" u="sng" dirty="0" smtClean="0"/>
              <a:t> tersi</a:t>
            </a:r>
            <a:r>
              <a:rPr lang="tr-TR" sz="2400" b="1" dirty="0" smtClean="0"/>
              <a:t> olarak bilinen ve </a:t>
            </a:r>
            <a:r>
              <a:rPr lang="tr-TR" sz="2400" b="1" dirty="0" err="1" smtClean="0"/>
              <a:t>medial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longitudinal</a:t>
            </a:r>
            <a:r>
              <a:rPr lang="tr-TR" sz="2400" b="1" dirty="0" smtClean="0"/>
              <a:t> arkın normalden yüksek olduğu, kubbeleştiği </a:t>
            </a:r>
            <a:r>
              <a:rPr lang="tr-T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pes </a:t>
            </a:r>
            <a:r>
              <a:rPr lang="tr-TR" sz="2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kavus</a:t>
            </a:r>
            <a:r>
              <a:rPr lang="tr-TR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</a:t>
            </a:r>
            <a:r>
              <a:rPr lang="tr-TR" sz="2400" b="1" dirty="0" smtClean="0"/>
              <a:t>, </a:t>
            </a:r>
            <a:r>
              <a:rPr lang="tr-TR" sz="2400" b="1" dirty="0" err="1" smtClean="0"/>
              <a:t>plantar</a:t>
            </a:r>
            <a:r>
              <a:rPr lang="tr-TR" sz="2400" b="1" dirty="0" smtClean="0"/>
              <a:t> yüzeyde yer alan yumuşak dokular kısalmıştır</a:t>
            </a:r>
            <a:r>
              <a:rPr lang="tr-TR" sz="2400" dirty="0" smtClean="0"/>
              <a:t>.</a:t>
            </a:r>
          </a:p>
          <a:p>
            <a:r>
              <a:rPr lang="tr-TR" sz="2400" dirty="0" smtClean="0"/>
              <a:t>Sıklıkla parmaklarda pençeleşme ve </a:t>
            </a:r>
            <a:r>
              <a:rPr lang="tr-TR" sz="2400" dirty="0" err="1" smtClean="0"/>
              <a:t>interfalangeallerin</a:t>
            </a:r>
            <a:r>
              <a:rPr lang="tr-TR" sz="2400" dirty="0" smtClean="0"/>
              <a:t> </a:t>
            </a:r>
            <a:r>
              <a:rPr lang="tr-TR" sz="2400" dirty="0" err="1" smtClean="0"/>
              <a:t>dorsalinde</a:t>
            </a:r>
            <a:r>
              <a:rPr lang="tr-TR" sz="2400" dirty="0" smtClean="0"/>
              <a:t> nasırlaşma görülür.</a:t>
            </a:r>
          </a:p>
          <a:p>
            <a:r>
              <a:rPr lang="tr-TR" sz="2400" dirty="0" smtClean="0"/>
              <a:t>Genellikle </a:t>
            </a:r>
            <a:r>
              <a:rPr lang="tr-TR" sz="2400" dirty="0" err="1" smtClean="0"/>
              <a:t>nöromusküler</a:t>
            </a:r>
            <a:r>
              <a:rPr lang="tr-TR" sz="2400" dirty="0" smtClean="0"/>
              <a:t> hastalıkların bir belirtisi olarak gelişir.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7504" y="1420347"/>
            <a:ext cx="8858312" cy="6215106"/>
          </a:xfrm>
        </p:spPr>
        <p:txBody>
          <a:bodyPr>
            <a:normAutofit/>
          </a:bodyPr>
          <a:lstStyle/>
          <a:p>
            <a:r>
              <a:rPr lang="tr-TR" sz="2400" dirty="0" smtClean="0"/>
              <a:t>Pes </a:t>
            </a:r>
            <a:r>
              <a:rPr lang="tr-TR" sz="2400" dirty="0" err="1" smtClean="0"/>
              <a:t>kavusta</a:t>
            </a:r>
            <a:r>
              <a:rPr lang="tr-TR" sz="2400" dirty="0" smtClean="0"/>
              <a:t>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400" dirty="0" err="1" smtClean="0"/>
              <a:t>Deformitenin</a:t>
            </a:r>
            <a:r>
              <a:rPr lang="tr-TR" sz="2400" dirty="0" smtClean="0"/>
              <a:t> ilerlemesini önlemek,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400" dirty="0" smtClean="0"/>
              <a:t>Ayağa binen yükü dağıtmak		    </a:t>
            </a:r>
            <a:r>
              <a:rPr lang="tr-TR" sz="2400" b="1" dirty="0" smtClean="0"/>
              <a:t>ark </a:t>
            </a:r>
            <a:r>
              <a:rPr lang="tr-TR" sz="2400" b="1" dirty="0"/>
              <a:t>takviyesi</a:t>
            </a:r>
            <a:r>
              <a:rPr lang="tr-TR" sz="2400" dirty="0"/>
              <a:t> verilir.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400" dirty="0" err="1" smtClean="0"/>
              <a:t>Metatars</a:t>
            </a:r>
            <a:r>
              <a:rPr lang="tr-TR" sz="2400" dirty="0" smtClean="0"/>
              <a:t> başlarındaki ağrıyı azaltmak </a:t>
            </a:r>
          </a:p>
          <a:p>
            <a:endParaRPr lang="tr-TR" sz="2400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4</a:t>
            </a:fld>
            <a:endParaRPr lang="tr-TR"/>
          </a:p>
        </p:txBody>
      </p:sp>
      <p:sp>
        <p:nvSpPr>
          <p:cNvPr id="2" name="Sağ Ayraç 1"/>
          <p:cNvSpPr/>
          <p:nvPr/>
        </p:nvSpPr>
        <p:spPr>
          <a:xfrm>
            <a:off x="5364088" y="1772816"/>
            <a:ext cx="288032" cy="1440160"/>
          </a:xfrm>
          <a:prstGeom prst="rightBrac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71414"/>
            <a:ext cx="9144000" cy="1269354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TRANSVERS ARK DÜŞÜKLÜĞÜ ve ORTEZLERİ: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2844" y="1268760"/>
            <a:ext cx="8858312" cy="2445992"/>
          </a:xfrm>
        </p:spPr>
        <p:txBody>
          <a:bodyPr>
            <a:normAutofit fontScale="92500" lnSpcReduction="10000"/>
          </a:bodyPr>
          <a:lstStyle/>
          <a:p>
            <a:r>
              <a:rPr lang="tr-TR" sz="2400" dirty="0" smtClean="0"/>
              <a:t>Ayak mekaniğinde transvers arkın rolü büyüktür.</a:t>
            </a:r>
          </a:p>
          <a:p>
            <a:r>
              <a:rPr lang="tr-TR" sz="2400" dirty="0" smtClean="0"/>
              <a:t>Normalde vücut ağırlığı topukta, 1. ve 5. metatars başlarında taşıtılır deniliyordu.</a:t>
            </a:r>
          </a:p>
          <a:p>
            <a:r>
              <a:rPr lang="tr-TR" sz="2400" dirty="0"/>
              <a:t>Daha sonraları bu teoriye ek olarak; </a:t>
            </a:r>
            <a:r>
              <a:rPr lang="tr-TR" sz="2400" b="1" u="sng" dirty="0"/>
              <a:t>topukta</a:t>
            </a:r>
            <a:r>
              <a:rPr lang="tr-TR" sz="2400" u="sng" dirty="0"/>
              <a:t> </a:t>
            </a:r>
            <a:r>
              <a:rPr lang="tr-TR" sz="2400" dirty="0"/>
              <a:t> ve </a:t>
            </a:r>
            <a:r>
              <a:rPr lang="tr-TR" sz="2400" b="1" u="sng" dirty="0"/>
              <a:t>5 </a:t>
            </a:r>
            <a:r>
              <a:rPr lang="tr-TR" sz="2400" b="1" u="sng" dirty="0" err="1" smtClean="0"/>
              <a:t>metatarsal</a:t>
            </a:r>
            <a:r>
              <a:rPr lang="tr-TR" sz="2400" b="1" u="sng" dirty="0" smtClean="0"/>
              <a:t> </a:t>
            </a:r>
            <a:r>
              <a:rPr lang="tr-TR" sz="2400" b="1" u="sng" dirty="0"/>
              <a:t>başın da ağırlık taşımada önemli olduğu belirtilmiştir</a:t>
            </a:r>
            <a:r>
              <a:rPr lang="tr-TR" sz="2400" b="1" dirty="0"/>
              <a:t>.</a:t>
            </a:r>
          </a:p>
          <a:p>
            <a:r>
              <a:rPr lang="tr-TR" sz="2400" dirty="0"/>
              <a:t>Basınç her </a:t>
            </a:r>
            <a:r>
              <a:rPr lang="tr-TR" sz="2400" dirty="0" err="1"/>
              <a:t>metatarsal</a:t>
            </a:r>
            <a:r>
              <a:rPr lang="tr-TR" sz="2400" dirty="0"/>
              <a:t> başta taşınmakta, ancak </a:t>
            </a:r>
            <a:r>
              <a:rPr lang="tr-TR" sz="2400" b="1" dirty="0">
                <a:solidFill>
                  <a:srgbClr val="FF0000"/>
                </a:solidFill>
              </a:rPr>
              <a:t>başparmak yükün 2 katını üzerine almaktadır</a:t>
            </a:r>
            <a:r>
              <a:rPr lang="tr-TR" sz="2400" dirty="0"/>
              <a:t>.</a:t>
            </a:r>
          </a:p>
          <a:p>
            <a:endParaRPr lang="tr-TR" sz="24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5" name="Metin kutusu 4"/>
          <p:cNvSpPr txBox="1"/>
          <p:nvPr/>
        </p:nvSpPr>
        <p:spPr>
          <a:xfrm>
            <a:off x="6321285" y="6519446"/>
            <a:ext cx="2523174" cy="33855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sz="1600" dirty="0" smtClean="0"/>
              <a:t>Ayakta yük dağılımı</a:t>
            </a:r>
            <a:endParaRPr lang="tr-T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HALLUKS VALGUS ve ORTEZLERİ: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2844" y="1142984"/>
            <a:ext cx="8858312" cy="1349912"/>
          </a:xfrm>
        </p:spPr>
        <p:txBody>
          <a:bodyPr>
            <a:normAutofit/>
          </a:bodyPr>
          <a:lstStyle/>
          <a:p>
            <a:r>
              <a:rPr lang="tr-TR" sz="2400" u="sng" dirty="0" err="1" smtClean="0"/>
              <a:t>Halluks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valgus</a:t>
            </a:r>
            <a:r>
              <a:rPr lang="tr-TR" sz="2400" u="sng" dirty="0" smtClean="0"/>
              <a:t> birinci </a:t>
            </a:r>
            <a:r>
              <a:rPr lang="tr-TR" sz="2400" u="sng" dirty="0" err="1" smtClean="0"/>
              <a:t>metatarsın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mediale</a:t>
            </a:r>
            <a:r>
              <a:rPr lang="tr-TR" sz="2400" dirty="0" smtClean="0"/>
              <a:t>, </a:t>
            </a:r>
            <a:r>
              <a:rPr lang="tr-TR" sz="2400" u="sng" dirty="0" smtClean="0"/>
              <a:t>baş parmağın </a:t>
            </a:r>
            <a:r>
              <a:rPr lang="tr-TR" sz="2400" u="sng" dirty="0" err="1" smtClean="0"/>
              <a:t>laterale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deviasyonu</a:t>
            </a:r>
            <a:r>
              <a:rPr lang="tr-TR" sz="2400" u="sng" dirty="0" smtClean="0"/>
              <a:t> ve içe rotasyonu</a:t>
            </a:r>
            <a:r>
              <a:rPr lang="tr-TR" sz="2400" dirty="0" smtClean="0"/>
              <a:t> ile oluşur.</a:t>
            </a:r>
          </a:p>
        </p:txBody>
      </p:sp>
      <p:sp>
        <p:nvSpPr>
          <p:cNvPr id="6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572528" y="6492875"/>
            <a:ext cx="571472" cy="365125"/>
          </a:xfrm>
        </p:spPr>
        <p:txBody>
          <a:bodyPr/>
          <a:lstStyle/>
          <a:p>
            <a:fld id="{71EBB7E1-AE7E-4A58-984A-688BDD4EC5AE}" type="slidenum">
              <a:rPr lang="tr-TR" smtClean="0"/>
              <a:pPr/>
              <a:t>6</a:t>
            </a:fld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MORTON PARMAĞI: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2876" y="1160687"/>
            <a:ext cx="8858312" cy="2928958"/>
          </a:xfrm>
        </p:spPr>
        <p:txBody>
          <a:bodyPr>
            <a:normAutofit/>
          </a:bodyPr>
          <a:lstStyle/>
          <a:p>
            <a:r>
              <a:rPr lang="tr-TR" sz="2400" dirty="0" smtClean="0"/>
              <a:t>Morton parmağı </a:t>
            </a:r>
            <a:r>
              <a:rPr lang="tr-TR" sz="2400" u="sng" dirty="0" smtClean="0"/>
              <a:t>doğumsal 1. </a:t>
            </a:r>
            <a:r>
              <a:rPr lang="tr-TR" sz="2400" u="sng" dirty="0" err="1" smtClean="0"/>
              <a:t>metatarsın</a:t>
            </a:r>
            <a:r>
              <a:rPr lang="tr-TR" sz="2400" u="sng" dirty="0" smtClean="0"/>
              <a:t> kısalığına bağlı ağırlığın 2. metatars başına binmesi</a:t>
            </a:r>
            <a:r>
              <a:rPr lang="tr-TR" sz="2400" dirty="0" smtClean="0"/>
              <a:t>, </a:t>
            </a:r>
            <a:r>
              <a:rPr lang="tr-TR" sz="2400" u="sng" dirty="0" smtClean="0"/>
              <a:t>2. </a:t>
            </a:r>
            <a:r>
              <a:rPr lang="tr-TR" sz="2400" u="sng" dirty="0" err="1" smtClean="0"/>
              <a:t>metatarsın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hipertrofisi</a:t>
            </a:r>
            <a:r>
              <a:rPr lang="tr-TR" sz="2400" dirty="0" smtClean="0"/>
              <a:t>, </a:t>
            </a:r>
            <a:r>
              <a:rPr lang="tr-TR" sz="2400" u="sng" dirty="0" smtClean="0"/>
              <a:t>itme fazında zorlanma</a:t>
            </a:r>
            <a:r>
              <a:rPr lang="tr-TR" sz="2400" dirty="0" smtClean="0"/>
              <a:t> ve </a:t>
            </a:r>
            <a:r>
              <a:rPr lang="tr-TR" sz="2400" u="sng" dirty="0" err="1" smtClean="0"/>
              <a:t>metatarsalji</a:t>
            </a:r>
            <a:r>
              <a:rPr lang="tr-TR" sz="2400" dirty="0" smtClean="0"/>
              <a:t> ile karakterize durumdur.</a:t>
            </a:r>
          </a:p>
          <a:p>
            <a:r>
              <a:rPr lang="tr-TR" sz="2400" dirty="0"/>
              <a:t>Bu durumda </a:t>
            </a:r>
            <a:r>
              <a:rPr lang="tr-TR" sz="2400" u="sng" dirty="0"/>
              <a:t>1. </a:t>
            </a:r>
            <a:r>
              <a:rPr lang="tr-TR" sz="2400" u="sng" dirty="0" err="1"/>
              <a:t>metatars</a:t>
            </a:r>
            <a:r>
              <a:rPr lang="tr-TR" sz="2400" u="sng" dirty="0"/>
              <a:t> başı altına </a:t>
            </a:r>
            <a:r>
              <a:rPr lang="tr-TR" sz="2400" u="sng" dirty="0" err="1"/>
              <a:t>metatarsal</a:t>
            </a:r>
            <a:r>
              <a:rPr lang="tr-TR" sz="2400" u="sng" dirty="0"/>
              <a:t> yastık yerleştirilir</a:t>
            </a:r>
            <a:r>
              <a:rPr lang="tr-TR" sz="2400" dirty="0"/>
              <a:t>.</a:t>
            </a:r>
          </a:p>
          <a:p>
            <a:r>
              <a:rPr lang="tr-TR" sz="2400" dirty="0" err="1"/>
              <a:t>Transvers</a:t>
            </a:r>
            <a:r>
              <a:rPr lang="tr-TR" sz="2400" dirty="0"/>
              <a:t> ark takviyesi çoğunlukla </a:t>
            </a:r>
            <a:r>
              <a:rPr lang="tr-TR" sz="2400" u="sng" dirty="0" err="1"/>
              <a:t>medial</a:t>
            </a:r>
            <a:r>
              <a:rPr lang="tr-TR" sz="2400" u="sng" dirty="0"/>
              <a:t> </a:t>
            </a:r>
            <a:r>
              <a:rPr lang="tr-TR" sz="2400" u="sng" dirty="0" err="1"/>
              <a:t>longitudinal</a:t>
            </a:r>
            <a:r>
              <a:rPr lang="tr-TR" sz="2400" u="sng" dirty="0"/>
              <a:t> ark takviyesi ile birlikte kullanılır</a:t>
            </a:r>
            <a:r>
              <a:rPr lang="tr-TR" sz="2400" dirty="0"/>
              <a:t>.</a:t>
            </a:r>
          </a:p>
          <a:p>
            <a:endParaRPr lang="tr-TR" sz="24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MORTON NÖROMASI: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2844" y="1357298"/>
            <a:ext cx="8858312" cy="1428760"/>
          </a:xfrm>
        </p:spPr>
        <p:txBody>
          <a:bodyPr>
            <a:noAutofit/>
          </a:bodyPr>
          <a:lstStyle/>
          <a:p>
            <a:r>
              <a:rPr lang="tr-TR" sz="2400" b="1" u="sng" dirty="0" err="1" smtClean="0"/>
              <a:t>Plantar</a:t>
            </a:r>
            <a:r>
              <a:rPr lang="tr-TR" sz="2400" b="1" u="sng" dirty="0" smtClean="0"/>
              <a:t> sinirlerin 3. ve 4. metatars başları arasında sıkışması </a:t>
            </a:r>
            <a:r>
              <a:rPr lang="tr-TR" sz="2400" u="sng" dirty="0" smtClean="0"/>
              <a:t>sonucu şiddetli ağrı olur</a:t>
            </a:r>
            <a:r>
              <a:rPr lang="tr-TR" sz="2400" dirty="0" smtClean="0"/>
              <a:t>.</a:t>
            </a:r>
          </a:p>
          <a:p>
            <a:r>
              <a:rPr lang="tr-TR" sz="2400" dirty="0"/>
              <a:t>Morton </a:t>
            </a:r>
            <a:r>
              <a:rPr lang="tr-TR" sz="2400" dirty="0" err="1"/>
              <a:t>nöromasında</a:t>
            </a:r>
            <a:r>
              <a:rPr lang="tr-TR" sz="2400" dirty="0"/>
              <a:t> cerrahi ile </a:t>
            </a:r>
            <a:r>
              <a:rPr lang="tr-TR" sz="2400" dirty="0" err="1"/>
              <a:t>nöroma</a:t>
            </a:r>
            <a:r>
              <a:rPr lang="tr-TR" sz="2400" dirty="0"/>
              <a:t> </a:t>
            </a:r>
            <a:r>
              <a:rPr lang="tr-TR" sz="2400" dirty="0" err="1"/>
              <a:t>eksizyonu</a:t>
            </a:r>
            <a:r>
              <a:rPr lang="tr-TR" sz="2400" dirty="0"/>
              <a:t> gerekli olmakla birlikte, 3. ve 4. </a:t>
            </a:r>
            <a:r>
              <a:rPr lang="tr-TR" sz="2400" dirty="0" err="1"/>
              <a:t>metatars</a:t>
            </a:r>
            <a:r>
              <a:rPr lang="tr-TR" sz="2400" dirty="0"/>
              <a:t> </a:t>
            </a:r>
            <a:r>
              <a:rPr lang="tr-TR" sz="2400" dirty="0" err="1"/>
              <a:t>korpuslarının</a:t>
            </a:r>
            <a:r>
              <a:rPr lang="tr-TR" sz="2400" dirty="0"/>
              <a:t> </a:t>
            </a:r>
            <a:r>
              <a:rPr lang="tr-TR" sz="2400" dirty="0" err="1"/>
              <a:t>plastazot</a:t>
            </a:r>
            <a:r>
              <a:rPr lang="tr-TR" sz="2400" dirty="0"/>
              <a:t> ve benzeri yumuşak malzemelerle desteklenmesi de hastayı rahatlatabilir.</a:t>
            </a:r>
          </a:p>
          <a:p>
            <a:endParaRPr lang="tr-TR" sz="24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8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HALLUKS RİJİDUS: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2844" y="1357298"/>
            <a:ext cx="8858312" cy="3143272"/>
          </a:xfrm>
        </p:spPr>
        <p:txBody>
          <a:bodyPr>
            <a:normAutofit lnSpcReduction="10000"/>
          </a:bodyPr>
          <a:lstStyle/>
          <a:p>
            <a:r>
              <a:rPr lang="tr-TR" sz="2400" dirty="0" smtClean="0"/>
              <a:t>Daha </a:t>
            </a:r>
            <a:r>
              <a:rPr lang="tr-TR" sz="2400" u="sng" dirty="0" smtClean="0"/>
              <a:t>hafif şekli </a:t>
            </a:r>
            <a:r>
              <a:rPr lang="tr-TR" sz="2400" u="sng" dirty="0" err="1" smtClean="0"/>
              <a:t>halluks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limitus</a:t>
            </a:r>
            <a:r>
              <a:rPr lang="tr-TR" sz="2400" dirty="0" smtClean="0"/>
              <a:t> olarak bilinen </a:t>
            </a:r>
            <a:r>
              <a:rPr lang="tr-TR" sz="2400" dirty="0" err="1" smtClean="0">
                <a:solidFill>
                  <a:srgbClr val="FF0000"/>
                </a:solidFill>
              </a:rPr>
              <a:t>halluks</a:t>
            </a:r>
            <a:r>
              <a:rPr lang="tr-TR" sz="2400" dirty="0" smtClean="0">
                <a:solidFill>
                  <a:srgbClr val="FF0000"/>
                </a:solidFill>
              </a:rPr>
              <a:t> </a:t>
            </a:r>
            <a:r>
              <a:rPr lang="tr-TR" sz="2400" dirty="0" err="1" smtClean="0">
                <a:solidFill>
                  <a:srgbClr val="FF0000"/>
                </a:solidFill>
              </a:rPr>
              <a:t>rijidus</a:t>
            </a:r>
            <a:r>
              <a:rPr lang="tr-TR" sz="2400" dirty="0" smtClean="0"/>
              <a:t> </a:t>
            </a:r>
            <a:r>
              <a:rPr lang="tr-TR" sz="2400" u="sng" dirty="0" smtClean="0"/>
              <a:t>1. MTP eklemin </a:t>
            </a:r>
            <a:r>
              <a:rPr lang="tr-TR" sz="2400" b="1" u="sng" dirty="0" err="1" smtClean="0"/>
              <a:t>hiperekstansiyon</a:t>
            </a:r>
            <a:r>
              <a:rPr lang="tr-TR" sz="2400" u="sng" dirty="0" err="1" smtClean="0"/>
              <a:t>unun</a:t>
            </a:r>
            <a:r>
              <a:rPr lang="tr-TR" sz="2400" u="sng" dirty="0" smtClean="0"/>
              <a:t> yapılamamasıdır</a:t>
            </a:r>
            <a:r>
              <a:rPr lang="tr-TR" sz="2400" dirty="0" smtClean="0"/>
              <a:t>.</a:t>
            </a:r>
          </a:p>
          <a:p>
            <a:r>
              <a:rPr lang="tr-TR" sz="2400" u="sng" dirty="0" err="1" smtClean="0"/>
              <a:t>Romatoid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artritli</a:t>
            </a:r>
            <a:r>
              <a:rPr lang="tr-TR" sz="2400" dirty="0" smtClean="0"/>
              <a:t> hastaların ayaklarında sık rastlanan bir </a:t>
            </a:r>
            <a:r>
              <a:rPr lang="tr-TR" sz="2400" dirty="0" err="1" smtClean="0"/>
              <a:t>deformitedir</a:t>
            </a:r>
            <a:r>
              <a:rPr lang="tr-TR" sz="2400" dirty="0" smtClean="0"/>
              <a:t>.</a:t>
            </a:r>
          </a:p>
          <a:p>
            <a:endParaRPr lang="tr-TR" sz="2400" dirty="0"/>
          </a:p>
          <a:p>
            <a:r>
              <a:rPr lang="tr-TR" sz="2400" dirty="0"/>
              <a:t>Birinci MTP eklemdeki ağrılı hareketi azaltmak için </a:t>
            </a:r>
            <a:r>
              <a:rPr lang="tr-TR" sz="2400" u="sng" dirty="0"/>
              <a:t>ayakkabı iç ve dış taban köselesi arasına çelik plaka yerleştirilir veya ayakkabı tabanına </a:t>
            </a:r>
            <a:r>
              <a:rPr lang="tr-TR" sz="2400" b="1" u="sng" dirty="0" err="1"/>
              <a:t>rocker</a:t>
            </a:r>
            <a:r>
              <a:rPr lang="tr-TR" sz="2400" b="1" u="sng" dirty="0"/>
              <a:t> bar </a:t>
            </a:r>
            <a:r>
              <a:rPr lang="tr-TR" sz="2400" u="sng" dirty="0"/>
              <a:t>ilave edilir</a:t>
            </a:r>
            <a:r>
              <a:rPr lang="tr-TR" sz="2400" dirty="0"/>
              <a:t>.</a:t>
            </a:r>
          </a:p>
          <a:p>
            <a:endParaRPr lang="tr-TR" sz="2400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9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861</TotalTime>
  <Words>831</Words>
  <Application>Microsoft Office PowerPoint</Application>
  <PresentationFormat>Ekran Gösterisi (4:3)</PresentationFormat>
  <Paragraphs>99</Paragraphs>
  <Slides>21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5" baseType="lpstr">
      <vt:lpstr>Arial</vt:lpstr>
      <vt:lpstr>Calibri</vt:lpstr>
      <vt:lpstr>Wingdings</vt:lpstr>
      <vt:lpstr>Ofis Teması</vt:lpstr>
      <vt:lpstr> 2) AYAK DEFORMİTELERİ ve ORTEZLERİ</vt:lpstr>
      <vt:lpstr>PES PLANUS ve ORTEZLERİ:</vt:lpstr>
      <vt:lpstr>PES KAVUS ve ORTEZLERİ:</vt:lpstr>
      <vt:lpstr>PowerPoint Sunusu</vt:lpstr>
      <vt:lpstr>TRANSVERS ARK DÜŞÜKLÜĞÜ ve ORTEZLERİ:</vt:lpstr>
      <vt:lpstr>HALLUKS VALGUS ve ORTEZLERİ:</vt:lpstr>
      <vt:lpstr>MORTON PARMAĞI:</vt:lpstr>
      <vt:lpstr>MORTON NÖROMASI:</vt:lpstr>
      <vt:lpstr>HALLUKS RİJİDUS:</vt:lpstr>
      <vt:lpstr>PENÇE VE ÇEKİÇ PARMAK:</vt:lpstr>
      <vt:lpstr>KALKANEAL EPİN:</vt:lpstr>
      <vt:lpstr>TALİPES KALKANEO VALGUS:</vt:lpstr>
      <vt:lpstr>TALİPES KALKANEO VARUS:</vt:lpstr>
      <vt:lpstr>TALİPES EKİNO VARUS:</vt:lpstr>
      <vt:lpstr>3) AYAK-BİLEK ORTEZLERİ</vt:lpstr>
      <vt:lpstr>PowerPoint Sunusu</vt:lpstr>
      <vt:lpstr>PowerPoint Sunusu</vt:lpstr>
      <vt:lpstr>Ayak-Bilek Ortez Elemanları ve Özellikleri:</vt:lpstr>
      <vt:lpstr>PowerPoint Sunusu</vt:lpstr>
      <vt:lpstr>Drop Foot Ortezleri:</vt:lpstr>
      <vt:lpstr>Plantar Fleksör Zayıflığında Ortezler: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tr</dc:creator>
  <cp:lastModifiedBy>user02</cp:lastModifiedBy>
  <cp:revision>196</cp:revision>
  <cp:lastPrinted>2017-11-22T06:56:34Z</cp:lastPrinted>
  <dcterms:created xsi:type="dcterms:W3CDTF">2017-11-13T20:27:02Z</dcterms:created>
  <dcterms:modified xsi:type="dcterms:W3CDTF">2018-05-18T11:35:48Z</dcterms:modified>
</cp:coreProperties>
</file>