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7E8F-9234-4286-AFCB-8EF5F5F85ED8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1C61-7543-4D0A-89F0-3C3CA517F4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2145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7E8F-9234-4286-AFCB-8EF5F5F85ED8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1C61-7543-4D0A-89F0-3C3CA517F4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7787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7E8F-9234-4286-AFCB-8EF5F5F85ED8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1C61-7543-4D0A-89F0-3C3CA517F4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0028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7E8F-9234-4286-AFCB-8EF5F5F85ED8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1C61-7543-4D0A-89F0-3C3CA517F4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9119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7E8F-9234-4286-AFCB-8EF5F5F85ED8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1C61-7543-4D0A-89F0-3C3CA517F4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482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7E8F-9234-4286-AFCB-8EF5F5F85ED8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1C61-7543-4D0A-89F0-3C3CA517F4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6357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7E8F-9234-4286-AFCB-8EF5F5F85ED8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1C61-7543-4D0A-89F0-3C3CA517F4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5859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7E8F-9234-4286-AFCB-8EF5F5F85ED8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1C61-7543-4D0A-89F0-3C3CA517F4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9333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7E8F-9234-4286-AFCB-8EF5F5F85ED8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1C61-7543-4D0A-89F0-3C3CA517F4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0987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7E8F-9234-4286-AFCB-8EF5F5F85ED8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1C61-7543-4D0A-89F0-3C3CA517F4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394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7E8F-9234-4286-AFCB-8EF5F5F85ED8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1C61-7543-4D0A-89F0-3C3CA517F4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0087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70C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FB7E8F-9234-4286-AFCB-8EF5F5F85ED8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E1C61-7543-4D0A-89F0-3C3CA517F4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6595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533400"/>
            <a:ext cx="9144000" cy="792480"/>
          </a:xfrm>
        </p:spPr>
        <p:txBody>
          <a:bodyPr>
            <a:noAutofit/>
          </a:bodyPr>
          <a:lstStyle/>
          <a:p>
            <a:r>
              <a:rPr lang="tr-TR" sz="4000" b="1" dirty="0" smtClean="0"/>
              <a:t>-3-</a:t>
            </a:r>
            <a:br>
              <a:rPr lang="tr-TR" sz="4000" b="1" dirty="0" smtClean="0"/>
            </a:br>
            <a:r>
              <a:rPr lang="tr-TR" sz="4000" b="1" dirty="0"/>
              <a:t> </a:t>
            </a:r>
            <a:r>
              <a:rPr lang="tr-TR" sz="4000" b="1" dirty="0" err="1" smtClean="0"/>
              <a:t>Normative</a:t>
            </a:r>
            <a:r>
              <a:rPr lang="tr-TR" sz="4000" b="1" dirty="0" smtClean="0"/>
              <a:t> Ahlâk Teorileri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501534" y="1508760"/>
            <a:ext cx="10852265" cy="489481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sz="3400" b="1" i="1" u="sng" dirty="0" smtClean="0"/>
              <a:t>Aristo Ahlakı (1)</a:t>
            </a:r>
          </a:p>
          <a:p>
            <a:endParaRPr lang="tr-TR" sz="3400" b="1" i="1" u="sng" dirty="0" smtClean="0"/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tr-TR" u="sng" dirty="0" err="1" smtClean="0"/>
              <a:t>Gayecidir</a:t>
            </a:r>
            <a:r>
              <a:rPr lang="tr-TR" dirty="0" smtClean="0"/>
              <a:t>. Gaye, “'insan için iyi olanı” elde etmektir. "Her </a:t>
            </a:r>
            <a:r>
              <a:rPr lang="tr-TR" dirty="0" err="1" smtClean="0"/>
              <a:t>san’at</a:t>
            </a:r>
            <a:r>
              <a:rPr lang="tr-TR" dirty="0" smtClean="0"/>
              <a:t>, her araştırma ve her türlü beşerî faaliyet, bir </a:t>
            </a:r>
            <a:r>
              <a:rPr lang="tr-TR" dirty="0" err="1" smtClean="0"/>
              <a:t>iyi'ye</a:t>
            </a:r>
            <a:r>
              <a:rPr lang="tr-TR" dirty="0" smtClean="0"/>
              <a:t> veya gayeye yönelir. Bu sebeple iyi, 'her şeyin yöneldiği şey' diye tarif edilir.”</a:t>
            </a:r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tr-TR" dirty="0" smtClean="0"/>
              <a:t>Aristo, insan için iyiyi “dış iyiler, ruhla ve bedenle ilgili olanlar” olmak üzere üçe ayırıp, ruhla ilgili olanları en tam iyiler olarak kabul eder. Böylece </a:t>
            </a:r>
            <a:r>
              <a:rPr lang="tr-TR" u="sng" dirty="0" smtClean="0"/>
              <a:t>mutluluk, ruhun fa­zilete uygun bir faaliyeti</a:t>
            </a:r>
            <a:r>
              <a:rPr lang="tr-TR" dirty="0" smtClean="0"/>
              <a:t> olur.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dirty="0" smtClean="0"/>
              <a:t>Faziletler de ikiye ay­rılır. 1- Düşünce faziletleri: Bunlar, 'bil­gelik' ve 'doğru hüküm verme' gibi aklın faziletleridir. 2- ­Karakter veya ahlak faziletleri. Bunlar da 'cömertlik' ve 'ölçülülük' gibi ruhun arzulayan, isteyen kıs­mının faziletleridir. Düşünce faziletleri eğitim ile karakter faziletleri de alışkanlık ile elde edilir.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dirty="0" smtClean="0"/>
              <a:t>Mutluluk, aklın faziletine uygun bir faaliyettir. Bu faaliyetin, 'derin düşünmek karakteri' (</a:t>
            </a:r>
            <a:r>
              <a:rPr lang="tr-TR" dirty="0" err="1" smtClean="0"/>
              <a:t>contemplative</a:t>
            </a:r>
            <a:r>
              <a:rPr lang="tr-TR" dirty="0" smtClean="0"/>
              <a:t> </a:t>
            </a:r>
            <a:r>
              <a:rPr lang="tr-TR" dirty="0" err="1" smtClean="0"/>
              <a:t>cha­racter</a:t>
            </a:r>
            <a:r>
              <a:rPr lang="tr-TR" dirty="0" smtClean="0"/>
              <a:t>) vardır.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99886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685800"/>
            <a:ext cx="10515600" cy="1004888"/>
          </a:xfrm>
        </p:spPr>
        <p:txBody>
          <a:bodyPr>
            <a:normAutofit fontScale="90000"/>
          </a:bodyPr>
          <a:lstStyle/>
          <a:p>
            <a:r>
              <a:rPr lang="tr-TR" b="1" i="1" u="sng" dirty="0" smtClean="0">
                <a:latin typeface="+mn-lt"/>
              </a:rPr>
              <a:t>Aristo </a:t>
            </a:r>
            <a:r>
              <a:rPr lang="tr-TR" b="1" i="1" u="sng" dirty="0">
                <a:latin typeface="+mn-lt"/>
              </a:rPr>
              <a:t>Ahlakı </a:t>
            </a:r>
            <a:r>
              <a:rPr lang="tr-TR" b="1" i="1" u="sng" dirty="0" smtClean="0">
                <a:latin typeface="+mn-lt"/>
              </a:rPr>
              <a:t>(2)</a:t>
            </a:r>
            <a:r>
              <a:rPr lang="tr-TR" b="1" i="1" u="sng" dirty="0">
                <a:latin typeface="+mn-lt"/>
              </a:rPr>
              <a:t/>
            </a:r>
            <a:br>
              <a:rPr lang="tr-TR" b="1" i="1" u="sng" dirty="0">
                <a:latin typeface="+mn-lt"/>
              </a:rPr>
            </a:br>
            <a:endParaRPr lang="tr-TR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386840"/>
            <a:ext cx="10896600" cy="4790123"/>
          </a:xfrm>
        </p:spPr>
        <p:txBody>
          <a:bodyPr/>
          <a:lstStyle/>
          <a:p>
            <a:r>
              <a:rPr lang="tr-TR" dirty="0" smtClean="0"/>
              <a:t>Aristo, ahlak teorisini akıl ile temellendirmiştir. Akıl bir taraftan metafizik ve matematiğin konusu olan değişmez ve zorunlu en yüksek kanun ve hükümleri doğrudan doğruya kavrar ve ilk prensipleri elde eder; aklın bu faaliyetinde insan, mutluluğun kemaline ulaşır. Diğer taraftan akıl, olumsal ve değişebilir insan fiilleri üzerinde düşünüp, insana ‘doğru olan ortayı’ gösterir. Teorik yönüyle ahlaki ilk prensipleri tes­pit eden akıl, pratik yönüyle de bu prensiplerin özel du­rumlara nasıl tatbik edileceğini insana göstermektedir.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0850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76400" y="578485"/>
            <a:ext cx="10515600" cy="381635"/>
          </a:xfrm>
        </p:spPr>
        <p:txBody>
          <a:bodyPr>
            <a:normAutofit fontScale="90000"/>
          </a:bodyPr>
          <a:lstStyle/>
          <a:p>
            <a:r>
              <a:rPr lang="tr-TR" b="1" i="1" u="sng" dirty="0" err="1">
                <a:latin typeface="+mn-lt"/>
              </a:rPr>
              <a:t>Immanuel</a:t>
            </a:r>
            <a:r>
              <a:rPr lang="tr-TR" b="1" i="1" u="sng" dirty="0">
                <a:latin typeface="+mn-lt"/>
              </a:rPr>
              <a:t> Kant'ın Ahlâk Felsefesi  (1)</a:t>
            </a:r>
            <a:br>
              <a:rPr lang="tr-TR" b="1" i="1" u="sng" dirty="0">
                <a:latin typeface="+mn-lt"/>
              </a:rPr>
            </a:br>
            <a:endParaRPr lang="tr-TR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63880" y="838200"/>
            <a:ext cx="10789920" cy="53387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tr-TR" sz="4600" b="1" i="1" u="sng" dirty="0" smtClean="0"/>
          </a:p>
          <a:p>
            <a:r>
              <a:rPr lang="tr-TR" sz="3200" dirty="0" smtClean="0"/>
              <a:t>Ahlak metafiziği, “aklımızda apriori olarak bulunan pratik prensiplerin kaynağını” araş­tırmakla ilgilenir. Nesneler hakkındaki bilgimiz yanında, ahlaki bilgimiz, '</a:t>
            </a:r>
            <a:r>
              <a:rPr lang="tr-TR" sz="3200" dirty="0" err="1" smtClean="0"/>
              <a:t>olan'ın</a:t>
            </a:r>
            <a:r>
              <a:rPr lang="tr-TR" sz="3200" dirty="0" smtClean="0"/>
              <a:t> bilgisi değil, 'olması </a:t>
            </a:r>
            <a:r>
              <a:rPr lang="tr-TR" sz="3200" dirty="0" err="1" smtClean="0"/>
              <a:t>gereken'in</a:t>
            </a:r>
            <a:r>
              <a:rPr lang="tr-TR" sz="3200" dirty="0" smtClean="0"/>
              <a:t> bilgisidir; böylesi bir bilgi, a </a:t>
            </a:r>
            <a:r>
              <a:rPr lang="tr-TR" sz="3200" dirty="0" err="1" smtClean="0"/>
              <a:t>priori</a:t>
            </a:r>
            <a:r>
              <a:rPr lang="tr-TR" sz="3200" dirty="0" smtClean="0"/>
              <a:t> bir bilgidir. Bütün insanlar yalan söyleseler bile, öyle yapmamaları gerektiği hususu, yine de doğruluğunu ko­rumaya devam eder. </a:t>
            </a:r>
          </a:p>
          <a:p>
            <a:r>
              <a:rPr lang="tr-TR" sz="3200" dirty="0" err="1" smtClean="0"/>
              <a:t>Ahlakî</a:t>
            </a:r>
            <a:r>
              <a:rPr lang="tr-TR" sz="3200" dirty="0" smtClean="0"/>
              <a:t> temel prensiplerin kaynağı, pratik akıldır. Pra­tik akıl, aklın pratik işleyişidir. Teorik işleyişinde akıl, du­yularda verilen objeyi terkip edip, hüküm verir. Pratik iş­leyişinde ise akıl, objelerinin kaynağıdır. Burada o, kendinden çıkan ahlak kanununa uygun kararlar veya </a:t>
            </a:r>
            <a:r>
              <a:rPr lang="tr-TR" sz="3200" dirty="0" err="1" smtClean="0"/>
              <a:t>ahlakî</a:t>
            </a:r>
            <a:r>
              <a:rPr lang="tr-TR" sz="3200" dirty="0" smtClean="0"/>
              <a:t> tercihler ile ilgilenir. </a:t>
            </a:r>
          </a:p>
          <a:p>
            <a:r>
              <a:rPr lang="tr-TR" sz="3200" dirty="0" smtClean="0"/>
              <a:t>Pratik aklı bazen </a:t>
            </a:r>
            <a:r>
              <a:rPr lang="tr-TR" sz="3200" dirty="0" err="1" smtClean="0"/>
              <a:t>isteme'den</a:t>
            </a:r>
            <a:r>
              <a:rPr lang="tr-TR" sz="3200" dirty="0" smtClean="0"/>
              <a:t> farklı gören Kant, bazen de onu, isteme ile </a:t>
            </a:r>
            <a:r>
              <a:rPr lang="tr-TR" sz="3200" dirty="0" err="1" smtClean="0"/>
              <a:t>aynileştirir</a:t>
            </a:r>
            <a:r>
              <a:rPr lang="tr-TR" sz="3200" dirty="0" smtClean="0"/>
              <a:t>. Birinci tarz­da pratik akıl, ahlaki buyruk vasıtasıyla istemeyi harekete ge­çiren şeydir. İkinci tarzda ise, </a:t>
            </a:r>
            <a:r>
              <a:rPr lang="tr-TR" sz="3200" dirty="0" err="1" smtClean="0"/>
              <a:t>isteme'yi</a:t>
            </a:r>
            <a:r>
              <a:rPr lang="tr-TR" sz="3200" dirty="0" smtClean="0"/>
              <a:t> akli bir yeti olarak görür.</a:t>
            </a:r>
          </a:p>
          <a:p>
            <a:r>
              <a:rPr lang="tr-TR" sz="3200" dirty="0" smtClean="0"/>
              <a:t>Acaba </a:t>
            </a:r>
            <a:r>
              <a:rPr lang="tr-TR" sz="3200" dirty="0" err="1" smtClean="0"/>
              <a:t>isteme’yi</a:t>
            </a:r>
            <a:r>
              <a:rPr lang="tr-TR" sz="3200" dirty="0" smtClean="0"/>
              <a:t> iyi yapan şey nedir? Bu soruyu cevaplamak için, 'vazife' kavramına müracaat eder. 'Sırf vazifeden dolayı' harekete geçen bir isteme, 'iyi </a:t>
            </a:r>
            <a:r>
              <a:rPr lang="tr-TR" sz="3200" dirty="0" err="1" smtClean="0"/>
              <a:t>isteme'dir</a:t>
            </a:r>
            <a:r>
              <a:rPr lang="tr-TR" sz="3200" dirty="0" smtClean="0"/>
              <a:t>. Ahlaki değeri olan davranışlar, ancak vazifeden dolayı yapılanlardır. “Bir insanın hayatını sürdürmesi (idame ettirmesi), onun için bir vazifedir; hatta buna herkesin, doğrudan doğruya bir eğilimi de vardır.” öyle eğilim (</a:t>
            </a:r>
            <a:r>
              <a:rPr lang="tr-TR" sz="3200" dirty="0" err="1" smtClean="0"/>
              <a:t>inc­lination</a:t>
            </a:r>
            <a:r>
              <a:rPr lang="tr-TR" sz="3200" dirty="0" smtClean="0"/>
              <a:t>) duyduğu için hayatını idame ettiren kişinin bu dav­ranışının ahlaki bir değeri yoktur. Ahlaki değer ta­şıyabilmesi için fiil, </a:t>
            </a:r>
            <a:r>
              <a:rPr lang="tr-TR" sz="3200" u="sng" dirty="0" smtClean="0"/>
              <a:t>sırf vazifeden dolayı yani </a:t>
            </a:r>
            <a:r>
              <a:rPr lang="tr-TR" sz="3200" u="sng" dirty="0" err="1" smtClean="0"/>
              <a:t>ahlakî</a:t>
            </a:r>
            <a:r>
              <a:rPr lang="tr-TR" sz="3200" u="sng" dirty="0" smtClean="0"/>
              <a:t> yükümlülükten</a:t>
            </a:r>
            <a:r>
              <a:rPr lang="tr-TR" sz="3200" dirty="0" smtClean="0"/>
              <a:t> dolayı icra edilmelidir.</a:t>
            </a:r>
          </a:p>
          <a:p>
            <a:pPr marL="0" indent="0">
              <a:buNone/>
            </a:pPr>
            <a:endParaRPr lang="tr-TR" sz="3200" i="1" u="sng" dirty="0"/>
          </a:p>
        </p:txBody>
      </p:sp>
    </p:spTree>
    <p:extLst>
      <p:ext uri="{BB962C8B-B14F-4D97-AF65-F5344CB8AC3E}">
        <p14:creationId xmlns:p14="http://schemas.microsoft.com/office/powerpoint/2010/main" val="141020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u="sng" dirty="0" err="1">
                <a:latin typeface="+mn-lt"/>
              </a:rPr>
              <a:t>Immanuel</a:t>
            </a:r>
            <a:r>
              <a:rPr lang="tr-TR" b="1" i="1" u="sng" dirty="0">
                <a:latin typeface="+mn-lt"/>
              </a:rPr>
              <a:t> Kant'ın Ahlâk Felsefesi  </a:t>
            </a:r>
            <a:r>
              <a:rPr lang="tr-TR" b="1" i="1" u="sng" dirty="0" smtClean="0">
                <a:latin typeface="+mn-lt"/>
              </a:rPr>
              <a:t>(2)</a:t>
            </a:r>
            <a:r>
              <a:rPr lang="tr-TR" b="1" i="1" u="sng" dirty="0">
                <a:latin typeface="+mn-lt"/>
              </a:rPr>
              <a:t/>
            </a:r>
            <a:br>
              <a:rPr lang="tr-TR" b="1" i="1" u="sng" dirty="0">
                <a:latin typeface="+mn-lt"/>
              </a:rPr>
            </a:br>
            <a:endParaRPr lang="tr-TR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35280" y="1341120"/>
            <a:ext cx="11612880" cy="4835843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'Vazife', ahlak yasasına saygıdan dolayı davranmaktır. Ahlak yasasının esas karakteri ise, evrensel olmasıdır. </a:t>
            </a:r>
          </a:p>
          <a:p>
            <a:r>
              <a:rPr lang="tr-TR" dirty="0" smtClean="0"/>
              <a:t>Davranışların ahlaki değeri, failinin </a:t>
            </a:r>
            <a:r>
              <a:rPr lang="tr-TR" dirty="0" err="1" smtClean="0"/>
              <a:t>maksiminden</a:t>
            </a:r>
            <a:r>
              <a:rPr lang="tr-TR" dirty="0" smtClean="0"/>
              <a:t> gelir. Davranışlara ahlaki değer kazandıran bu maksim, ahlak yasasına saygıdan dolayı ona itaat etme maksimi olmalıdır..</a:t>
            </a:r>
          </a:p>
          <a:p>
            <a:r>
              <a:rPr lang="tr-TR" dirty="0" smtClean="0"/>
              <a:t>En yüksek iyi, pratik olarak ancak ruhun ölümsüzlüğü varsayımıyla mümkün olmaktadır. </a:t>
            </a:r>
          </a:p>
          <a:p>
            <a:r>
              <a:rPr lang="tr-TR" dirty="0" smtClean="0"/>
              <a:t>En yüksek </a:t>
            </a:r>
            <a:r>
              <a:rPr lang="tr-TR" dirty="0" err="1" smtClean="0"/>
              <a:t>iyi'yi</a:t>
            </a:r>
            <a:r>
              <a:rPr lang="tr-TR" dirty="0" smtClean="0"/>
              <a:t> gerçekleştirmenin şartı olarak 'ölüm­süzlüğü' koyan ahlak yasası, aynı zamanda fazilet ile mut­luluk arasındaki zorunlu sentetik bir bağın şartı olarak da, 'Tanrı’nın </a:t>
            </a:r>
            <a:r>
              <a:rPr lang="tr-TR" dirty="0" err="1" smtClean="0"/>
              <a:t>varlığı'nı</a:t>
            </a:r>
            <a:r>
              <a:rPr lang="tr-TR" dirty="0" smtClean="0"/>
              <a:t> </a:t>
            </a:r>
            <a:r>
              <a:rPr lang="tr-TR" dirty="0" err="1" smtClean="0"/>
              <a:t>postüla</a:t>
            </a:r>
            <a:r>
              <a:rPr lang="tr-TR" dirty="0" smtClean="0"/>
              <a:t> olarak koyar. </a:t>
            </a:r>
          </a:p>
          <a:p>
            <a:r>
              <a:rPr lang="tr-TR" dirty="0" smtClean="0"/>
              <a:t>Ahlak yasası, mutlu olmaktan ziyade ken­dimizi mutluluğa layık hale getirmemizi emreder. Ama mut­luluğu ümit etmeye; istemesi, yaratıklarının mutluluğa layık olmasını isteyen ve mutluluğu onlara verebilecek olan Tanrı vasıtasıyla hak kazanırız. “Çünkü mutluluk ümidi, ilkin ancak dinle başlayabilir.”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2156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651</Words>
  <Application>Microsoft Office PowerPoint</Application>
  <PresentationFormat>Geniş ekran</PresentationFormat>
  <Paragraphs>21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 Teması</vt:lpstr>
      <vt:lpstr>-3-  Normative Ahlâk Teorileri</vt:lpstr>
      <vt:lpstr>Aristo Ahlakı (2) </vt:lpstr>
      <vt:lpstr>Immanuel Kant'ın Ahlâk Felsefesi  (1) </vt:lpstr>
      <vt:lpstr>Immanuel Kant'ın Ahlâk Felsefesi  (2)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-3-  Normative Ahlâk Teorileri</dc:title>
  <dc:creator>Windows Kullanıcısı</dc:creator>
  <cp:lastModifiedBy>Windows Kullanıcısı</cp:lastModifiedBy>
  <cp:revision>2</cp:revision>
  <dcterms:created xsi:type="dcterms:W3CDTF">2020-05-05T16:00:41Z</dcterms:created>
  <dcterms:modified xsi:type="dcterms:W3CDTF">2020-05-05T16:10:48Z</dcterms:modified>
</cp:coreProperties>
</file>