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sldIdLst>
    <p:sldId id="256" r:id="rId2"/>
    <p:sldId id="360" r:id="rId3"/>
    <p:sldId id="351" r:id="rId4"/>
    <p:sldId id="352" r:id="rId5"/>
    <p:sldId id="353" r:id="rId6"/>
    <p:sldId id="359" r:id="rId7"/>
    <p:sldId id="354" r:id="rId8"/>
    <p:sldId id="356" r:id="rId9"/>
    <p:sldId id="357" r:id="rId10"/>
    <p:sldId id="358" r:id="rId11"/>
    <p:sldId id="273" r:id="rId12"/>
    <p:sldId id="274" r:id="rId13"/>
    <p:sldId id="275" r:id="rId14"/>
    <p:sldId id="361" r:id="rId15"/>
    <p:sldId id="276" r:id="rId16"/>
    <p:sldId id="350" r:id="rId17"/>
  </p:sldIdLst>
  <p:sldSz cx="12192000" cy="6858000"/>
  <p:notesSz cx="12192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3"/>
    <p:restoredTop sz="93077"/>
  </p:normalViewPr>
  <p:slideViewPr>
    <p:cSldViewPr>
      <p:cViewPr varScale="1">
        <p:scale>
          <a:sx n="59" d="100"/>
          <a:sy n="59" d="100"/>
        </p:scale>
        <p:origin x="1024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61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3654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4963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7721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9429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1190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35622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288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56181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012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3662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6299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2836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6536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214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4089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4975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3982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07846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  <p:sldLayoutId id="214748374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nbtecer@ankara.edu.tr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88952" cy="1441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64881" y="1415897"/>
            <a:ext cx="8597265" cy="1319530"/>
          </a:xfrm>
          <a:custGeom>
            <a:avLst/>
            <a:gdLst/>
            <a:ahLst/>
            <a:cxnLst/>
            <a:rect l="l" t="t" r="r" b="b"/>
            <a:pathLst>
              <a:path w="8597265" h="1319530">
                <a:moveTo>
                  <a:pt x="0" y="219862"/>
                </a:moveTo>
                <a:lnTo>
                  <a:pt x="4466" y="175552"/>
                </a:lnTo>
                <a:lnTo>
                  <a:pt x="17277" y="134281"/>
                </a:lnTo>
                <a:lnTo>
                  <a:pt x="37548" y="96935"/>
                </a:lnTo>
                <a:lnTo>
                  <a:pt x="64396" y="64396"/>
                </a:lnTo>
                <a:lnTo>
                  <a:pt x="96935" y="37549"/>
                </a:lnTo>
                <a:lnTo>
                  <a:pt x="134281" y="17277"/>
                </a:lnTo>
                <a:lnTo>
                  <a:pt x="175552" y="4466"/>
                </a:lnTo>
                <a:lnTo>
                  <a:pt x="219862" y="0"/>
                </a:lnTo>
                <a:lnTo>
                  <a:pt x="8376814" y="0"/>
                </a:lnTo>
                <a:lnTo>
                  <a:pt x="8421122" y="4466"/>
                </a:lnTo>
                <a:lnTo>
                  <a:pt x="8462392" y="17277"/>
                </a:lnTo>
                <a:lnTo>
                  <a:pt x="8499738" y="37549"/>
                </a:lnTo>
                <a:lnTo>
                  <a:pt x="8532277" y="64396"/>
                </a:lnTo>
                <a:lnTo>
                  <a:pt x="8559124" y="96935"/>
                </a:lnTo>
                <a:lnTo>
                  <a:pt x="8579396" y="134281"/>
                </a:lnTo>
                <a:lnTo>
                  <a:pt x="8592207" y="175552"/>
                </a:lnTo>
                <a:lnTo>
                  <a:pt x="8596674" y="219862"/>
                </a:lnTo>
                <a:lnTo>
                  <a:pt x="8596674" y="1099310"/>
                </a:lnTo>
                <a:lnTo>
                  <a:pt x="8592207" y="1143621"/>
                </a:lnTo>
                <a:lnTo>
                  <a:pt x="8579396" y="1184893"/>
                </a:lnTo>
                <a:lnTo>
                  <a:pt x="8559124" y="1222241"/>
                </a:lnTo>
                <a:lnTo>
                  <a:pt x="8532277" y="1254781"/>
                </a:lnTo>
                <a:lnTo>
                  <a:pt x="8499738" y="1281630"/>
                </a:lnTo>
                <a:lnTo>
                  <a:pt x="8462392" y="1301902"/>
                </a:lnTo>
                <a:lnTo>
                  <a:pt x="8421122" y="1314713"/>
                </a:lnTo>
                <a:lnTo>
                  <a:pt x="8376814" y="1319180"/>
                </a:lnTo>
                <a:lnTo>
                  <a:pt x="219862" y="1319180"/>
                </a:lnTo>
                <a:lnTo>
                  <a:pt x="175552" y="1314713"/>
                </a:lnTo>
                <a:lnTo>
                  <a:pt x="134281" y="1301902"/>
                </a:lnTo>
                <a:lnTo>
                  <a:pt x="96935" y="1281630"/>
                </a:lnTo>
                <a:lnTo>
                  <a:pt x="64396" y="1254781"/>
                </a:lnTo>
                <a:lnTo>
                  <a:pt x="37548" y="1222241"/>
                </a:lnTo>
                <a:lnTo>
                  <a:pt x="17277" y="1184893"/>
                </a:lnTo>
                <a:lnTo>
                  <a:pt x="4466" y="1143621"/>
                </a:lnTo>
                <a:lnTo>
                  <a:pt x="0" y="1099310"/>
                </a:lnTo>
                <a:lnTo>
                  <a:pt x="0" y="219862"/>
                </a:lnTo>
                <a:close/>
              </a:path>
            </a:pathLst>
          </a:custGeom>
          <a:ln w="12700">
            <a:solidFill>
              <a:srgbClr val="FE80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31466" y="1602231"/>
            <a:ext cx="7665084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5500" spc="-225" dirty="0">
                <a:solidFill>
                  <a:srgbClr val="92D050"/>
                </a:solidFill>
              </a:rPr>
              <a:t>GENEL</a:t>
            </a:r>
            <a:r>
              <a:rPr sz="5500" spc="-465" dirty="0">
                <a:solidFill>
                  <a:srgbClr val="92D050"/>
                </a:solidFill>
              </a:rPr>
              <a:t> </a:t>
            </a:r>
            <a:r>
              <a:rPr sz="5500" spc="-280" dirty="0">
                <a:solidFill>
                  <a:srgbClr val="92D050"/>
                </a:solidFill>
              </a:rPr>
              <a:t>MİKROBİYOLOJİ</a:t>
            </a:r>
            <a:endParaRPr sz="5500" dirty="0"/>
          </a:p>
        </p:txBody>
      </p:sp>
      <p:sp>
        <p:nvSpPr>
          <p:cNvPr id="6" name="object 6"/>
          <p:cNvSpPr txBox="1"/>
          <p:nvPr/>
        </p:nvSpPr>
        <p:spPr>
          <a:xfrm>
            <a:off x="3352800" y="3553292"/>
            <a:ext cx="5486400" cy="2465070"/>
          </a:xfrm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70"/>
              </a:spcBef>
            </a:pPr>
            <a:r>
              <a:rPr sz="3600" spc="-175" dirty="0">
                <a:solidFill>
                  <a:srgbClr val="FFFFFF"/>
                </a:solidFill>
                <a:latin typeface="Verdana"/>
                <a:cs typeface="Verdana"/>
              </a:rPr>
              <a:t>NİLGÜN </a:t>
            </a:r>
            <a:r>
              <a:rPr sz="3600" spc="-215" dirty="0">
                <a:solidFill>
                  <a:srgbClr val="FFFFFF"/>
                </a:solidFill>
                <a:latin typeface="Verdana"/>
                <a:cs typeface="Verdana"/>
              </a:rPr>
              <a:t>BAŞAK</a:t>
            </a:r>
            <a:r>
              <a:rPr sz="3600" spc="-4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260" dirty="0">
                <a:solidFill>
                  <a:srgbClr val="FFFFFF"/>
                </a:solidFill>
                <a:latin typeface="Verdana"/>
                <a:cs typeface="Verdana"/>
              </a:rPr>
              <a:t>TECER</a:t>
            </a:r>
            <a:endParaRPr sz="3600" dirty="0"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200" spc="-105" dirty="0">
                <a:solidFill>
                  <a:srgbClr val="FFFFFF"/>
                </a:solidFill>
                <a:latin typeface="Verdana"/>
                <a:cs typeface="Verdana"/>
              </a:rPr>
              <a:t>ÖĞRETİM </a:t>
            </a:r>
            <a:r>
              <a:rPr sz="2200" spc="-165" dirty="0">
                <a:solidFill>
                  <a:srgbClr val="FFFFFF"/>
                </a:solidFill>
                <a:latin typeface="Verdana"/>
                <a:cs typeface="Verdana"/>
              </a:rPr>
              <a:t>GÖREVLİSİ  </a:t>
            </a:r>
            <a:r>
              <a:rPr sz="2200" spc="-15" dirty="0">
                <a:solidFill>
                  <a:srgbClr val="FFFFFF"/>
                </a:solidFill>
                <a:latin typeface="Verdana"/>
                <a:cs typeface="Verdana"/>
              </a:rPr>
              <a:t>ANKARA</a:t>
            </a:r>
            <a:r>
              <a:rPr sz="2200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280" dirty="0">
                <a:solidFill>
                  <a:srgbClr val="FFFFFF"/>
                </a:solidFill>
                <a:latin typeface="Verdana"/>
                <a:cs typeface="Verdana"/>
              </a:rPr>
              <a:t>ÜNİVERSİTESİ</a:t>
            </a:r>
            <a:endParaRPr sz="220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2200" spc="-135" dirty="0">
                <a:solidFill>
                  <a:srgbClr val="FFFFFF"/>
                </a:solidFill>
                <a:latin typeface="Verdana"/>
                <a:cs typeface="Verdana"/>
              </a:rPr>
              <a:t>KALECİK </a:t>
            </a:r>
            <a:r>
              <a:rPr sz="2200" spc="-190" dirty="0">
                <a:solidFill>
                  <a:srgbClr val="FFFFFF"/>
                </a:solidFill>
                <a:latin typeface="Verdana"/>
                <a:cs typeface="Verdana"/>
              </a:rPr>
              <a:t>MESLEK</a:t>
            </a:r>
            <a:r>
              <a:rPr sz="2200" spc="-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175" dirty="0">
                <a:solidFill>
                  <a:srgbClr val="FFFFFF"/>
                </a:solidFill>
                <a:latin typeface="Verdana"/>
                <a:cs typeface="Verdana"/>
              </a:rPr>
              <a:t>YÜKSEKOKULU</a:t>
            </a:r>
            <a:endParaRPr sz="220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2200" spc="-114" dirty="0">
                <a:solidFill>
                  <a:srgbClr val="FFFFFF"/>
                </a:solidFill>
                <a:latin typeface="Verdana"/>
                <a:cs typeface="Verdana"/>
              </a:rPr>
              <a:t>E-posta:</a:t>
            </a:r>
            <a:r>
              <a:rPr sz="22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35" dirty="0">
                <a:solidFill>
                  <a:srgbClr val="FFFFFF"/>
                </a:solidFill>
                <a:latin typeface="Verdana"/>
                <a:cs typeface="Verdana"/>
                <a:hlinkClick r:id="rId4"/>
              </a:rPr>
              <a:t>nbtecer@ankara.edu.tr</a:t>
            </a:r>
            <a:endParaRPr sz="22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EBD3F8-2191-5447-AE42-C15ED9F60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BESİYERİ BİLEŞİMİNE GİREN MADDELER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2FADD9-916C-A040-BEE5-05FAA0AC9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116" y="3124200"/>
            <a:ext cx="10978279" cy="359931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REDOKS İNDİKATÖRLERİ</a:t>
            </a:r>
          </a:p>
          <a:p>
            <a:pPr algn="just">
              <a:buFont typeface="Wingdings" pitchFamily="2" charset="2"/>
              <a:buChar char="q"/>
            </a:pP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DİĞER İNDİKATÖRLER</a:t>
            </a:r>
          </a:p>
          <a:p>
            <a:pPr algn="just">
              <a:buFont typeface="Wingdings" pitchFamily="2" charset="2"/>
              <a:buChar char="q"/>
            </a:pP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İNHİBİTÖRLER</a:t>
            </a:r>
          </a:p>
          <a:p>
            <a:pPr algn="just">
              <a:buFont typeface="Wingdings" pitchFamily="2" charset="2"/>
              <a:buChar char="q"/>
            </a:pP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DİĞER MADDELER</a:t>
            </a:r>
          </a:p>
          <a:p>
            <a:pPr marL="0" indent="0" algn="just">
              <a:buNone/>
            </a:pPr>
            <a:endParaRPr lang="tr-T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440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463" y="2514600"/>
            <a:ext cx="10072137" cy="3856056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241300" marR="5080" indent="-228600" algn="just">
              <a:lnSpc>
                <a:spcPct val="88800"/>
              </a:lnSpc>
              <a:spcBef>
                <a:spcPts val="420"/>
              </a:spcBef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solidFill>
                  <a:schemeClr val="bg1"/>
                </a:solidFill>
                <a:latin typeface="Verdana"/>
                <a:cs typeface="Verdana"/>
              </a:rPr>
              <a:t>Çıplak </a:t>
            </a:r>
            <a:r>
              <a:rPr sz="2400" spc="-15" dirty="0">
                <a:solidFill>
                  <a:schemeClr val="bg1"/>
                </a:solidFill>
                <a:latin typeface="Verdana"/>
                <a:cs typeface="Verdana"/>
              </a:rPr>
              <a:t>gözle </a:t>
            </a:r>
            <a:r>
              <a:rPr sz="2400" dirty="0">
                <a:solidFill>
                  <a:schemeClr val="bg1"/>
                </a:solidFill>
                <a:latin typeface="Verdana"/>
                <a:cs typeface="Verdana"/>
              </a:rPr>
              <a:t>görülemeyecek kadar </a:t>
            </a:r>
            <a:r>
              <a:rPr sz="2400" spc="-55" dirty="0">
                <a:solidFill>
                  <a:schemeClr val="bg1"/>
                </a:solidFill>
                <a:latin typeface="Verdana"/>
                <a:cs typeface="Verdana"/>
              </a:rPr>
              <a:t>küçük </a:t>
            </a:r>
            <a:r>
              <a:rPr sz="2400" spc="-110" dirty="0">
                <a:solidFill>
                  <a:schemeClr val="bg1"/>
                </a:solidFill>
                <a:latin typeface="Verdana"/>
                <a:cs typeface="Verdana"/>
              </a:rPr>
              <a:t>cisimlerin </a:t>
            </a:r>
            <a:r>
              <a:rPr sz="2400" spc="-15" dirty="0">
                <a:solidFill>
                  <a:schemeClr val="bg1"/>
                </a:solidFill>
                <a:latin typeface="Verdana"/>
                <a:cs typeface="Verdana"/>
              </a:rPr>
              <a:t>birkaç</a:t>
            </a:r>
            <a:r>
              <a:rPr sz="24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chemeClr val="bg1"/>
                </a:solidFill>
                <a:latin typeface="Verdana"/>
                <a:cs typeface="Verdana"/>
              </a:rPr>
              <a:t>çeşit  </a:t>
            </a:r>
            <a:r>
              <a:rPr sz="2400" spc="-10" dirty="0">
                <a:solidFill>
                  <a:schemeClr val="bg1"/>
                </a:solidFill>
                <a:latin typeface="Verdana"/>
                <a:cs typeface="Verdana"/>
              </a:rPr>
              <a:t>mercek </a:t>
            </a:r>
            <a:r>
              <a:rPr sz="2400" spc="-70" dirty="0">
                <a:solidFill>
                  <a:schemeClr val="bg1"/>
                </a:solidFill>
                <a:latin typeface="Verdana"/>
                <a:cs typeface="Verdana"/>
              </a:rPr>
              <a:t>yardımıyla büyütülerek </a:t>
            </a:r>
            <a:r>
              <a:rPr sz="2400" spc="-80" dirty="0">
                <a:solidFill>
                  <a:schemeClr val="bg1"/>
                </a:solidFill>
                <a:latin typeface="Verdana"/>
                <a:cs typeface="Verdana"/>
              </a:rPr>
              <a:t>görüntüsünün </a:t>
            </a:r>
            <a:r>
              <a:rPr sz="2400" spc="-50" dirty="0">
                <a:solidFill>
                  <a:schemeClr val="bg1"/>
                </a:solidFill>
                <a:latin typeface="Verdana"/>
                <a:cs typeface="Verdana"/>
              </a:rPr>
              <a:t>incelenmesini  </a:t>
            </a:r>
            <a:r>
              <a:rPr sz="2400" dirty="0">
                <a:solidFill>
                  <a:schemeClr val="bg1"/>
                </a:solidFill>
                <a:latin typeface="Verdana"/>
                <a:cs typeface="Verdana"/>
              </a:rPr>
              <a:t>sağlayan </a:t>
            </a:r>
            <a:r>
              <a:rPr sz="2400" spc="-114" dirty="0">
                <a:solidFill>
                  <a:schemeClr val="bg1"/>
                </a:solidFill>
                <a:latin typeface="Verdana"/>
                <a:cs typeface="Verdana"/>
              </a:rPr>
              <a:t>bir</a:t>
            </a:r>
            <a:r>
              <a:rPr sz="2400" spc="-37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alettir.</a:t>
            </a:r>
            <a:endParaRPr sz="24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just">
              <a:lnSpc>
                <a:spcPct val="100000"/>
              </a:lnSpc>
              <a:spcBef>
                <a:spcPts val="50"/>
              </a:spcBef>
              <a:buChar char="•"/>
            </a:pPr>
            <a:endParaRPr sz="40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ts val="2590"/>
              </a:lnSpc>
              <a:buFont typeface="Arial"/>
              <a:buChar char="•"/>
              <a:tabLst>
                <a:tab pos="241300" algn="l"/>
              </a:tabLst>
            </a:pPr>
            <a:r>
              <a:rPr sz="2400" spc="-145" dirty="0">
                <a:solidFill>
                  <a:schemeClr val="bg1"/>
                </a:solidFill>
                <a:latin typeface="Verdana"/>
                <a:cs typeface="Verdana"/>
              </a:rPr>
              <a:t>İnsan </a:t>
            </a:r>
            <a:r>
              <a:rPr sz="2400" spc="-20" dirty="0">
                <a:solidFill>
                  <a:schemeClr val="bg1"/>
                </a:solidFill>
                <a:latin typeface="Verdana"/>
                <a:cs typeface="Verdana"/>
              </a:rPr>
              <a:t>gözü </a:t>
            </a:r>
            <a:r>
              <a:rPr sz="2400" spc="110" dirty="0">
                <a:solidFill>
                  <a:schemeClr val="bg1"/>
                </a:solidFill>
                <a:latin typeface="Verdana"/>
                <a:cs typeface="Verdana"/>
              </a:rPr>
              <a:t>çapı </a:t>
            </a:r>
            <a:r>
              <a:rPr sz="2400" spc="-215" dirty="0">
                <a:solidFill>
                  <a:schemeClr val="bg1"/>
                </a:solidFill>
                <a:latin typeface="Verdana"/>
                <a:cs typeface="Verdana"/>
              </a:rPr>
              <a:t>200-250 </a:t>
            </a:r>
            <a:r>
              <a:rPr sz="2400" spc="-125" dirty="0">
                <a:solidFill>
                  <a:schemeClr val="bg1"/>
                </a:solidFill>
                <a:latin typeface="Verdana"/>
                <a:cs typeface="Verdana"/>
              </a:rPr>
              <a:t>µm </a:t>
            </a:r>
            <a:r>
              <a:rPr sz="2400" spc="75" dirty="0">
                <a:solidFill>
                  <a:schemeClr val="bg1"/>
                </a:solidFill>
                <a:latin typeface="Verdana"/>
                <a:cs typeface="Verdana"/>
              </a:rPr>
              <a:t>den </a:t>
            </a:r>
            <a:r>
              <a:rPr sz="2400" spc="120" dirty="0">
                <a:solidFill>
                  <a:schemeClr val="bg1"/>
                </a:solidFill>
                <a:latin typeface="Verdana"/>
                <a:cs typeface="Verdana"/>
              </a:rPr>
              <a:t>daha </a:t>
            </a:r>
            <a:r>
              <a:rPr sz="2400" spc="-30" dirty="0">
                <a:solidFill>
                  <a:schemeClr val="bg1"/>
                </a:solidFill>
                <a:latin typeface="Verdana"/>
                <a:cs typeface="Verdana"/>
              </a:rPr>
              <a:t>fazla </a:t>
            </a:r>
            <a:r>
              <a:rPr sz="2400" spc="15" dirty="0">
                <a:solidFill>
                  <a:schemeClr val="bg1"/>
                </a:solidFill>
                <a:latin typeface="Verdana"/>
                <a:cs typeface="Verdana"/>
              </a:rPr>
              <a:t>olan </a:t>
            </a:r>
            <a:r>
              <a:rPr sz="2400" spc="-114" dirty="0">
                <a:solidFill>
                  <a:schemeClr val="bg1"/>
                </a:solidFill>
                <a:latin typeface="Verdana"/>
                <a:cs typeface="Verdana"/>
              </a:rPr>
              <a:t>cisimleri  </a:t>
            </a:r>
            <a:r>
              <a:rPr sz="2400" spc="-90" dirty="0">
                <a:solidFill>
                  <a:schemeClr val="bg1"/>
                </a:solidFill>
                <a:latin typeface="Verdana"/>
                <a:cs typeface="Verdana"/>
              </a:rPr>
              <a:t>görebilir.</a:t>
            </a:r>
            <a:endParaRPr sz="24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just">
              <a:lnSpc>
                <a:spcPct val="100000"/>
              </a:lnSpc>
              <a:spcBef>
                <a:spcPts val="30"/>
              </a:spcBef>
              <a:buChar char="•"/>
            </a:pPr>
            <a:endParaRPr sz="37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241300" indent="-228600" algn="just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400" spc="-65" dirty="0">
                <a:solidFill>
                  <a:schemeClr val="bg1"/>
                </a:solidFill>
                <a:latin typeface="Verdana"/>
                <a:cs typeface="Verdana"/>
              </a:rPr>
              <a:t>Mikroorganizmaların boyutları </a:t>
            </a:r>
            <a:r>
              <a:rPr sz="2400" spc="-125" dirty="0">
                <a:solidFill>
                  <a:schemeClr val="bg1"/>
                </a:solidFill>
                <a:latin typeface="Verdana"/>
                <a:cs typeface="Verdana"/>
              </a:rPr>
              <a:t>ise </a:t>
            </a:r>
            <a:r>
              <a:rPr sz="2400" spc="-220" dirty="0">
                <a:solidFill>
                  <a:schemeClr val="bg1"/>
                </a:solidFill>
                <a:latin typeface="Verdana"/>
                <a:cs typeface="Verdana"/>
              </a:rPr>
              <a:t>0.1-10</a:t>
            </a:r>
            <a:r>
              <a:rPr sz="2400" spc="-49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chemeClr val="bg1"/>
                </a:solidFill>
                <a:latin typeface="Verdana"/>
                <a:cs typeface="Verdana"/>
              </a:rPr>
              <a:t>µm’dir.</a:t>
            </a:r>
            <a:endParaRPr sz="24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just">
              <a:lnSpc>
                <a:spcPct val="100000"/>
              </a:lnSpc>
              <a:spcBef>
                <a:spcPts val="15"/>
              </a:spcBef>
              <a:buChar char="•"/>
            </a:pPr>
            <a:endParaRPr sz="375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241300" indent="-228600" algn="just">
              <a:lnSpc>
                <a:spcPct val="100000"/>
              </a:lnSpc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65" dirty="0">
                <a:solidFill>
                  <a:schemeClr val="bg1"/>
                </a:solidFill>
                <a:latin typeface="Verdana"/>
                <a:cs typeface="Verdana"/>
              </a:rPr>
              <a:t>Mikrometre </a:t>
            </a:r>
            <a:r>
              <a:rPr sz="2200" spc="-215" dirty="0">
                <a:solidFill>
                  <a:schemeClr val="bg1"/>
                </a:solidFill>
                <a:latin typeface="Verdana"/>
                <a:cs typeface="Verdana"/>
              </a:rPr>
              <a:t>(µm)= </a:t>
            </a:r>
            <a:r>
              <a:rPr sz="2200" spc="-170" dirty="0">
                <a:solidFill>
                  <a:schemeClr val="bg1"/>
                </a:solidFill>
                <a:latin typeface="Verdana"/>
                <a:cs typeface="Verdana"/>
              </a:rPr>
              <a:t>10</a:t>
            </a:r>
            <a:r>
              <a:rPr sz="2250" spc="-254" baseline="25925" dirty="0">
                <a:solidFill>
                  <a:schemeClr val="bg1"/>
                </a:solidFill>
                <a:latin typeface="Verdana"/>
                <a:cs typeface="Verdana"/>
              </a:rPr>
              <a:t>-6</a:t>
            </a:r>
            <a:r>
              <a:rPr sz="2250" spc="-262" baseline="2592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200" spc="-80" dirty="0">
                <a:solidFill>
                  <a:schemeClr val="bg1"/>
                </a:solidFill>
                <a:latin typeface="Verdana"/>
                <a:cs typeface="Verdana"/>
              </a:rPr>
              <a:t>m</a:t>
            </a:r>
            <a:endParaRPr sz="22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93603" y="771651"/>
            <a:ext cx="29508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4" dirty="0"/>
              <a:t>MİKROSKOP</a:t>
            </a:r>
          </a:p>
        </p:txBody>
      </p:sp>
    </p:spTree>
    <p:extLst>
      <p:ext uri="{BB962C8B-B14F-4D97-AF65-F5344CB8AC3E}">
        <p14:creationId xmlns:p14="http://schemas.microsoft.com/office/powerpoint/2010/main" val="1431199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94817" y="975867"/>
            <a:ext cx="4767580" cy="443611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67310">
              <a:lnSpc>
                <a:spcPts val="1700"/>
              </a:lnSpc>
              <a:spcBef>
                <a:spcPts val="340"/>
              </a:spcBef>
            </a:pPr>
            <a:r>
              <a:rPr sz="1600" b="1" spc="-235" dirty="0">
                <a:solidFill>
                  <a:srgbClr val="FFFFFF"/>
                </a:solidFill>
                <a:latin typeface="Verdana"/>
                <a:cs typeface="Verdana"/>
              </a:rPr>
              <a:t>OKÜLER: </a:t>
            </a:r>
            <a:r>
              <a:rPr sz="1600" spc="-120" dirty="0">
                <a:solidFill>
                  <a:srgbClr val="FFFFFF"/>
                </a:solidFill>
                <a:latin typeface="Verdana"/>
                <a:cs typeface="Verdana"/>
              </a:rPr>
              <a:t>TÜPÜN </a:t>
            </a:r>
            <a:r>
              <a:rPr sz="1600" spc="-245" dirty="0">
                <a:solidFill>
                  <a:srgbClr val="FFFFFF"/>
                </a:solidFill>
                <a:latin typeface="Verdana"/>
                <a:cs typeface="Verdana"/>
              </a:rPr>
              <a:t>ÜST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UCUNDA </a:t>
            </a:r>
            <a:r>
              <a:rPr sz="1600" spc="-114" dirty="0">
                <a:solidFill>
                  <a:srgbClr val="FFFFFF"/>
                </a:solidFill>
                <a:latin typeface="Verdana"/>
                <a:cs typeface="Verdana"/>
              </a:rPr>
              <a:t>YER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ALAN </a:t>
            </a:r>
            <a:r>
              <a:rPr sz="1600" spc="-55" dirty="0">
                <a:solidFill>
                  <a:srgbClr val="FFFFFF"/>
                </a:solidFill>
                <a:latin typeface="Verdana"/>
                <a:cs typeface="Verdana"/>
              </a:rPr>
              <a:t>MERCEK  </a:t>
            </a:r>
            <a:r>
              <a:rPr sz="1600" spc="-215" dirty="0">
                <a:solidFill>
                  <a:srgbClr val="FFFFFF"/>
                </a:solidFill>
                <a:latin typeface="Verdana"/>
                <a:cs typeface="Verdana"/>
              </a:rPr>
              <a:t>SİSTEMİ.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 marR="22225">
              <a:lnSpc>
                <a:spcPct val="88300"/>
              </a:lnSpc>
            </a:pPr>
            <a:r>
              <a:rPr sz="1600" b="1" spc="-265" dirty="0">
                <a:solidFill>
                  <a:srgbClr val="FFFFFF"/>
                </a:solidFill>
                <a:latin typeface="Verdana"/>
                <a:cs typeface="Verdana"/>
              </a:rPr>
              <a:t>OBJEKTİFLER: </a:t>
            </a:r>
            <a:r>
              <a:rPr sz="1600" spc="-105" dirty="0">
                <a:solidFill>
                  <a:srgbClr val="FFFFFF"/>
                </a:solidFill>
                <a:latin typeface="Verdana"/>
                <a:cs typeface="Verdana"/>
              </a:rPr>
              <a:t>OKÜLER </a:t>
            </a:r>
            <a:r>
              <a:rPr sz="1600" spc="-160" dirty="0">
                <a:solidFill>
                  <a:srgbClr val="FFFFFF"/>
                </a:solidFill>
                <a:latin typeface="Verdana"/>
                <a:cs typeface="Verdana"/>
              </a:rPr>
              <a:t>GİBİ </a:t>
            </a:r>
            <a:r>
              <a:rPr sz="1600" spc="-55" dirty="0">
                <a:solidFill>
                  <a:srgbClr val="FFFFFF"/>
                </a:solidFill>
                <a:latin typeface="Verdana"/>
                <a:cs typeface="Verdana"/>
              </a:rPr>
              <a:t>MERCEK </a:t>
            </a:r>
            <a:r>
              <a:rPr sz="1600" spc="-155" dirty="0">
                <a:solidFill>
                  <a:srgbClr val="FFFFFF"/>
                </a:solidFill>
                <a:latin typeface="Verdana"/>
                <a:cs typeface="Verdana"/>
              </a:rPr>
              <a:t>İHTİVA </a:t>
            </a:r>
            <a:r>
              <a:rPr sz="1600" spc="-95" dirty="0">
                <a:solidFill>
                  <a:srgbClr val="FFFFFF"/>
                </a:solidFill>
                <a:latin typeface="Verdana"/>
                <a:cs typeface="Verdana"/>
              </a:rPr>
              <a:t>EDEN  </a:t>
            </a:r>
            <a:r>
              <a:rPr sz="1600" spc="-210" dirty="0">
                <a:solidFill>
                  <a:srgbClr val="FFFFFF"/>
                </a:solidFill>
                <a:latin typeface="Verdana"/>
                <a:cs typeface="Verdana"/>
              </a:rPr>
              <a:t>BİR 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PARÇA. </a:t>
            </a:r>
            <a:r>
              <a:rPr sz="1600" spc="-114" dirty="0">
                <a:solidFill>
                  <a:srgbClr val="FFFFFF"/>
                </a:solidFill>
                <a:latin typeface="Verdana"/>
                <a:cs typeface="Verdana"/>
              </a:rPr>
              <a:t>BÜYÜTME </a:t>
            </a:r>
            <a:r>
              <a:rPr sz="1600" spc="-90" dirty="0">
                <a:solidFill>
                  <a:srgbClr val="FFFFFF"/>
                </a:solidFill>
                <a:latin typeface="Verdana"/>
                <a:cs typeface="Verdana"/>
              </a:rPr>
              <a:t>BUNLAR 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SAYESİNDE </a:t>
            </a:r>
            <a:r>
              <a:rPr sz="1600" spc="-90" dirty="0">
                <a:solidFill>
                  <a:srgbClr val="FFFFFF"/>
                </a:solidFill>
                <a:latin typeface="Verdana"/>
                <a:cs typeface="Verdana"/>
              </a:rPr>
              <a:t>OLUR.  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HER </a:t>
            </a:r>
            <a:r>
              <a:rPr sz="1600" spc="-155" dirty="0">
                <a:solidFill>
                  <a:srgbClr val="FFFFFF"/>
                </a:solidFill>
                <a:latin typeface="Verdana"/>
                <a:cs typeface="Verdana"/>
              </a:rPr>
              <a:t>OBJEKTİFTE </a:t>
            </a:r>
            <a:r>
              <a:rPr sz="1600" spc="-114" dirty="0">
                <a:solidFill>
                  <a:srgbClr val="FFFFFF"/>
                </a:solidFill>
                <a:latin typeface="Verdana"/>
                <a:cs typeface="Verdana"/>
              </a:rPr>
              <a:t>BÜYÜTME </a:t>
            </a:r>
            <a:r>
              <a:rPr sz="1600" spc="-80" dirty="0">
                <a:solidFill>
                  <a:srgbClr val="FFFFFF"/>
                </a:solidFill>
                <a:latin typeface="Verdana"/>
                <a:cs typeface="Verdana"/>
              </a:rPr>
              <a:t>ORANLARINI </a:t>
            </a:r>
            <a:r>
              <a:rPr sz="1600" spc="-180" dirty="0">
                <a:solidFill>
                  <a:srgbClr val="FFFFFF"/>
                </a:solidFill>
                <a:latin typeface="Verdana"/>
                <a:cs typeface="Verdana"/>
              </a:rPr>
              <a:t>BİLDİRİLEN  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10X, 40X, 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100X </a:t>
            </a:r>
            <a:r>
              <a:rPr sz="1600" spc="-160" dirty="0">
                <a:solidFill>
                  <a:srgbClr val="FFFFFF"/>
                </a:solidFill>
                <a:latin typeface="Verdana"/>
                <a:cs typeface="Verdana"/>
              </a:rPr>
              <a:t>GİBİ </a:t>
            </a:r>
            <a:r>
              <a:rPr sz="1600" spc="-100" dirty="0">
                <a:solidFill>
                  <a:srgbClr val="FFFFFF"/>
                </a:solidFill>
                <a:latin typeface="Verdana"/>
                <a:cs typeface="Verdana"/>
              </a:rPr>
              <a:t>DEĞERLER</a:t>
            </a:r>
            <a:r>
              <a:rPr sz="16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BULUNUR.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 marR="5080">
              <a:lnSpc>
                <a:spcPts val="1700"/>
              </a:lnSpc>
            </a:pPr>
            <a:r>
              <a:rPr sz="1600" b="1" spc="-204" dirty="0">
                <a:solidFill>
                  <a:srgbClr val="FFFFFF"/>
                </a:solidFill>
                <a:latin typeface="Verdana"/>
                <a:cs typeface="Verdana"/>
              </a:rPr>
              <a:t>DİYAFRAM: </a:t>
            </a:r>
            <a:r>
              <a:rPr sz="1600" spc="-185" dirty="0">
                <a:solidFill>
                  <a:srgbClr val="FFFFFF"/>
                </a:solidFill>
                <a:latin typeface="Verdana"/>
                <a:cs typeface="Verdana"/>
              </a:rPr>
              <a:t>IŞIĞIN </a:t>
            </a:r>
            <a:r>
              <a:rPr sz="1600" spc="-100" dirty="0">
                <a:solidFill>
                  <a:srgbClr val="FFFFFF"/>
                </a:solidFill>
                <a:latin typeface="Verdana"/>
                <a:cs typeface="Verdana"/>
              </a:rPr>
              <a:t>GELDİĞİ </a:t>
            </a:r>
            <a:r>
              <a:rPr sz="1600" spc="-195" dirty="0">
                <a:solidFill>
                  <a:srgbClr val="FFFFFF"/>
                </a:solidFill>
                <a:latin typeface="Verdana"/>
                <a:cs typeface="Verdana"/>
              </a:rPr>
              <a:t>DELİKTİR.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AYAR </a:t>
            </a:r>
            <a:r>
              <a:rPr sz="1600" spc="-80" dirty="0">
                <a:solidFill>
                  <a:srgbClr val="FFFFFF"/>
                </a:solidFill>
                <a:latin typeface="Verdana"/>
                <a:cs typeface="Verdana"/>
              </a:rPr>
              <a:t>KOLU  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SAYESİNDE </a:t>
            </a:r>
            <a:r>
              <a:rPr sz="1600" spc="-65" dirty="0">
                <a:solidFill>
                  <a:srgbClr val="FFFFFF"/>
                </a:solidFill>
                <a:latin typeface="Verdana"/>
                <a:cs typeface="Verdana"/>
              </a:rPr>
              <a:t>GELEN </a:t>
            </a:r>
            <a:r>
              <a:rPr sz="1600" spc="-185" dirty="0">
                <a:solidFill>
                  <a:srgbClr val="FFFFFF"/>
                </a:solidFill>
                <a:latin typeface="Verdana"/>
                <a:cs typeface="Verdana"/>
              </a:rPr>
              <a:t>IŞIĞIN </a:t>
            </a:r>
            <a:r>
              <a:rPr sz="1600" spc="-210" dirty="0">
                <a:solidFill>
                  <a:srgbClr val="FFFFFF"/>
                </a:solidFill>
                <a:latin typeface="Verdana"/>
                <a:cs typeface="Verdana"/>
              </a:rPr>
              <a:t>ŞİDDETİ</a:t>
            </a:r>
            <a:r>
              <a:rPr sz="16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95" dirty="0">
                <a:solidFill>
                  <a:srgbClr val="FFFFFF"/>
                </a:solidFill>
                <a:latin typeface="Verdana"/>
                <a:cs typeface="Verdana"/>
              </a:rPr>
              <a:t>DEĞİŞTİRİLEBİLİR.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570"/>
              </a:spcBef>
            </a:pPr>
            <a:r>
              <a:rPr sz="1600" b="1" spc="-175" dirty="0">
                <a:solidFill>
                  <a:srgbClr val="FFFFFF"/>
                </a:solidFill>
                <a:latin typeface="Verdana"/>
                <a:cs typeface="Verdana"/>
              </a:rPr>
              <a:t>KONDANSÖR: </a:t>
            </a:r>
            <a:r>
              <a:rPr sz="1600" spc="-220" dirty="0">
                <a:solidFill>
                  <a:srgbClr val="FFFFFF"/>
                </a:solidFill>
                <a:latin typeface="Verdana"/>
                <a:cs typeface="Verdana"/>
              </a:rPr>
              <a:t>IŞIĞI 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OBJE </a:t>
            </a:r>
            <a:r>
              <a:rPr sz="1600" spc="-160" dirty="0">
                <a:solidFill>
                  <a:srgbClr val="FFFFFF"/>
                </a:solidFill>
                <a:latin typeface="Verdana"/>
                <a:cs typeface="Verdana"/>
              </a:rPr>
              <a:t>ÜZERİNDE</a:t>
            </a:r>
            <a:r>
              <a:rPr sz="16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80" dirty="0">
                <a:solidFill>
                  <a:srgbClr val="FFFFFF"/>
                </a:solidFill>
                <a:latin typeface="Verdana"/>
                <a:cs typeface="Verdana"/>
              </a:rPr>
              <a:t>TOPLAR.</a:t>
            </a:r>
            <a:endParaRPr sz="1600">
              <a:latin typeface="Verdana"/>
              <a:cs typeface="Verdana"/>
            </a:endParaRPr>
          </a:p>
          <a:p>
            <a:pPr marL="12700" marR="1297305">
              <a:lnSpc>
                <a:spcPts val="1800"/>
              </a:lnSpc>
              <a:spcBef>
                <a:spcPts val="1645"/>
              </a:spcBef>
            </a:pPr>
            <a:r>
              <a:rPr sz="1600" b="1" spc="-165" dirty="0">
                <a:solidFill>
                  <a:srgbClr val="FFFFFF"/>
                </a:solidFill>
                <a:latin typeface="Verdana"/>
                <a:cs typeface="Verdana"/>
              </a:rPr>
              <a:t>KABA </a:t>
            </a:r>
            <a:r>
              <a:rPr sz="1600" b="1" spc="-160" dirty="0">
                <a:solidFill>
                  <a:srgbClr val="FFFFFF"/>
                </a:solidFill>
                <a:latin typeface="Verdana"/>
                <a:cs typeface="Verdana"/>
              </a:rPr>
              <a:t>AYAR </a:t>
            </a:r>
            <a:r>
              <a:rPr sz="1600" b="1" spc="-215" dirty="0">
                <a:solidFill>
                  <a:srgbClr val="FFFFFF"/>
                </a:solidFill>
                <a:latin typeface="Verdana"/>
                <a:cs typeface="Verdana"/>
              </a:rPr>
              <a:t>DÜĞMESİ: </a:t>
            </a:r>
            <a:r>
              <a:rPr sz="1600" spc="-65" dirty="0">
                <a:solidFill>
                  <a:srgbClr val="FFFFFF"/>
                </a:solidFill>
                <a:latin typeface="Verdana"/>
                <a:cs typeface="Verdana"/>
              </a:rPr>
              <a:t>GÖRÜNTÜYÜ  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AYARLAMAKTA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KULLANILIR.</a:t>
            </a:r>
            <a:endParaRPr sz="1600">
              <a:latin typeface="Verdana"/>
              <a:cs typeface="Verdana"/>
            </a:endParaRPr>
          </a:p>
          <a:p>
            <a:pPr marL="12700" marR="130175">
              <a:lnSpc>
                <a:spcPct val="90400"/>
              </a:lnSpc>
              <a:spcBef>
                <a:spcPts val="1610"/>
              </a:spcBef>
            </a:pPr>
            <a:r>
              <a:rPr sz="1600" b="1" spc="-195" dirty="0">
                <a:solidFill>
                  <a:srgbClr val="FFFFFF"/>
                </a:solidFill>
                <a:latin typeface="Verdana"/>
                <a:cs typeface="Verdana"/>
              </a:rPr>
              <a:t>İNCE </a:t>
            </a:r>
            <a:r>
              <a:rPr sz="1600" b="1" spc="-160" dirty="0">
                <a:solidFill>
                  <a:srgbClr val="FFFFFF"/>
                </a:solidFill>
                <a:latin typeface="Verdana"/>
                <a:cs typeface="Verdana"/>
              </a:rPr>
              <a:t>AYAR </a:t>
            </a:r>
            <a:r>
              <a:rPr sz="1600" b="1" spc="-215" dirty="0">
                <a:solidFill>
                  <a:srgbClr val="FFFFFF"/>
                </a:solidFill>
                <a:latin typeface="Verdana"/>
                <a:cs typeface="Verdana"/>
              </a:rPr>
              <a:t>DÜĞMESİ: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DAHA 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HASSAS 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AYARLAR  </a:t>
            </a:r>
            <a:r>
              <a:rPr sz="1600" spc="-60" dirty="0">
                <a:solidFill>
                  <a:srgbClr val="FFFFFF"/>
                </a:solidFill>
                <a:latin typeface="Verdana"/>
                <a:cs typeface="Verdana"/>
              </a:rPr>
              <a:t>SAĞLAR. GÖRÜNTÜ 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KABA </a:t>
            </a:r>
            <a:r>
              <a:rPr sz="1600" spc="-15" dirty="0">
                <a:solidFill>
                  <a:srgbClr val="FFFFFF"/>
                </a:solidFill>
                <a:latin typeface="Verdana"/>
                <a:cs typeface="Verdana"/>
              </a:rPr>
              <a:t>AYARLA</a:t>
            </a:r>
            <a:r>
              <a:rPr sz="1600" spc="-3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Verdana"/>
                <a:cs typeface="Verdana"/>
              </a:rPr>
              <a:t>BULUNUNCA  </a:t>
            </a:r>
            <a:r>
              <a:rPr sz="1600" spc="-150" dirty="0">
                <a:solidFill>
                  <a:srgbClr val="FFFFFF"/>
                </a:solidFill>
                <a:latin typeface="Verdana"/>
                <a:cs typeface="Verdana"/>
              </a:rPr>
              <a:t>BU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DÜĞME 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SAYESİNDE </a:t>
            </a:r>
            <a:r>
              <a:rPr sz="1600" spc="-85" dirty="0">
                <a:solidFill>
                  <a:srgbClr val="FFFFFF"/>
                </a:solidFill>
                <a:latin typeface="Verdana"/>
                <a:cs typeface="Verdana"/>
              </a:rPr>
              <a:t>EN </a:t>
            </a:r>
            <a:r>
              <a:rPr sz="1600" spc="-160" dirty="0">
                <a:solidFill>
                  <a:srgbClr val="FFFFFF"/>
                </a:solidFill>
                <a:latin typeface="Verdana"/>
                <a:cs typeface="Verdana"/>
              </a:rPr>
              <a:t>NET </a:t>
            </a:r>
            <a:r>
              <a:rPr sz="1600" spc="-60" dirty="0">
                <a:solidFill>
                  <a:srgbClr val="FFFFFF"/>
                </a:solidFill>
                <a:latin typeface="Verdana"/>
                <a:cs typeface="Verdana"/>
              </a:rPr>
              <a:t>GÖRÜNTÜ  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BULUNUNCAYA 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KADAR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AYAR</a:t>
            </a:r>
            <a:r>
              <a:rPr sz="1600" spc="-3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YAPILIR.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48014" y="609600"/>
            <a:ext cx="4835525" cy="57610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82887" y="1484312"/>
            <a:ext cx="1297305" cy="649605"/>
          </a:xfrm>
          <a:custGeom>
            <a:avLst/>
            <a:gdLst/>
            <a:ahLst/>
            <a:cxnLst/>
            <a:rect l="l" t="t" r="r" b="b"/>
            <a:pathLst>
              <a:path w="1297304" h="649605">
                <a:moveTo>
                  <a:pt x="0" y="649287"/>
                </a:moveTo>
                <a:lnTo>
                  <a:pt x="1296987" y="649287"/>
                </a:lnTo>
                <a:lnTo>
                  <a:pt x="1296987" y="0"/>
                </a:lnTo>
                <a:lnTo>
                  <a:pt x="0" y="0"/>
                </a:lnTo>
                <a:lnTo>
                  <a:pt x="0" y="6492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82887" y="1484312"/>
            <a:ext cx="1297305" cy="649605"/>
          </a:xfrm>
          <a:custGeom>
            <a:avLst/>
            <a:gdLst/>
            <a:ahLst/>
            <a:cxnLst/>
            <a:rect l="l" t="t" r="r" b="b"/>
            <a:pathLst>
              <a:path w="1297304" h="649605">
                <a:moveTo>
                  <a:pt x="0" y="0"/>
                </a:moveTo>
                <a:lnTo>
                  <a:pt x="1296990" y="0"/>
                </a:lnTo>
                <a:lnTo>
                  <a:pt x="1296990" y="649287"/>
                </a:lnTo>
                <a:lnTo>
                  <a:pt x="0" y="649287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16500" y="2420937"/>
            <a:ext cx="1440180" cy="647700"/>
          </a:xfrm>
          <a:custGeom>
            <a:avLst/>
            <a:gdLst/>
            <a:ahLst/>
            <a:cxnLst/>
            <a:rect l="l" t="t" r="r" b="b"/>
            <a:pathLst>
              <a:path w="1440179" h="647700">
                <a:moveTo>
                  <a:pt x="0" y="647700"/>
                </a:moveTo>
                <a:lnTo>
                  <a:pt x="1439862" y="647700"/>
                </a:lnTo>
                <a:lnTo>
                  <a:pt x="1439862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016500" y="2420937"/>
            <a:ext cx="1440180" cy="647700"/>
          </a:xfrm>
          <a:custGeom>
            <a:avLst/>
            <a:gdLst/>
            <a:ahLst/>
            <a:cxnLst/>
            <a:rect l="l" t="t" r="r" b="b"/>
            <a:pathLst>
              <a:path w="1440179" h="647700">
                <a:moveTo>
                  <a:pt x="0" y="0"/>
                </a:moveTo>
                <a:lnTo>
                  <a:pt x="1439860" y="0"/>
                </a:lnTo>
                <a:lnTo>
                  <a:pt x="1439860" y="647700"/>
                </a:lnTo>
                <a:lnTo>
                  <a:pt x="0" y="6477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087937" y="4292600"/>
            <a:ext cx="1584325" cy="936625"/>
          </a:xfrm>
          <a:custGeom>
            <a:avLst/>
            <a:gdLst/>
            <a:ahLst/>
            <a:cxnLst/>
            <a:rect l="l" t="t" r="r" b="b"/>
            <a:pathLst>
              <a:path w="1584325" h="936625">
                <a:moveTo>
                  <a:pt x="0" y="936625"/>
                </a:moveTo>
                <a:lnTo>
                  <a:pt x="1584325" y="936625"/>
                </a:lnTo>
                <a:lnTo>
                  <a:pt x="1584325" y="0"/>
                </a:lnTo>
                <a:lnTo>
                  <a:pt x="0" y="0"/>
                </a:lnTo>
                <a:lnTo>
                  <a:pt x="0" y="9366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87937" y="4292600"/>
            <a:ext cx="1584325" cy="936625"/>
          </a:xfrm>
          <a:custGeom>
            <a:avLst/>
            <a:gdLst/>
            <a:ahLst/>
            <a:cxnLst/>
            <a:rect l="l" t="t" r="r" b="b"/>
            <a:pathLst>
              <a:path w="1584325" h="936625">
                <a:moveTo>
                  <a:pt x="0" y="0"/>
                </a:moveTo>
                <a:lnTo>
                  <a:pt x="1584330" y="0"/>
                </a:lnTo>
                <a:lnTo>
                  <a:pt x="1584330" y="936625"/>
                </a:lnTo>
                <a:lnTo>
                  <a:pt x="0" y="936625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4831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400" y="2743200"/>
            <a:ext cx="9906000" cy="297581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41300" marR="5080" indent="-228600" algn="just">
              <a:lnSpc>
                <a:spcPts val="2590"/>
              </a:lnSpc>
              <a:spcBef>
                <a:spcPts val="425"/>
              </a:spcBef>
              <a:buFont typeface="Arial"/>
              <a:buChar char="•"/>
              <a:tabLst>
                <a:tab pos="241300" algn="l"/>
              </a:tabLst>
            </a:pPr>
            <a:r>
              <a:rPr sz="2400" b="1" spc="-295" dirty="0">
                <a:solidFill>
                  <a:schemeClr val="bg1"/>
                </a:solidFill>
                <a:latin typeface="Verdana"/>
                <a:cs typeface="Verdana"/>
              </a:rPr>
              <a:t>Basit </a:t>
            </a:r>
            <a:r>
              <a:rPr sz="2400" b="1" spc="-275" dirty="0">
                <a:solidFill>
                  <a:schemeClr val="bg1"/>
                </a:solidFill>
                <a:latin typeface="Verdana"/>
                <a:cs typeface="Verdana"/>
              </a:rPr>
              <a:t>ışık </a:t>
            </a:r>
            <a:r>
              <a:rPr sz="2400" b="1" spc="-245" dirty="0">
                <a:solidFill>
                  <a:schemeClr val="bg1"/>
                </a:solidFill>
                <a:latin typeface="Verdana"/>
                <a:cs typeface="Verdana"/>
              </a:rPr>
              <a:t>mikroskobu: </a:t>
            </a:r>
            <a:r>
              <a:rPr sz="2400" spc="-215" dirty="0">
                <a:solidFill>
                  <a:schemeClr val="bg1"/>
                </a:solidFill>
                <a:latin typeface="Verdana"/>
                <a:cs typeface="Verdana"/>
              </a:rPr>
              <a:t>1000-3000 </a:t>
            </a:r>
            <a:r>
              <a:rPr sz="2400" spc="-90" dirty="0">
                <a:solidFill>
                  <a:schemeClr val="bg1"/>
                </a:solidFill>
                <a:latin typeface="Verdana"/>
                <a:cs typeface="Verdana"/>
              </a:rPr>
              <a:t>büyütmelidir. </a:t>
            </a:r>
            <a:r>
              <a:rPr sz="2400" spc="15" dirty="0">
                <a:solidFill>
                  <a:schemeClr val="bg1"/>
                </a:solidFill>
                <a:latin typeface="Verdana"/>
                <a:cs typeface="Verdana"/>
              </a:rPr>
              <a:t>Çapları </a:t>
            </a:r>
            <a:r>
              <a:rPr sz="2400" spc="-110" dirty="0">
                <a:solidFill>
                  <a:schemeClr val="bg1"/>
                </a:solidFill>
                <a:latin typeface="Verdana"/>
                <a:cs typeface="Verdana"/>
              </a:rPr>
              <a:t>yaklaşık </a:t>
            </a:r>
            <a:r>
              <a:rPr sz="2400" spc="-204" dirty="0">
                <a:solidFill>
                  <a:schemeClr val="bg1"/>
                </a:solidFill>
                <a:latin typeface="Verdana"/>
                <a:cs typeface="Verdana"/>
              </a:rPr>
              <a:t>0.2 </a:t>
            </a:r>
            <a:r>
              <a:rPr sz="2400" spc="-125" dirty="0">
                <a:solidFill>
                  <a:schemeClr val="bg1"/>
                </a:solidFill>
                <a:latin typeface="Verdana"/>
                <a:cs typeface="Verdana"/>
              </a:rPr>
              <a:t>µm  </a:t>
            </a:r>
            <a:r>
              <a:rPr sz="2400" spc="15" dirty="0">
                <a:solidFill>
                  <a:schemeClr val="bg1"/>
                </a:solidFill>
                <a:latin typeface="Verdana"/>
                <a:cs typeface="Verdana"/>
              </a:rPr>
              <a:t>olan </a:t>
            </a:r>
            <a:r>
              <a:rPr sz="2400" spc="-35" dirty="0">
                <a:solidFill>
                  <a:schemeClr val="bg1"/>
                </a:solidFill>
                <a:latin typeface="Verdana"/>
                <a:cs typeface="Verdana"/>
              </a:rPr>
              <a:t>canlılar</a:t>
            </a:r>
            <a:r>
              <a:rPr sz="2400" spc="-39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95" dirty="0">
                <a:solidFill>
                  <a:schemeClr val="bg1"/>
                </a:solidFill>
                <a:latin typeface="Verdana"/>
                <a:cs typeface="Verdana"/>
              </a:rPr>
              <a:t>görülebilir.</a:t>
            </a:r>
            <a:endParaRPr sz="2400" dirty="0">
              <a:solidFill>
                <a:schemeClr val="bg1"/>
              </a:solidFill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FFFFFF"/>
              </a:buClr>
              <a:buFont typeface="Arial"/>
              <a:buChar char="•"/>
            </a:pPr>
            <a:endParaRPr sz="385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ct val="90300"/>
              </a:lnSpc>
              <a:buFont typeface="Arial"/>
              <a:buChar char="•"/>
              <a:tabLst>
                <a:tab pos="241300" algn="l"/>
              </a:tabLst>
            </a:pPr>
            <a:r>
              <a:rPr sz="2400" b="1" spc="-229" dirty="0">
                <a:solidFill>
                  <a:schemeClr val="bg1"/>
                </a:solidFill>
                <a:latin typeface="Verdana"/>
                <a:cs typeface="Verdana"/>
              </a:rPr>
              <a:t>Karanlık </a:t>
            </a:r>
            <a:r>
              <a:rPr sz="2400" b="1" spc="-175" dirty="0">
                <a:solidFill>
                  <a:schemeClr val="bg1"/>
                </a:solidFill>
                <a:latin typeface="Verdana"/>
                <a:cs typeface="Verdana"/>
              </a:rPr>
              <a:t>saha </a:t>
            </a:r>
            <a:r>
              <a:rPr sz="2400" b="1" spc="-245" dirty="0">
                <a:solidFill>
                  <a:schemeClr val="bg1"/>
                </a:solidFill>
                <a:latin typeface="Verdana"/>
                <a:cs typeface="Verdana"/>
              </a:rPr>
              <a:t>mikroskobu: </a:t>
            </a:r>
            <a:r>
              <a:rPr sz="2400" spc="-300" dirty="0">
                <a:solidFill>
                  <a:schemeClr val="bg1"/>
                </a:solidFill>
                <a:latin typeface="Verdana"/>
                <a:cs typeface="Verdana"/>
              </a:rPr>
              <a:t>Işık </a:t>
            </a:r>
            <a:r>
              <a:rPr sz="2400" spc="-60" dirty="0">
                <a:solidFill>
                  <a:schemeClr val="bg1"/>
                </a:solidFill>
                <a:latin typeface="Verdana"/>
                <a:cs typeface="Verdana"/>
              </a:rPr>
              <a:t>mikroskobunda </a:t>
            </a:r>
            <a:r>
              <a:rPr sz="2400" spc="-35" dirty="0">
                <a:solidFill>
                  <a:schemeClr val="bg1"/>
                </a:solidFill>
                <a:latin typeface="Verdana"/>
                <a:cs typeface="Verdana"/>
              </a:rPr>
              <a:t>görülmeyen </a:t>
            </a:r>
            <a:r>
              <a:rPr sz="2400" spc="-20" dirty="0">
                <a:solidFill>
                  <a:schemeClr val="bg1"/>
                </a:solidFill>
                <a:latin typeface="Verdana"/>
                <a:cs typeface="Verdana"/>
              </a:rPr>
              <a:t>bazı </a:t>
            </a:r>
            <a:r>
              <a:rPr sz="2400" spc="40" dirty="0">
                <a:solidFill>
                  <a:schemeClr val="bg1"/>
                </a:solidFill>
                <a:latin typeface="Verdana"/>
                <a:cs typeface="Verdana"/>
              </a:rPr>
              <a:t>ince  </a:t>
            </a:r>
            <a:r>
              <a:rPr sz="2400" spc="-60" dirty="0">
                <a:solidFill>
                  <a:schemeClr val="bg1"/>
                </a:solidFill>
                <a:latin typeface="Verdana"/>
                <a:cs typeface="Verdana"/>
              </a:rPr>
              <a:t>yapılı </a:t>
            </a:r>
            <a:r>
              <a:rPr sz="2400" spc="-80" dirty="0">
                <a:solidFill>
                  <a:schemeClr val="bg1"/>
                </a:solidFill>
                <a:latin typeface="Verdana"/>
                <a:cs typeface="Verdana"/>
              </a:rPr>
              <a:t>mikroorganizmaları </a:t>
            </a:r>
            <a:r>
              <a:rPr sz="2400" spc="-114" dirty="0">
                <a:solidFill>
                  <a:schemeClr val="bg1"/>
                </a:solidFill>
                <a:latin typeface="Verdana"/>
                <a:cs typeface="Verdana"/>
              </a:rPr>
              <a:t>(spiroketler </a:t>
            </a:r>
            <a:r>
              <a:rPr sz="2400" spc="-65" dirty="0">
                <a:solidFill>
                  <a:schemeClr val="bg1"/>
                </a:solidFill>
                <a:latin typeface="Verdana"/>
                <a:cs typeface="Verdana"/>
              </a:rPr>
              <a:t>gibi)</a:t>
            </a:r>
            <a:r>
              <a:rPr sz="2400" spc="7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chemeClr val="bg1"/>
                </a:solidFill>
                <a:latin typeface="Verdana"/>
                <a:cs typeface="Verdana"/>
              </a:rPr>
              <a:t>incelemek </a:t>
            </a:r>
            <a:r>
              <a:rPr sz="2400" spc="10" dirty="0">
                <a:solidFill>
                  <a:schemeClr val="bg1"/>
                </a:solidFill>
                <a:latin typeface="Verdana"/>
                <a:cs typeface="Verdana"/>
              </a:rPr>
              <a:t>ve  </a:t>
            </a:r>
            <a:r>
              <a:rPr sz="2400" spc="-80" dirty="0">
                <a:solidFill>
                  <a:schemeClr val="bg1"/>
                </a:solidFill>
                <a:latin typeface="Verdana"/>
                <a:cs typeface="Verdana"/>
              </a:rPr>
              <a:t>mikroorganizmaların </a:t>
            </a:r>
            <a:r>
              <a:rPr sz="2400" spc="-40" dirty="0">
                <a:solidFill>
                  <a:schemeClr val="bg1"/>
                </a:solidFill>
                <a:latin typeface="Verdana"/>
                <a:cs typeface="Verdana"/>
              </a:rPr>
              <a:t>hareket </a:t>
            </a:r>
            <a:r>
              <a:rPr sz="2400" spc="-55" dirty="0">
                <a:solidFill>
                  <a:schemeClr val="bg1"/>
                </a:solidFill>
                <a:latin typeface="Verdana"/>
                <a:cs typeface="Verdana"/>
              </a:rPr>
              <a:t>muayenelerini </a:t>
            </a:r>
            <a:r>
              <a:rPr sz="2400" spc="-35" dirty="0">
                <a:solidFill>
                  <a:schemeClr val="bg1"/>
                </a:solidFill>
                <a:latin typeface="Verdana"/>
                <a:cs typeface="Verdana"/>
              </a:rPr>
              <a:t>için </a:t>
            </a:r>
            <a:r>
              <a:rPr sz="2400" spc="-150" dirty="0">
                <a:solidFill>
                  <a:schemeClr val="bg1"/>
                </a:solidFill>
                <a:latin typeface="Verdana"/>
                <a:cs typeface="Verdana"/>
              </a:rPr>
              <a:t>kullanılır. </a:t>
            </a:r>
            <a:r>
              <a:rPr sz="2400" spc="-170" dirty="0">
                <a:solidFill>
                  <a:schemeClr val="bg1"/>
                </a:solidFill>
                <a:latin typeface="Verdana"/>
                <a:cs typeface="Verdana"/>
              </a:rPr>
              <a:t>Bu </a:t>
            </a:r>
            <a:r>
              <a:rPr sz="2400" spc="-85" dirty="0">
                <a:solidFill>
                  <a:schemeClr val="bg1"/>
                </a:solidFill>
                <a:latin typeface="Verdana"/>
                <a:cs typeface="Verdana"/>
              </a:rPr>
              <a:t>mikroskopta  mikroorganizmalar,</a:t>
            </a:r>
            <a:r>
              <a:rPr sz="2400" spc="-19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100" dirty="0">
                <a:solidFill>
                  <a:schemeClr val="bg1"/>
                </a:solidFill>
                <a:latin typeface="Verdana"/>
                <a:cs typeface="Verdana"/>
              </a:rPr>
              <a:t>karanlık</a:t>
            </a:r>
            <a:r>
              <a:rPr sz="2400" spc="-18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chemeClr val="bg1"/>
                </a:solidFill>
                <a:latin typeface="Verdana"/>
                <a:cs typeface="Verdana"/>
              </a:rPr>
              <a:t>zemin</a:t>
            </a:r>
            <a:r>
              <a:rPr sz="2400" spc="-18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chemeClr val="bg1"/>
                </a:solidFill>
                <a:latin typeface="Verdana"/>
                <a:cs typeface="Verdana"/>
              </a:rPr>
              <a:t>üzerinde</a:t>
            </a:r>
            <a:r>
              <a:rPr sz="24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chemeClr val="bg1"/>
                </a:solidFill>
                <a:latin typeface="Verdana"/>
                <a:cs typeface="Verdana"/>
              </a:rPr>
              <a:t>parlak</a:t>
            </a:r>
            <a:r>
              <a:rPr sz="2400" spc="-19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chemeClr val="bg1"/>
                </a:solidFill>
                <a:latin typeface="Verdana"/>
                <a:cs typeface="Verdana"/>
              </a:rPr>
              <a:t>görüntü</a:t>
            </a:r>
            <a:r>
              <a:rPr sz="24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150" dirty="0" err="1">
                <a:solidFill>
                  <a:schemeClr val="bg1"/>
                </a:solidFill>
                <a:latin typeface="Verdana"/>
                <a:cs typeface="Verdana"/>
              </a:rPr>
              <a:t>verirler</a:t>
            </a:r>
            <a:r>
              <a:rPr sz="2400" spc="-150" dirty="0">
                <a:solidFill>
                  <a:schemeClr val="bg1"/>
                </a:solidFill>
                <a:latin typeface="Verdana"/>
                <a:cs typeface="Verdana"/>
              </a:rPr>
              <a:t>.</a:t>
            </a:r>
            <a:endParaRPr sz="24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8925">
              <a:lnSpc>
                <a:spcPct val="100000"/>
              </a:lnSpc>
              <a:spcBef>
                <a:spcPts val="100"/>
              </a:spcBef>
            </a:pPr>
            <a:r>
              <a:rPr spc="-204" dirty="0"/>
              <a:t>MİKROSKOP</a:t>
            </a:r>
            <a:r>
              <a:rPr spc="-360" dirty="0"/>
              <a:t> </a:t>
            </a:r>
            <a:r>
              <a:rPr spc="-459" dirty="0"/>
              <a:t>ÇEŞİTLERİ</a:t>
            </a:r>
          </a:p>
        </p:txBody>
      </p:sp>
    </p:spTree>
    <p:extLst>
      <p:ext uri="{BB962C8B-B14F-4D97-AF65-F5344CB8AC3E}">
        <p14:creationId xmlns:p14="http://schemas.microsoft.com/office/powerpoint/2010/main" val="1822081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" y="2667000"/>
            <a:ext cx="10141782" cy="2332049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Arial"/>
              <a:buChar char="•"/>
            </a:pPr>
            <a:endParaRPr sz="40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ct val="90200"/>
              </a:lnSpc>
              <a:buFont typeface="Arial"/>
              <a:buChar char="•"/>
              <a:tabLst>
                <a:tab pos="241300" algn="l"/>
              </a:tabLst>
            </a:pPr>
            <a:r>
              <a:rPr sz="2400" b="1" spc="-245" dirty="0" err="1">
                <a:solidFill>
                  <a:schemeClr val="bg1"/>
                </a:solidFill>
                <a:latin typeface="Verdana"/>
                <a:cs typeface="Verdana"/>
              </a:rPr>
              <a:t>Fluoresan</a:t>
            </a:r>
            <a:r>
              <a:rPr sz="2400" b="1" spc="-245" dirty="0">
                <a:solidFill>
                  <a:schemeClr val="bg1"/>
                </a:solidFill>
                <a:latin typeface="Verdana"/>
                <a:cs typeface="Verdana"/>
              </a:rPr>
              <a:t> mikroskobu: </a:t>
            </a:r>
            <a:r>
              <a:rPr sz="2400" spc="-300" dirty="0">
                <a:solidFill>
                  <a:schemeClr val="bg1"/>
                </a:solidFill>
                <a:latin typeface="Verdana"/>
                <a:cs typeface="Verdana"/>
              </a:rPr>
              <a:t>Işık </a:t>
            </a:r>
            <a:r>
              <a:rPr sz="2400" spc="-15" dirty="0">
                <a:solidFill>
                  <a:schemeClr val="bg1"/>
                </a:solidFill>
                <a:latin typeface="Verdana"/>
                <a:cs typeface="Verdana"/>
              </a:rPr>
              <a:t>kaynağı </a:t>
            </a:r>
            <a:r>
              <a:rPr sz="2400" spc="-35" dirty="0">
                <a:solidFill>
                  <a:schemeClr val="bg1"/>
                </a:solidFill>
                <a:latin typeface="Verdana"/>
                <a:cs typeface="Verdana"/>
              </a:rPr>
              <a:t>olarak </a:t>
            </a:r>
            <a:r>
              <a:rPr sz="2400" spc="-80" dirty="0">
                <a:solidFill>
                  <a:schemeClr val="bg1"/>
                </a:solidFill>
                <a:latin typeface="Verdana"/>
                <a:cs typeface="Verdana"/>
              </a:rPr>
              <a:t>ultraviyole </a:t>
            </a:r>
            <a:r>
              <a:rPr sz="2400" spc="-155" dirty="0">
                <a:solidFill>
                  <a:schemeClr val="bg1"/>
                </a:solidFill>
                <a:latin typeface="Verdana"/>
                <a:cs typeface="Verdana"/>
              </a:rPr>
              <a:t>ışınları </a:t>
            </a:r>
            <a:r>
              <a:rPr sz="2400" spc="-150" dirty="0">
                <a:solidFill>
                  <a:schemeClr val="bg1"/>
                </a:solidFill>
                <a:latin typeface="Verdana"/>
                <a:cs typeface="Verdana"/>
              </a:rPr>
              <a:t>kullanılır. </a:t>
            </a:r>
            <a:r>
              <a:rPr sz="2400" spc="-125" dirty="0" err="1">
                <a:solidFill>
                  <a:schemeClr val="bg1"/>
                </a:solidFill>
                <a:latin typeface="Verdana"/>
                <a:cs typeface="Verdana"/>
              </a:rPr>
              <a:t>Bazı</a:t>
            </a:r>
            <a:r>
              <a:rPr sz="2400" spc="-125" dirty="0">
                <a:solidFill>
                  <a:schemeClr val="bg1"/>
                </a:solidFill>
                <a:latin typeface="Verdana"/>
                <a:cs typeface="Verdana"/>
              </a:rPr>
              <a:t>  </a:t>
            </a:r>
            <a:r>
              <a:rPr sz="2400" spc="-75" dirty="0" err="1">
                <a:solidFill>
                  <a:schemeClr val="bg1"/>
                </a:solidFill>
                <a:latin typeface="Verdana"/>
                <a:cs typeface="Verdana"/>
              </a:rPr>
              <a:t>mikroorganizmalar</a:t>
            </a:r>
            <a:r>
              <a:rPr sz="2400" spc="-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90" dirty="0" err="1">
                <a:solidFill>
                  <a:schemeClr val="bg1"/>
                </a:solidFill>
                <a:latin typeface="Verdana"/>
                <a:cs typeface="Verdana"/>
              </a:rPr>
              <a:t>fluoresans</a:t>
            </a:r>
            <a:r>
              <a:rPr sz="2400" spc="66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40" dirty="0" err="1">
                <a:solidFill>
                  <a:schemeClr val="bg1"/>
                </a:solidFill>
                <a:latin typeface="Verdana"/>
                <a:cs typeface="Verdana"/>
              </a:rPr>
              <a:t>veren</a:t>
            </a:r>
            <a:r>
              <a:rPr sz="2400" spc="-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20" dirty="0" err="1">
                <a:solidFill>
                  <a:schemeClr val="bg1"/>
                </a:solidFill>
                <a:latin typeface="Verdana"/>
                <a:cs typeface="Verdana"/>
              </a:rPr>
              <a:t>boyaları</a:t>
            </a:r>
            <a:r>
              <a:rPr sz="2400" spc="-2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chemeClr val="bg1"/>
                </a:solidFill>
                <a:latin typeface="Verdana"/>
                <a:cs typeface="Verdana"/>
              </a:rPr>
              <a:t>özel </a:t>
            </a:r>
            <a:r>
              <a:rPr sz="2400" spc="-35" dirty="0">
                <a:solidFill>
                  <a:schemeClr val="bg1"/>
                </a:solidFill>
                <a:latin typeface="Verdana"/>
                <a:cs typeface="Verdana"/>
              </a:rPr>
              <a:t>olarak </a:t>
            </a:r>
            <a:r>
              <a:rPr sz="2400" spc="-110" dirty="0">
                <a:solidFill>
                  <a:schemeClr val="bg1"/>
                </a:solidFill>
                <a:latin typeface="Verdana"/>
                <a:cs typeface="Verdana"/>
              </a:rPr>
              <a:t>alırlar </a:t>
            </a:r>
            <a:r>
              <a:rPr sz="2400" spc="40" dirty="0">
                <a:solidFill>
                  <a:schemeClr val="bg1"/>
                </a:solidFill>
                <a:latin typeface="Verdana"/>
                <a:cs typeface="Verdana"/>
              </a:rPr>
              <a:t>bu  </a:t>
            </a:r>
            <a:r>
              <a:rPr sz="2400" spc="-110" dirty="0">
                <a:solidFill>
                  <a:schemeClr val="bg1"/>
                </a:solidFill>
                <a:latin typeface="Verdana"/>
                <a:cs typeface="Verdana"/>
              </a:rPr>
              <a:t>mikroskop </a:t>
            </a:r>
            <a:r>
              <a:rPr sz="2400" spc="-85" dirty="0">
                <a:solidFill>
                  <a:schemeClr val="bg1"/>
                </a:solidFill>
                <a:latin typeface="Verdana"/>
                <a:cs typeface="Verdana"/>
              </a:rPr>
              <a:t>ile </a:t>
            </a:r>
            <a:r>
              <a:rPr sz="2400" spc="10" dirty="0">
                <a:solidFill>
                  <a:schemeClr val="bg1"/>
                </a:solidFill>
                <a:latin typeface="Verdana"/>
                <a:cs typeface="Verdana"/>
              </a:rPr>
              <a:t>incelendiğinde </a:t>
            </a:r>
            <a:r>
              <a:rPr sz="2400" spc="-90" dirty="0">
                <a:solidFill>
                  <a:schemeClr val="bg1"/>
                </a:solidFill>
                <a:latin typeface="Verdana"/>
                <a:cs typeface="Verdana"/>
              </a:rPr>
              <a:t>fluoresans </a:t>
            </a:r>
            <a:r>
              <a:rPr sz="2400" spc="-150" dirty="0">
                <a:solidFill>
                  <a:schemeClr val="bg1"/>
                </a:solidFill>
                <a:latin typeface="Verdana"/>
                <a:cs typeface="Verdana"/>
              </a:rPr>
              <a:t>verirler. </a:t>
            </a: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Fluoresans </a:t>
            </a:r>
            <a:r>
              <a:rPr sz="2400" spc="-40" dirty="0">
                <a:solidFill>
                  <a:schemeClr val="bg1"/>
                </a:solidFill>
                <a:latin typeface="Verdana"/>
                <a:cs typeface="Verdana"/>
              </a:rPr>
              <a:t>veren </a:t>
            </a:r>
            <a:r>
              <a:rPr sz="2400" dirty="0">
                <a:solidFill>
                  <a:schemeClr val="bg1"/>
                </a:solidFill>
                <a:latin typeface="Verdana"/>
                <a:cs typeface="Verdana"/>
              </a:rPr>
              <a:t>boyalar  </a:t>
            </a:r>
            <a:r>
              <a:rPr sz="2400" spc="-90" dirty="0">
                <a:solidFill>
                  <a:schemeClr val="bg1"/>
                </a:solidFill>
                <a:latin typeface="Verdana"/>
                <a:cs typeface="Verdana"/>
              </a:rPr>
              <a:t>antikor </a:t>
            </a:r>
            <a:r>
              <a:rPr sz="2400" spc="-30" dirty="0">
                <a:solidFill>
                  <a:schemeClr val="bg1"/>
                </a:solidFill>
                <a:latin typeface="Verdana"/>
                <a:cs typeface="Verdana"/>
              </a:rPr>
              <a:t>gibi </a:t>
            </a:r>
            <a:r>
              <a:rPr sz="2400" spc="-114" dirty="0">
                <a:solidFill>
                  <a:schemeClr val="bg1"/>
                </a:solidFill>
                <a:latin typeface="Verdana"/>
                <a:cs typeface="Verdana"/>
              </a:rPr>
              <a:t>bir </a:t>
            </a:r>
            <a:r>
              <a:rPr sz="2400" spc="35" dirty="0">
                <a:solidFill>
                  <a:schemeClr val="bg1"/>
                </a:solidFill>
                <a:latin typeface="Verdana"/>
                <a:cs typeface="Verdana"/>
              </a:rPr>
              <a:t>aracıya </a:t>
            </a:r>
            <a:r>
              <a:rPr sz="2400" spc="25" dirty="0">
                <a:solidFill>
                  <a:schemeClr val="bg1"/>
                </a:solidFill>
                <a:latin typeface="Verdana"/>
                <a:cs typeface="Verdana"/>
              </a:rPr>
              <a:t>bağlanarak </a:t>
            </a:r>
            <a:r>
              <a:rPr sz="2400" spc="175" dirty="0">
                <a:solidFill>
                  <a:schemeClr val="bg1"/>
                </a:solidFill>
                <a:latin typeface="Verdana"/>
                <a:cs typeface="Verdana"/>
              </a:rPr>
              <a:t>da </a:t>
            </a:r>
            <a:r>
              <a:rPr sz="2400" spc="-180" dirty="0">
                <a:solidFill>
                  <a:schemeClr val="bg1"/>
                </a:solidFill>
                <a:latin typeface="Verdana"/>
                <a:cs typeface="Verdana"/>
              </a:rPr>
              <a:t>klinik </a:t>
            </a:r>
            <a:r>
              <a:rPr sz="2400" spc="-45" dirty="0">
                <a:solidFill>
                  <a:schemeClr val="bg1"/>
                </a:solidFill>
                <a:latin typeface="Verdana"/>
                <a:cs typeface="Verdana"/>
              </a:rPr>
              <a:t>örneklerde </a:t>
            </a:r>
            <a:r>
              <a:rPr sz="2400" spc="-70" dirty="0">
                <a:solidFill>
                  <a:schemeClr val="bg1"/>
                </a:solidFill>
                <a:latin typeface="Verdana"/>
                <a:cs typeface="Verdana"/>
              </a:rPr>
              <a:t>mikroorganizma  </a:t>
            </a:r>
            <a:r>
              <a:rPr sz="2400" spc="-100" dirty="0">
                <a:solidFill>
                  <a:schemeClr val="bg1"/>
                </a:solidFill>
                <a:latin typeface="Verdana"/>
                <a:cs typeface="Verdana"/>
              </a:rPr>
              <a:t>aranır.</a:t>
            </a:r>
            <a:endParaRPr sz="24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2400" y="762000"/>
            <a:ext cx="9613861" cy="10809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8925">
              <a:lnSpc>
                <a:spcPct val="100000"/>
              </a:lnSpc>
              <a:spcBef>
                <a:spcPts val="100"/>
              </a:spcBef>
            </a:pPr>
            <a:r>
              <a:rPr spc="-204" dirty="0"/>
              <a:t>MİKROSKOP</a:t>
            </a:r>
            <a:r>
              <a:rPr spc="-360" dirty="0"/>
              <a:t> </a:t>
            </a:r>
            <a:r>
              <a:rPr spc="-459" dirty="0"/>
              <a:t>ÇEŞİTLERİ</a:t>
            </a:r>
          </a:p>
        </p:txBody>
      </p:sp>
    </p:spTree>
    <p:extLst>
      <p:ext uri="{BB962C8B-B14F-4D97-AF65-F5344CB8AC3E}">
        <p14:creationId xmlns:p14="http://schemas.microsoft.com/office/powerpoint/2010/main" val="269646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000" y="2819400"/>
            <a:ext cx="10695940" cy="3318857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241300" marR="5080" indent="-228600" algn="just">
              <a:lnSpc>
                <a:spcPct val="88900"/>
              </a:lnSpc>
              <a:spcBef>
                <a:spcPts val="420"/>
              </a:spcBef>
              <a:buFont typeface="Arial"/>
              <a:buChar char="•"/>
              <a:tabLst>
                <a:tab pos="241300" algn="l"/>
              </a:tabLst>
            </a:pPr>
            <a:r>
              <a:rPr sz="2400" b="1" spc="-270" dirty="0">
                <a:solidFill>
                  <a:schemeClr val="bg1"/>
                </a:solidFill>
                <a:latin typeface="Verdana"/>
                <a:cs typeface="Verdana"/>
              </a:rPr>
              <a:t>Faz-Kontrast </a:t>
            </a:r>
            <a:r>
              <a:rPr sz="2400" b="1" spc="-229" dirty="0">
                <a:solidFill>
                  <a:schemeClr val="bg1"/>
                </a:solidFill>
                <a:latin typeface="Verdana"/>
                <a:cs typeface="Verdana"/>
              </a:rPr>
              <a:t>Mikroskobu: </a:t>
            </a:r>
            <a:r>
              <a:rPr sz="2400" spc="-65" dirty="0">
                <a:solidFill>
                  <a:schemeClr val="bg1"/>
                </a:solidFill>
                <a:latin typeface="Verdana"/>
                <a:cs typeface="Verdana"/>
              </a:rPr>
              <a:t>Mikroorganizmaların</a:t>
            </a:r>
            <a:r>
              <a:rPr sz="2400" spc="7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chemeClr val="bg1"/>
                </a:solidFill>
                <a:latin typeface="Verdana"/>
                <a:cs typeface="Verdana"/>
              </a:rPr>
              <a:t>hücre </a:t>
            </a:r>
            <a:r>
              <a:rPr sz="2400" spc="55" dirty="0">
                <a:solidFill>
                  <a:schemeClr val="bg1"/>
                </a:solidFill>
                <a:latin typeface="Verdana"/>
                <a:cs typeface="Verdana"/>
              </a:rPr>
              <a:t>iç </a:t>
            </a:r>
            <a:r>
              <a:rPr sz="2400" spc="-75" dirty="0">
                <a:solidFill>
                  <a:schemeClr val="bg1"/>
                </a:solidFill>
                <a:latin typeface="Verdana"/>
                <a:cs typeface="Verdana"/>
              </a:rPr>
              <a:t>yapılarının  </a:t>
            </a:r>
            <a:r>
              <a:rPr sz="2400" spc="-95" dirty="0">
                <a:solidFill>
                  <a:schemeClr val="bg1"/>
                </a:solidFill>
                <a:latin typeface="Verdana"/>
                <a:cs typeface="Verdana"/>
              </a:rPr>
              <a:t>görülmesini </a:t>
            </a:r>
            <a:r>
              <a:rPr sz="2400" spc="-75" dirty="0">
                <a:solidFill>
                  <a:schemeClr val="bg1"/>
                </a:solidFill>
                <a:latin typeface="Verdana"/>
                <a:cs typeface="Verdana"/>
              </a:rPr>
              <a:t>sağlar. </a:t>
            </a:r>
            <a:r>
              <a:rPr sz="2400" spc="-170" dirty="0">
                <a:solidFill>
                  <a:schemeClr val="bg1"/>
                </a:solidFill>
                <a:latin typeface="Verdana"/>
                <a:cs typeface="Verdana"/>
              </a:rPr>
              <a:t>Bu </a:t>
            </a:r>
            <a:r>
              <a:rPr sz="2400" spc="100" dirty="0">
                <a:solidFill>
                  <a:schemeClr val="bg1"/>
                </a:solidFill>
                <a:latin typeface="Verdana"/>
                <a:cs typeface="Verdana"/>
              </a:rPr>
              <a:t>amaçla </a:t>
            </a:r>
            <a:r>
              <a:rPr sz="2400" spc="-80" dirty="0">
                <a:solidFill>
                  <a:schemeClr val="bg1"/>
                </a:solidFill>
                <a:latin typeface="Verdana"/>
                <a:cs typeface="Verdana"/>
              </a:rPr>
              <a:t>kullanılan </a:t>
            </a:r>
            <a:r>
              <a:rPr sz="2400" spc="-120" dirty="0">
                <a:solidFill>
                  <a:schemeClr val="bg1"/>
                </a:solidFill>
                <a:latin typeface="Verdana"/>
                <a:cs typeface="Verdana"/>
              </a:rPr>
              <a:t>mikroskopların, </a:t>
            </a:r>
            <a:r>
              <a:rPr sz="2400" spc="-229" dirty="0">
                <a:solidFill>
                  <a:schemeClr val="bg1"/>
                </a:solidFill>
                <a:latin typeface="Verdana"/>
                <a:cs typeface="Verdana"/>
              </a:rPr>
              <a:t>ışık  </a:t>
            </a:r>
            <a:r>
              <a:rPr sz="2400" spc="-60" dirty="0">
                <a:solidFill>
                  <a:schemeClr val="bg1"/>
                </a:solidFill>
                <a:latin typeface="Verdana"/>
                <a:cs typeface="Verdana"/>
              </a:rPr>
              <a:t>mikroskobundan </a:t>
            </a:r>
            <a:r>
              <a:rPr sz="2400" spc="-200" dirty="0">
                <a:solidFill>
                  <a:schemeClr val="bg1"/>
                </a:solidFill>
                <a:latin typeface="Verdana"/>
                <a:cs typeface="Verdana"/>
              </a:rPr>
              <a:t>iki </a:t>
            </a:r>
            <a:r>
              <a:rPr sz="2400" spc="-45" dirty="0">
                <a:solidFill>
                  <a:schemeClr val="bg1"/>
                </a:solidFill>
                <a:latin typeface="Verdana"/>
                <a:cs typeface="Verdana"/>
              </a:rPr>
              <a:t>önemli </a:t>
            </a:r>
            <a:r>
              <a:rPr sz="2400" spc="-114" dirty="0">
                <a:solidFill>
                  <a:schemeClr val="bg1"/>
                </a:solidFill>
                <a:latin typeface="Verdana"/>
                <a:cs typeface="Verdana"/>
              </a:rPr>
              <a:t>farkları </a:t>
            </a:r>
            <a:r>
              <a:rPr sz="2400" spc="-110" dirty="0">
                <a:solidFill>
                  <a:schemeClr val="bg1"/>
                </a:solidFill>
                <a:latin typeface="Verdana"/>
                <a:cs typeface="Verdana"/>
              </a:rPr>
              <a:t>vardır. </a:t>
            </a:r>
            <a:r>
              <a:rPr sz="2400" spc="-130" dirty="0">
                <a:solidFill>
                  <a:schemeClr val="bg1"/>
                </a:solidFill>
                <a:latin typeface="Verdana"/>
                <a:cs typeface="Verdana"/>
              </a:rPr>
              <a:t>Bunlar, </a:t>
            </a:r>
            <a:r>
              <a:rPr sz="2400" spc="-45" dirty="0">
                <a:solidFill>
                  <a:schemeClr val="bg1"/>
                </a:solidFill>
                <a:latin typeface="Verdana"/>
                <a:cs typeface="Verdana"/>
              </a:rPr>
              <a:t>özel </a:t>
            </a:r>
            <a:r>
              <a:rPr sz="2400" spc="-30" dirty="0">
                <a:solidFill>
                  <a:schemeClr val="bg1"/>
                </a:solidFill>
                <a:latin typeface="Verdana"/>
                <a:cs typeface="Verdana"/>
              </a:rPr>
              <a:t>kondansatör </a:t>
            </a:r>
            <a:r>
              <a:rPr sz="2400" spc="10" dirty="0">
                <a:solidFill>
                  <a:schemeClr val="bg1"/>
                </a:solidFill>
                <a:latin typeface="Verdana"/>
                <a:cs typeface="Verdana"/>
              </a:rPr>
              <a:t>ve  </a:t>
            </a:r>
            <a:r>
              <a:rPr sz="2400" spc="-45" dirty="0">
                <a:solidFill>
                  <a:schemeClr val="bg1"/>
                </a:solidFill>
                <a:latin typeface="Verdana"/>
                <a:cs typeface="Verdana"/>
              </a:rPr>
              <a:t>özel </a:t>
            </a:r>
            <a:r>
              <a:rPr sz="2400" spc="-50" dirty="0">
                <a:solidFill>
                  <a:schemeClr val="bg1"/>
                </a:solidFill>
                <a:latin typeface="Verdana"/>
                <a:cs typeface="Verdana"/>
              </a:rPr>
              <a:t>faz </a:t>
            </a:r>
            <a:r>
              <a:rPr sz="2400" spc="-95" dirty="0">
                <a:solidFill>
                  <a:schemeClr val="bg1"/>
                </a:solidFill>
                <a:latin typeface="Verdana"/>
                <a:cs typeface="Verdana"/>
              </a:rPr>
              <a:t>objektiflerin</a:t>
            </a:r>
            <a:r>
              <a:rPr sz="2400" spc="-47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114" dirty="0">
                <a:solidFill>
                  <a:schemeClr val="bg1"/>
                </a:solidFill>
                <a:latin typeface="Verdana"/>
                <a:cs typeface="Verdana"/>
              </a:rPr>
              <a:t>kullanılmasıdır.</a:t>
            </a:r>
            <a:endParaRPr sz="2400" dirty="0">
              <a:solidFill>
                <a:schemeClr val="bg1"/>
              </a:solidFill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FFFFFF"/>
              </a:buClr>
              <a:buFont typeface="Arial"/>
              <a:buChar char="•"/>
            </a:pPr>
            <a:endParaRPr sz="395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ct val="90300"/>
              </a:lnSpc>
              <a:buFont typeface="Arial"/>
              <a:buChar char="•"/>
              <a:tabLst>
                <a:tab pos="241300" algn="l"/>
              </a:tabLst>
            </a:pPr>
            <a:r>
              <a:rPr sz="2400" b="1" spc="-265" dirty="0">
                <a:solidFill>
                  <a:schemeClr val="bg1"/>
                </a:solidFill>
                <a:latin typeface="Verdana"/>
                <a:cs typeface="Verdana"/>
              </a:rPr>
              <a:t>Elektron</a:t>
            </a:r>
            <a:r>
              <a:rPr sz="2400" b="1" spc="29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b="1" spc="-245" dirty="0">
                <a:solidFill>
                  <a:schemeClr val="bg1"/>
                </a:solidFill>
                <a:latin typeface="Verdana"/>
                <a:cs typeface="Verdana"/>
              </a:rPr>
              <a:t>mikroskobu: </a:t>
            </a:r>
            <a:r>
              <a:rPr sz="2400" spc="-270" dirty="0">
                <a:solidFill>
                  <a:schemeClr val="bg1"/>
                </a:solidFill>
                <a:latin typeface="Verdana"/>
                <a:cs typeface="Verdana"/>
              </a:rPr>
              <a:t>≥50.000 </a:t>
            </a:r>
            <a:r>
              <a:rPr sz="2400" spc="-90" dirty="0">
                <a:solidFill>
                  <a:schemeClr val="bg1"/>
                </a:solidFill>
                <a:latin typeface="Verdana"/>
                <a:cs typeface="Verdana"/>
              </a:rPr>
              <a:t>büyütmelidir. </a:t>
            </a:r>
            <a:r>
              <a:rPr sz="2400" spc="15" dirty="0">
                <a:solidFill>
                  <a:schemeClr val="bg1"/>
                </a:solidFill>
                <a:latin typeface="Verdana"/>
                <a:cs typeface="Verdana"/>
              </a:rPr>
              <a:t>Çapları </a:t>
            </a:r>
            <a:r>
              <a:rPr sz="2400" spc="-204" dirty="0">
                <a:solidFill>
                  <a:schemeClr val="bg1"/>
                </a:solidFill>
                <a:latin typeface="Verdana"/>
                <a:cs typeface="Verdana"/>
              </a:rPr>
              <a:t>0.001 </a:t>
            </a:r>
            <a:r>
              <a:rPr sz="2400" spc="-125" dirty="0">
                <a:solidFill>
                  <a:schemeClr val="bg1"/>
                </a:solidFill>
                <a:latin typeface="Verdana"/>
                <a:cs typeface="Verdana"/>
              </a:rPr>
              <a:t>µm </a:t>
            </a:r>
            <a:r>
              <a:rPr sz="2400" spc="15" dirty="0">
                <a:solidFill>
                  <a:schemeClr val="bg1"/>
                </a:solidFill>
                <a:latin typeface="Verdana"/>
                <a:cs typeface="Verdana"/>
              </a:rPr>
              <a:t>olan  </a:t>
            </a:r>
            <a:r>
              <a:rPr sz="2400" spc="-80" dirty="0">
                <a:solidFill>
                  <a:schemeClr val="bg1"/>
                </a:solidFill>
                <a:latin typeface="Verdana"/>
                <a:cs typeface="Verdana"/>
              </a:rPr>
              <a:t>mikroorganizmaları </a:t>
            </a:r>
            <a:r>
              <a:rPr sz="2400" spc="-170" dirty="0">
                <a:solidFill>
                  <a:schemeClr val="bg1"/>
                </a:solidFill>
                <a:latin typeface="Verdana"/>
                <a:cs typeface="Verdana"/>
              </a:rPr>
              <a:t>(virüsler </a:t>
            </a:r>
            <a:r>
              <a:rPr sz="2400" spc="-65" dirty="0">
                <a:solidFill>
                  <a:schemeClr val="bg1"/>
                </a:solidFill>
                <a:latin typeface="Verdana"/>
                <a:cs typeface="Verdana"/>
              </a:rPr>
              <a:t>gibi)</a:t>
            </a:r>
            <a:r>
              <a:rPr sz="2400" spc="7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chemeClr val="bg1"/>
                </a:solidFill>
                <a:latin typeface="Verdana"/>
                <a:cs typeface="Verdana"/>
              </a:rPr>
              <a:t>görme </a:t>
            </a:r>
            <a:r>
              <a:rPr sz="2400" spc="25" dirty="0">
                <a:solidFill>
                  <a:schemeClr val="bg1"/>
                </a:solidFill>
                <a:latin typeface="Verdana"/>
                <a:cs typeface="Verdana"/>
              </a:rPr>
              <a:t>olanağı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verir. </a:t>
            </a:r>
            <a:r>
              <a:rPr sz="2400" spc="-114" dirty="0">
                <a:solidFill>
                  <a:schemeClr val="bg1"/>
                </a:solidFill>
                <a:latin typeface="Verdana"/>
                <a:cs typeface="Verdana"/>
              </a:rPr>
              <a:t>Elektron  </a:t>
            </a:r>
            <a:r>
              <a:rPr sz="2400" spc="-60" dirty="0">
                <a:solidFill>
                  <a:schemeClr val="bg1"/>
                </a:solidFill>
                <a:latin typeface="Verdana"/>
                <a:cs typeface="Verdana"/>
              </a:rPr>
              <a:t>mikroskobunda</a:t>
            </a:r>
            <a:r>
              <a:rPr sz="24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229" dirty="0">
                <a:solidFill>
                  <a:schemeClr val="bg1"/>
                </a:solidFill>
                <a:latin typeface="Verdana"/>
                <a:cs typeface="Verdana"/>
              </a:rPr>
              <a:t>ışık</a:t>
            </a:r>
            <a:r>
              <a:rPr sz="2400" spc="-17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chemeClr val="bg1"/>
                </a:solidFill>
                <a:latin typeface="Verdana"/>
                <a:cs typeface="Verdana"/>
              </a:rPr>
              <a:t>kaynağı</a:t>
            </a:r>
            <a:r>
              <a:rPr sz="2400" spc="-17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chemeClr val="bg1"/>
                </a:solidFill>
                <a:latin typeface="Verdana"/>
                <a:cs typeface="Verdana"/>
              </a:rPr>
              <a:t>yerine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chemeClr val="bg1"/>
                </a:solidFill>
                <a:latin typeface="Verdana"/>
                <a:cs typeface="Verdana"/>
              </a:rPr>
              <a:t>dalga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15" dirty="0">
                <a:solidFill>
                  <a:schemeClr val="bg1"/>
                </a:solidFill>
                <a:latin typeface="Verdana"/>
                <a:cs typeface="Verdana"/>
              </a:rPr>
              <a:t>boyu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chemeClr val="bg1"/>
                </a:solidFill>
                <a:latin typeface="Verdana"/>
                <a:cs typeface="Verdana"/>
              </a:rPr>
              <a:t>çok</a:t>
            </a:r>
            <a:r>
              <a:rPr sz="2400" spc="-17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130" dirty="0">
                <a:solidFill>
                  <a:schemeClr val="bg1"/>
                </a:solidFill>
                <a:latin typeface="Verdana"/>
                <a:cs typeface="Verdana"/>
              </a:rPr>
              <a:t>kısa</a:t>
            </a:r>
            <a:r>
              <a:rPr sz="2400" spc="-17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15" dirty="0">
                <a:solidFill>
                  <a:schemeClr val="bg1"/>
                </a:solidFill>
                <a:latin typeface="Verdana"/>
                <a:cs typeface="Verdana"/>
              </a:rPr>
              <a:t>olan</a:t>
            </a:r>
            <a:r>
              <a:rPr sz="2400" spc="-17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chemeClr val="bg1"/>
                </a:solidFill>
                <a:latin typeface="Verdana"/>
                <a:cs typeface="Verdana"/>
              </a:rPr>
              <a:t>elektronlar  </a:t>
            </a:r>
            <a:r>
              <a:rPr sz="2400" spc="15" dirty="0">
                <a:solidFill>
                  <a:schemeClr val="bg1"/>
                </a:solidFill>
                <a:latin typeface="Verdana"/>
                <a:cs typeface="Verdana"/>
              </a:rPr>
              <a:t>ve</a:t>
            </a:r>
            <a:r>
              <a:rPr sz="24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135" dirty="0">
                <a:solidFill>
                  <a:schemeClr val="bg1"/>
                </a:solidFill>
                <a:latin typeface="Verdana"/>
                <a:cs typeface="Verdana"/>
              </a:rPr>
              <a:t>cam</a:t>
            </a:r>
            <a:r>
              <a:rPr sz="2400" spc="-18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chemeClr val="bg1"/>
                </a:solidFill>
                <a:latin typeface="Verdana"/>
                <a:cs typeface="Verdana"/>
              </a:rPr>
              <a:t>mercekler</a:t>
            </a:r>
            <a:r>
              <a:rPr sz="2400" spc="-17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chemeClr val="bg1"/>
                </a:solidFill>
                <a:latin typeface="Verdana"/>
                <a:cs typeface="Verdana"/>
              </a:rPr>
              <a:t>yerine</a:t>
            </a:r>
            <a:r>
              <a:rPr sz="24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chemeClr val="bg1"/>
                </a:solidFill>
                <a:latin typeface="Verdana"/>
                <a:cs typeface="Verdana"/>
              </a:rPr>
              <a:t>elektromanyetik</a:t>
            </a:r>
            <a:r>
              <a:rPr sz="2400" spc="-17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chemeClr val="bg1"/>
                </a:solidFill>
                <a:latin typeface="Verdana"/>
                <a:cs typeface="Verdana"/>
              </a:rPr>
              <a:t>kondansatörler</a:t>
            </a:r>
            <a:r>
              <a:rPr sz="24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2400" spc="-150" dirty="0">
                <a:solidFill>
                  <a:schemeClr val="bg1"/>
                </a:solidFill>
                <a:latin typeface="Verdana"/>
                <a:cs typeface="Verdana"/>
              </a:rPr>
              <a:t>kullanılır.</a:t>
            </a:r>
            <a:endParaRPr sz="24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27075" y="1066800"/>
            <a:ext cx="529018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4" dirty="0"/>
              <a:t>MİKROSKOP</a:t>
            </a:r>
            <a:r>
              <a:rPr spc="-360" dirty="0"/>
              <a:t> </a:t>
            </a:r>
            <a:r>
              <a:rPr spc="-459" dirty="0"/>
              <a:t>ÇEŞİTLERİ</a:t>
            </a:r>
          </a:p>
        </p:txBody>
      </p:sp>
    </p:spTree>
    <p:extLst>
      <p:ext uri="{BB962C8B-B14F-4D97-AF65-F5344CB8AC3E}">
        <p14:creationId xmlns:p14="http://schemas.microsoft.com/office/powerpoint/2010/main" val="991043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797FD6E0-F00B-064D-A668-9A68FFFB522A}"/>
              </a:ext>
            </a:extLst>
          </p:cNvPr>
          <p:cNvSpPr txBox="1"/>
          <p:nvPr/>
        </p:nvSpPr>
        <p:spPr>
          <a:xfrm>
            <a:off x="4572000" y="2971800"/>
            <a:ext cx="30043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chemeClr val="bg1"/>
                </a:solidFill>
              </a:rPr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3927263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EBD3F8-2191-5447-AE42-C15ED9F60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BESİYERİ HAZIRLAMA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2FADD9-916C-A040-BEE5-05FAA0AC9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151" y="2743200"/>
            <a:ext cx="9220200" cy="3370716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Besiyerleri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hazırlanırken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amac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̧, hedef organizmanın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gelişmesini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optimize edecek konsantrasyonlarda gerekli besin maddelerinin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dengelenmis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̧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karışımını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sağlamaktır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Bütün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besin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öğelerini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oldukça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fazla miktarda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sağlayarak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olabildiğince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zengin bir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besiyeri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yapma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yaklaşımı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optimal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besiyeri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elde edilemez. </a:t>
            </a:r>
          </a:p>
          <a:p>
            <a:pPr algn="just"/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Örneğin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aminoasitlerin dengelenmemesi ve bir amino asidin fazla olması,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ilişkili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 amino asidin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gelişme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için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kullanımını baskılayabilir. Glikoz dahil olmak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üzere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tüm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besin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öğeleri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konsantrasyonları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arttıkça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baskılayıcı etki yaparlar.</a:t>
            </a:r>
            <a:b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824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EBD3F8-2191-5447-AE42-C15ED9F60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BESİYERİ HAZIRLAMA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2FADD9-916C-A040-BEE5-05FAA0AC97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Standart bir gıda mikrobiyolojisi laboratuvarı tipik bir ev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mutfağına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benzer.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Besiyeri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hazırlamak ise, evde yemek yapmaktan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çok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farklı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değildir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Mikrobiyolojik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amaçla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kullanılacak bir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besiyerinin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hazırlanması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çok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basit olarak mutfakta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çorba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yapmaya benzetilebilir.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Örneğin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domates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çorbası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yapmak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için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yemek kitaplarında miktarları verilerek tarif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edildiği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şekli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ile;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önce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yağda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kavrulur,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üzerine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domates suyu,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süt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tuz ilave edilir,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pişirilerek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"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çorba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hazırlanır. Ya da daha basit olarak, hazır toz haldeki domates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çorbası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belirli miktarda su ile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pişirilir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tr-T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433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EBD3F8-2191-5447-AE42-C15ED9F60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BESİYERİ HAZIRLAMA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2FADD9-916C-A040-BEE5-05FAA0AC97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tr-T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Benzer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şekilde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besiyeri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bileşimine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giren maddeler ayrı ayrı tartılarak, ya da hazır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dehidre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besiyeri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doğrudan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tartılarak su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içinde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çözülür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basit olarak;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Nutrient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Broth'un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bileşimi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litrede 5 gram pepton ve 3 gram et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ekstraktı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şeklindedir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tr-T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193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EBD3F8-2191-5447-AE42-C15ED9F60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BESİYERİ HAZIRLAMA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2FADD9-916C-A040-BEE5-05FAA0AC9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743200"/>
            <a:ext cx="10978279" cy="35993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Besiyerinin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bileşimi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ister basit, ister kompleks olsun,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bileşimden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hazırlamak yerine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dehidre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hazır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besiyeri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kullanmanın 3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önemli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üstünlüğu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̈ vardır: </a:t>
            </a:r>
          </a:p>
          <a:p>
            <a:pPr algn="just"/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 maddeyi ayrı ayrı tartmak yerine hazır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besiyerinden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kez tartım yapmak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çok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daha kolay ve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güvenilir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 uygulamadır. </a:t>
            </a:r>
          </a:p>
        </p:txBody>
      </p:sp>
    </p:spTree>
    <p:extLst>
      <p:ext uri="{BB962C8B-B14F-4D97-AF65-F5344CB8AC3E}">
        <p14:creationId xmlns:p14="http://schemas.microsoft.com/office/powerpoint/2010/main" val="2412452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EBD3F8-2191-5447-AE42-C15ED9F60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BESİYERİ HAZIRLAMA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2FADD9-916C-A040-BEE5-05FAA0AC9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438400"/>
            <a:ext cx="10978279" cy="3599316"/>
          </a:xfrm>
        </p:spPr>
        <p:txBody>
          <a:bodyPr>
            <a:normAutofit/>
          </a:bodyPr>
          <a:lstStyle/>
          <a:p>
            <a:pPr algn="just"/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Özellikle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miligram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düzeyinde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tartım yapılacak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besiyeri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bileşenlerinde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hata yapma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olasılığı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vardır. Oysa bu maddeler hazır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dehidre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besiyerleri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içinde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homojen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dağıtıldıklarından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tartımlar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çok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daha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güvenilir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olur. </a:t>
            </a:r>
          </a:p>
          <a:p>
            <a:pPr algn="just"/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Hazır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besiyeri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kullanmanın en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önemli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üstünlüğu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̈ -hatta bir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diğer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deyis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̧ ile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zorunluluğu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bileşenlerin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performansı ile ilgilidir. Ayrı ayrı tartılan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bileşenlerden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birisinin dahi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özelliğini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yitirmis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̧ olması, o madde ile hazırlanan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besiyerinin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performansında kayda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değer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ölçüde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kayba, hatta o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besiyerinin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tümüyle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kullanılamaz hale gelmesine yol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açar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tr-T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439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EBD3F8-2191-5447-AE42-C15ED9F60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BESİYERİ HAZIRLAMA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2FADD9-916C-A040-BEE5-05FAA0AC9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667000"/>
            <a:ext cx="10978279" cy="3599316"/>
          </a:xfrm>
        </p:spPr>
        <p:txBody>
          <a:bodyPr>
            <a:normAutofit/>
          </a:bodyPr>
          <a:lstStyle/>
          <a:p>
            <a:pPr marL="457200" indent="-457200" algn="just">
              <a:buAutoNum type="alphaUcParenR"/>
            </a:pP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FORMÜLDEN HAZIRLAMA</a:t>
            </a:r>
          </a:p>
          <a:p>
            <a:pPr marL="0" indent="0" algn="just">
              <a:buNone/>
            </a:pPr>
            <a:endParaRPr lang="tr-T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DEHİDRE BESİYERİNDEN HAZIRLAMA</a:t>
            </a:r>
          </a:p>
          <a:p>
            <a:pPr marL="0" indent="0" algn="just">
              <a:buNone/>
            </a:pPr>
            <a:endParaRPr lang="tr-T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KULLANIMA HAZIR BESİYERİ</a:t>
            </a:r>
          </a:p>
          <a:p>
            <a:pPr marL="0" indent="0" algn="just">
              <a:buNone/>
            </a:pPr>
            <a:endParaRPr lang="tr-T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ÖZEL UYGULAMALAR (TÜPTE YATIK AGAR, ÇİFT KUVVETLİ BROTH, ROUX ŞİŞESİ, DURHAM TÜPÜ, ÇİFT KAT EKİM )</a:t>
            </a:r>
          </a:p>
          <a:p>
            <a:pPr marL="0" indent="0" algn="just">
              <a:buNone/>
            </a:pPr>
            <a:endParaRPr lang="tr-T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25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EBD3F8-2191-5447-AE42-C15ED9F60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BESİYERİ BİLEŞİMİNE GİREN MADDELER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2FADD9-916C-A040-BEE5-05FAA0AC9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669" y="2819400"/>
            <a:ext cx="10978279" cy="359931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</a:p>
          <a:p>
            <a:pPr algn="just">
              <a:buFont typeface="Wingdings" pitchFamily="2" charset="2"/>
              <a:buChar char="q"/>
            </a:pP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PEPTONLAR</a:t>
            </a:r>
          </a:p>
          <a:p>
            <a:pPr algn="just">
              <a:buFont typeface="Wingdings" pitchFamily="2" charset="2"/>
              <a:buChar char="q"/>
            </a:pP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MAYA EKSTRAKTI</a:t>
            </a:r>
          </a:p>
          <a:p>
            <a:pPr algn="just">
              <a:buFont typeface="Wingdings" pitchFamily="2" charset="2"/>
              <a:buChar char="q"/>
            </a:pP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EKSTRAKTI</a:t>
            </a:r>
          </a:p>
          <a:p>
            <a:pPr algn="just">
              <a:buFont typeface="Wingdings" pitchFamily="2" charset="2"/>
              <a:buChar char="q"/>
            </a:pP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MALT EKSTRAKTI</a:t>
            </a:r>
          </a:p>
          <a:p>
            <a:pPr algn="just">
              <a:buFont typeface="Wingdings" pitchFamily="2" charset="2"/>
              <a:buChar char="q"/>
            </a:pP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BEYİN VE KALP EKSTRAKTI</a:t>
            </a:r>
          </a:p>
          <a:p>
            <a:pPr marL="0" indent="0" algn="just">
              <a:buNone/>
            </a:pPr>
            <a:endParaRPr lang="tr-T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304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EBD3F8-2191-5447-AE42-C15ED9F60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BESİYERİ BİLEŞİMİNE GİREN MADDELER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2FADD9-916C-A040-BEE5-05FAA0AC9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819400"/>
            <a:ext cx="10978279" cy="359931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</a:p>
          <a:p>
            <a:pPr algn="just">
              <a:buFont typeface="Wingdings" pitchFamily="2" charset="2"/>
              <a:buChar char="q"/>
            </a:pP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KARBONHİDRATLAR</a:t>
            </a:r>
          </a:p>
          <a:p>
            <a:pPr algn="just">
              <a:buFont typeface="Wingdings" pitchFamily="2" charset="2"/>
              <a:buChar char="q"/>
            </a:pP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</a:p>
          <a:p>
            <a:pPr algn="just">
              <a:buFont typeface="Wingdings" pitchFamily="2" charset="2"/>
              <a:buChar char="q"/>
            </a:pP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TAMPON MADDELER</a:t>
            </a:r>
          </a:p>
          <a:p>
            <a:pPr algn="just">
              <a:buFont typeface="Wingdings" pitchFamily="2" charset="2"/>
              <a:buChar char="q"/>
            </a:pP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 İNDİKATÖRLERİ</a:t>
            </a:r>
          </a:p>
          <a:p>
            <a:pPr marL="0" indent="0" algn="just">
              <a:buNone/>
            </a:pPr>
            <a:endParaRPr lang="tr-T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977711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{DA58AF29-89F6-6944-83BF-856B758F1585}tf10001057</Template>
  <TotalTime>1598</TotalTime>
  <Words>903</Words>
  <Application>Microsoft Macintosh PowerPoint</Application>
  <PresentationFormat>Geniş ekran</PresentationFormat>
  <Paragraphs>75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Arial</vt:lpstr>
      <vt:lpstr>Times New Roman</vt:lpstr>
      <vt:lpstr>Trebuchet MS</vt:lpstr>
      <vt:lpstr>Verdana</vt:lpstr>
      <vt:lpstr>Wingdings</vt:lpstr>
      <vt:lpstr>Berlin</vt:lpstr>
      <vt:lpstr>GENEL MİKROBİYOLOJİ</vt:lpstr>
      <vt:lpstr>BESİYERİ HAZIRLAMA</vt:lpstr>
      <vt:lpstr>BESİYERİ HAZIRLAMA</vt:lpstr>
      <vt:lpstr>BESİYERİ HAZIRLAMA</vt:lpstr>
      <vt:lpstr>BESİYERİ HAZIRLAMA</vt:lpstr>
      <vt:lpstr>BESİYERİ HAZIRLAMA</vt:lpstr>
      <vt:lpstr>BESİYERİ HAZIRLAMA</vt:lpstr>
      <vt:lpstr>BESİYERİ BİLEŞİMİNE GİREN MADDELER</vt:lpstr>
      <vt:lpstr>BESİYERİ BİLEŞİMİNE GİREN MADDELER</vt:lpstr>
      <vt:lpstr>BESİYERİ BİLEŞİMİNE GİREN MADDELER</vt:lpstr>
      <vt:lpstr>MİKROSKOP</vt:lpstr>
      <vt:lpstr>PowerPoint Sunusu</vt:lpstr>
      <vt:lpstr>MİKROSKOP ÇEŞİTLERİ</vt:lpstr>
      <vt:lpstr>MİKROSKOP ÇEŞİTLERİ</vt:lpstr>
      <vt:lpstr>MİKROSKOP ÇEŞİTLERİ</vt:lpstr>
      <vt:lpstr>PowerPoint Sunusu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GENEL MİKROBİYOLOJİ</dc:title>
  <cp:lastModifiedBy>Özgür Tecer</cp:lastModifiedBy>
  <cp:revision>179</cp:revision>
  <dcterms:created xsi:type="dcterms:W3CDTF">2018-10-10T06:12:19Z</dcterms:created>
  <dcterms:modified xsi:type="dcterms:W3CDTF">2019-12-13T18:47:30Z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2018-10-10T00:00:00Z</vt:filetime>
  </property>
</Properties>
</file>