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360" r:id="rId3"/>
    <p:sldId id="351" r:id="rId4"/>
    <p:sldId id="352" r:id="rId5"/>
    <p:sldId id="353" r:id="rId6"/>
    <p:sldId id="359" r:id="rId7"/>
    <p:sldId id="354" r:id="rId8"/>
    <p:sldId id="356" r:id="rId9"/>
    <p:sldId id="357" r:id="rId10"/>
    <p:sldId id="358" r:id="rId11"/>
    <p:sldId id="273" r:id="rId12"/>
    <p:sldId id="274" r:id="rId13"/>
    <p:sldId id="275" r:id="rId14"/>
    <p:sldId id="361" r:id="rId15"/>
    <p:sldId id="276" r:id="rId16"/>
    <p:sldId id="350" r:id="rId1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3"/>
    <p:restoredTop sz="93077"/>
  </p:normalViewPr>
  <p:slideViewPr>
    <p:cSldViewPr>
      <p:cViewPr varScale="1">
        <p:scale>
          <a:sx n="59" d="100"/>
          <a:sy n="59" d="100"/>
        </p:scale>
        <p:origin x="102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6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65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96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772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42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19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356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288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618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66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629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83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53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21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08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497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98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78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881" y="1415897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466" y="1602231"/>
            <a:ext cx="766508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3352800" y="3553292"/>
            <a:ext cx="5486400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BİLEŞİMİNE GİREN MADDELER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16" y="3124200"/>
            <a:ext cx="10978279" cy="35993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REDOKS İNDİKATÖRLERİ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DİĞER İNDİKATÖRLER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İNHİBİTÖRLER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DİĞER MADDELER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4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3463" y="2514600"/>
            <a:ext cx="10072137" cy="385605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5080" indent="-228600" algn="just">
              <a:lnSpc>
                <a:spcPct val="888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chemeClr val="bg1"/>
                </a:solidFill>
                <a:latin typeface="Verdana"/>
                <a:cs typeface="Verdana"/>
              </a:rPr>
              <a:t>Çıplak </a:t>
            </a:r>
            <a:r>
              <a:rPr sz="2400" spc="-15" dirty="0">
                <a:solidFill>
                  <a:schemeClr val="bg1"/>
                </a:solidFill>
                <a:latin typeface="Verdana"/>
                <a:cs typeface="Verdana"/>
              </a:rPr>
              <a:t>gözle </a:t>
            </a:r>
            <a:r>
              <a:rPr sz="2400" dirty="0">
                <a:solidFill>
                  <a:schemeClr val="bg1"/>
                </a:solidFill>
                <a:latin typeface="Verdana"/>
                <a:cs typeface="Verdana"/>
              </a:rPr>
              <a:t>görülemeyecek kadar </a:t>
            </a:r>
            <a:r>
              <a:rPr sz="2400" spc="-55" dirty="0">
                <a:solidFill>
                  <a:schemeClr val="bg1"/>
                </a:solidFill>
                <a:latin typeface="Verdana"/>
                <a:cs typeface="Verdana"/>
              </a:rPr>
              <a:t>küçük </a:t>
            </a:r>
            <a:r>
              <a:rPr sz="2400" spc="-110" dirty="0">
                <a:solidFill>
                  <a:schemeClr val="bg1"/>
                </a:solidFill>
                <a:latin typeface="Verdana"/>
                <a:cs typeface="Verdana"/>
              </a:rPr>
              <a:t>cisimlerin </a:t>
            </a:r>
            <a:r>
              <a:rPr sz="2400" spc="-15" dirty="0">
                <a:solidFill>
                  <a:schemeClr val="bg1"/>
                </a:solidFill>
                <a:latin typeface="Verdana"/>
                <a:cs typeface="Verdana"/>
              </a:rPr>
              <a:t>birkaç</a:t>
            </a:r>
            <a:r>
              <a:rPr sz="2400" spc="-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Verdana"/>
                <a:cs typeface="Verdana"/>
              </a:rPr>
              <a:t>çeşit  </a:t>
            </a:r>
            <a:r>
              <a:rPr sz="2400" spc="-10" dirty="0">
                <a:solidFill>
                  <a:schemeClr val="bg1"/>
                </a:solidFill>
                <a:latin typeface="Verdana"/>
                <a:cs typeface="Verdana"/>
              </a:rPr>
              <a:t>mercek </a:t>
            </a:r>
            <a:r>
              <a:rPr sz="2400" spc="-70" dirty="0">
                <a:solidFill>
                  <a:schemeClr val="bg1"/>
                </a:solidFill>
                <a:latin typeface="Verdana"/>
                <a:cs typeface="Verdana"/>
              </a:rPr>
              <a:t>yardımıyla büyütülerek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görüntüsünün </a:t>
            </a:r>
            <a:r>
              <a:rPr sz="2400" spc="-50" dirty="0">
                <a:solidFill>
                  <a:schemeClr val="bg1"/>
                </a:solidFill>
                <a:latin typeface="Verdana"/>
                <a:cs typeface="Verdana"/>
              </a:rPr>
              <a:t>incelenmesini  </a:t>
            </a:r>
            <a:r>
              <a:rPr sz="2400" dirty="0">
                <a:solidFill>
                  <a:schemeClr val="bg1"/>
                </a:solidFill>
                <a:latin typeface="Verdana"/>
                <a:cs typeface="Verdana"/>
              </a:rPr>
              <a:t>sağlayan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bir</a:t>
            </a:r>
            <a:r>
              <a:rPr sz="2400" spc="-3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alettir.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har char="•"/>
            </a:pPr>
            <a:endParaRPr sz="4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145" dirty="0">
                <a:solidFill>
                  <a:schemeClr val="bg1"/>
                </a:solidFill>
                <a:latin typeface="Verdana"/>
                <a:cs typeface="Verdana"/>
              </a:rPr>
              <a:t>İnsan </a:t>
            </a:r>
            <a:r>
              <a:rPr sz="2400" spc="-20" dirty="0">
                <a:solidFill>
                  <a:schemeClr val="bg1"/>
                </a:solidFill>
                <a:latin typeface="Verdana"/>
                <a:cs typeface="Verdana"/>
              </a:rPr>
              <a:t>gözü </a:t>
            </a:r>
            <a:r>
              <a:rPr sz="2400" spc="110" dirty="0">
                <a:solidFill>
                  <a:schemeClr val="bg1"/>
                </a:solidFill>
                <a:latin typeface="Verdana"/>
                <a:cs typeface="Verdana"/>
              </a:rPr>
              <a:t>çapı </a:t>
            </a:r>
            <a:r>
              <a:rPr sz="2400" spc="-215" dirty="0">
                <a:solidFill>
                  <a:schemeClr val="bg1"/>
                </a:solidFill>
                <a:latin typeface="Verdana"/>
                <a:cs typeface="Verdana"/>
              </a:rPr>
              <a:t>200-250 </a:t>
            </a:r>
            <a:r>
              <a:rPr sz="2400" spc="-125" dirty="0">
                <a:solidFill>
                  <a:schemeClr val="bg1"/>
                </a:solidFill>
                <a:latin typeface="Verdana"/>
                <a:cs typeface="Verdana"/>
              </a:rPr>
              <a:t>µm </a:t>
            </a:r>
            <a:r>
              <a:rPr sz="2400" spc="75" dirty="0">
                <a:solidFill>
                  <a:schemeClr val="bg1"/>
                </a:solidFill>
                <a:latin typeface="Verdana"/>
                <a:cs typeface="Verdana"/>
              </a:rPr>
              <a:t>den </a:t>
            </a:r>
            <a:r>
              <a:rPr sz="2400" spc="120" dirty="0">
                <a:solidFill>
                  <a:schemeClr val="bg1"/>
                </a:solidFill>
                <a:latin typeface="Verdana"/>
                <a:cs typeface="Verdana"/>
              </a:rPr>
              <a:t>daha </a:t>
            </a:r>
            <a:r>
              <a:rPr sz="2400" spc="-30" dirty="0">
                <a:solidFill>
                  <a:schemeClr val="bg1"/>
                </a:solidFill>
                <a:latin typeface="Verdana"/>
                <a:cs typeface="Verdana"/>
              </a:rPr>
              <a:t>fazla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olan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cisimleri 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görebilir.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30"/>
              </a:spcBef>
              <a:buChar char="•"/>
            </a:pP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spc="-65" dirty="0">
                <a:solidFill>
                  <a:schemeClr val="bg1"/>
                </a:solidFill>
                <a:latin typeface="Verdana"/>
                <a:cs typeface="Verdana"/>
              </a:rPr>
              <a:t>Mikroorganizmaların boyutları </a:t>
            </a:r>
            <a:r>
              <a:rPr sz="2400" spc="-125" dirty="0">
                <a:solidFill>
                  <a:schemeClr val="bg1"/>
                </a:solidFill>
                <a:latin typeface="Verdana"/>
                <a:cs typeface="Verdana"/>
              </a:rPr>
              <a:t>ise </a:t>
            </a:r>
            <a:r>
              <a:rPr sz="2400" spc="-220" dirty="0">
                <a:solidFill>
                  <a:schemeClr val="bg1"/>
                </a:solidFill>
                <a:latin typeface="Verdana"/>
                <a:cs typeface="Verdana"/>
              </a:rPr>
              <a:t>0.1-10</a:t>
            </a:r>
            <a:r>
              <a:rPr sz="2400" spc="-49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µm’dir.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  <a:buChar char="•"/>
            </a:pPr>
            <a:endParaRPr sz="37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41300" indent="-228600" algn="just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65" dirty="0">
                <a:solidFill>
                  <a:schemeClr val="bg1"/>
                </a:solidFill>
                <a:latin typeface="Verdana"/>
                <a:cs typeface="Verdana"/>
              </a:rPr>
              <a:t>Mikrometre </a:t>
            </a:r>
            <a:r>
              <a:rPr sz="2200" spc="-215" dirty="0">
                <a:solidFill>
                  <a:schemeClr val="bg1"/>
                </a:solidFill>
                <a:latin typeface="Verdana"/>
                <a:cs typeface="Verdana"/>
              </a:rPr>
              <a:t>(µm)= </a:t>
            </a:r>
            <a:r>
              <a:rPr sz="2200" spc="-170" dirty="0">
                <a:solidFill>
                  <a:schemeClr val="bg1"/>
                </a:solidFill>
                <a:latin typeface="Verdana"/>
                <a:cs typeface="Verdana"/>
              </a:rPr>
              <a:t>10</a:t>
            </a:r>
            <a:r>
              <a:rPr sz="2250" spc="-254" baseline="25925" dirty="0">
                <a:solidFill>
                  <a:schemeClr val="bg1"/>
                </a:solidFill>
                <a:latin typeface="Verdana"/>
                <a:cs typeface="Verdana"/>
              </a:rPr>
              <a:t>-6</a:t>
            </a:r>
            <a:r>
              <a:rPr sz="2250" spc="-262" baseline="2592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200" spc="-80" dirty="0">
                <a:solidFill>
                  <a:schemeClr val="bg1"/>
                </a:solidFill>
                <a:latin typeface="Verdana"/>
                <a:cs typeface="Verdana"/>
              </a:rPr>
              <a:t>m</a:t>
            </a:r>
            <a:endParaRPr sz="2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3603" y="771651"/>
            <a:ext cx="2950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MİKROSKOP</a:t>
            </a:r>
          </a:p>
        </p:txBody>
      </p:sp>
    </p:spTree>
    <p:extLst>
      <p:ext uri="{BB962C8B-B14F-4D97-AF65-F5344CB8AC3E}">
        <p14:creationId xmlns:p14="http://schemas.microsoft.com/office/powerpoint/2010/main" val="143119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94817" y="975867"/>
            <a:ext cx="4767580" cy="44361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67310">
              <a:lnSpc>
                <a:spcPts val="1700"/>
              </a:lnSpc>
              <a:spcBef>
                <a:spcPts val="340"/>
              </a:spcBef>
            </a:pPr>
            <a:r>
              <a:rPr sz="1600" b="1" spc="-235" dirty="0">
                <a:solidFill>
                  <a:srgbClr val="FFFFFF"/>
                </a:solidFill>
                <a:latin typeface="Verdana"/>
                <a:cs typeface="Verdana"/>
              </a:rPr>
              <a:t>OKÜLER: </a:t>
            </a:r>
            <a:r>
              <a:rPr sz="1600" spc="-120" dirty="0">
                <a:solidFill>
                  <a:srgbClr val="FFFFFF"/>
                </a:solidFill>
                <a:latin typeface="Verdana"/>
                <a:cs typeface="Verdana"/>
              </a:rPr>
              <a:t>TÜPÜN </a:t>
            </a:r>
            <a:r>
              <a:rPr sz="1600" spc="-245" dirty="0">
                <a:solidFill>
                  <a:srgbClr val="FFFFFF"/>
                </a:solidFill>
                <a:latin typeface="Verdana"/>
                <a:cs typeface="Verdana"/>
              </a:rPr>
              <a:t>ÜST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UCUNDA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YER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ALAN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MERCEK  </a:t>
            </a:r>
            <a:r>
              <a:rPr sz="1600" spc="-215" dirty="0">
                <a:solidFill>
                  <a:srgbClr val="FFFFFF"/>
                </a:solidFill>
                <a:latin typeface="Verdana"/>
                <a:cs typeface="Verdana"/>
              </a:rPr>
              <a:t>SİSTEMİ.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22225">
              <a:lnSpc>
                <a:spcPct val="88300"/>
              </a:lnSpc>
            </a:pPr>
            <a:r>
              <a:rPr sz="1600" b="1" spc="-265" dirty="0">
                <a:solidFill>
                  <a:srgbClr val="FFFFFF"/>
                </a:solidFill>
                <a:latin typeface="Verdana"/>
                <a:cs typeface="Verdana"/>
              </a:rPr>
              <a:t>OBJEKTİFLER: </a:t>
            </a:r>
            <a:r>
              <a:rPr sz="1600" spc="-105" dirty="0">
                <a:solidFill>
                  <a:srgbClr val="FFFFFF"/>
                </a:solidFill>
                <a:latin typeface="Verdana"/>
                <a:cs typeface="Verdana"/>
              </a:rPr>
              <a:t>OKÜLER 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GİBİ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MERCEK </a:t>
            </a:r>
            <a:r>
              <a:rPr sz="1600" spc="-155" dirty="0">
                <a:solidFill>
                  <a:srgbClr val="FFFFFF"/>
                </a:solidFill>
                <a:latin typeface="Verdana"/>
                <a:cs typeface="Verdana"/>
              </a:rPr>
              <a:t>İHTİVA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EDEN  </a:t>
            </a:r>
            <a:r>
              <a:rPr sz="1600" spc="-210" dirty="0">
                <a:solidFill>
                  <a:srgbClr val="FFFFFF"/>
                </a:solidFill>
                <a:latin typeface="Verdana"/>
                <a:cs typeface="Verdana"/>
              </a:rPr>
              <a:t>BİR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PARÇA.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BÜYÜTME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BUNLAR 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SAYESİNDE </a:t>
            </a:r>
            <a:r>
              <a:rPr sz="1600" spc="-90" dirty="0">
                <a:solidFill>
                  <a:srgbClr val="FFFFFF"/>
                </a:solidFill>
                <a:latin typeface="Verdana"/>
                <a:cs typeface="Verdana"/>
              </a:rPr>
              <a:t>OLUR.  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HER </a:t>
            </a:r>
            <a:r>
              <a:rPr sz="1600" spc="-155" dirty="0">
                <a:solidFill>
                  <a:srgbClr val="FFFFFF"/>
                </a:solidFill>
                <a:latin typeface="Verdana"/>
                <a:cs typeface="Verdana"/>
              </a:rPr>
              <a:t>OBJEKTİFTE </a:t>
            </a:r>
            <a:r>
              <a:rPr sz="1600" spc="-114" dirty="0">
                <a:solidFill>
                  <a:srgbClr val="FFFFFF"/>
                </a:solidFill>
                <a:latin typeface="Verdana"/>
                <a:cs typeface="Verdana"/>
              </a:rPr>
              <a:t>BÜYÜTME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ORANLARINI </a:t>
            </a:r>
            <a:r>
              <a:rPr sz="1600" spc="-180" dirty="0">
                <a:solidFill>
                  <a:srgbClr val="FFFFFF"/>
                </a:solidFill>
                <a:latin typeface="Verdana"/>
                <a:cs typeface="Verdana"/>
              </a:rPr>
              <a:t>BİLDİRİLEN  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10X, 40X, 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100X 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GİBİ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DEĞERLER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25" dirty="0">
                <a:solidFill>
                  <a:srgbClr val="FFFFFF"/>
                </a:solidFill>
                <a:latin typeface="Verdana"/>
                <a:cs typeface="Verdana"/>
              </a:rPr>
              <a:t>BULUNUR.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5080">
              <a:lnSpc>
                <a:spcPts val="1700"/>
              </a:lnSpc>
            </a:pPr>
            <a:r>
              <a:rPr sz="1600" b="1" spc="-204" dirty="0">
                <a:solidFill>
                  <a:srgbClr val="FFFFFF"/>
                </a:solidFill>
                <a:latin typeface="Verdana"/>
                <a:cs typeface="Verdana"/>
              </a:rPr>
              <a:t>DİYAFRAM: </a:t>
            </a: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IŞIĞIN 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GELDİĞİ </a:t>
            </a:r>
            <a:r>
              <a:rPr sz="1600" spc="-195" dirty="0">
                <a:solidFill>
                  <a:srgbClr val="FFFFFF"/>
                </a:solidFill>
                <a:latin typeface="Verdana"/>
                <a:cs typeface="Verdana"/>
              </a:rPr>
              <a:t>DELİKTİR.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AYAR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KOLU  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SAYESİNDE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GELEN </a:t>
            </a:r>
            <a:r>
              <a:rPr sz="1600" spc="-185" dirty="0">
                <a:solidFill>
                  <a:srgbClr val="FFFFFF"/>
                </a:solidFill>
                <a:latin typeface="Verdana"/>
                <a:cs typeface="Verdana"/>
              </a:rPr>
              <a:t>IŞIĞIN </a:t>
            </a:r>
            <a:r>
              <a:rPr sz="1600" spc="-210" dirty="0">
                <a:solidFill>
                  <a:srgbClr val="FFFFFF"/>
                </a:solidFill>
                <a:latin typeface="Verdana"/>
                <a:cs typeface="Verdana"/>
              </a:rPr>
              <a:t>ŞİDDETİ</a:t>
            </a:r>
            <a:r>
              <a:rPr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95" dirty="0">
                <a:solidFill>
                  <a:srgbClr val="FFFFFF"/>
                </a:solidFill>
                <a:latin typeface="Verdana"/>
                <a:cs typeface="Verdana"/>
              </a:rPr>
              <a:t>DEĞİŞTİRİLEBİLİR.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sz="1600" b="1" spc="-175" dirty="0">
                <a:solidFill>
                  <a:srgbClr val="FFFFFF"/>
                </a:solidFill>
                <a:latin typeface="Verdana"/>
                <a:cs typeface="Verdana"/>
              </a:rPr>
              <a:t>KONDANSÖR: </a:t>
            </a:r>
            <a:r>
              <a:rPr sz="1600" spc="-220" dirty="0">
                <a:solidFill>
                  <a:srgbClr val="FFFFFF"/>
                </a:solidFill>
                <a:latin typeface="Verdana"/>
                <a:cs typeface="Verdana"/>
              </a:rPr>
              <a:t>IŞIĞI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OBJE 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ÜZERİNDE</a:t>
            </a:r>
            <a:r>
              <a:rPr sz="16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Verdana"/>
                <a:cs typeface="Verdana"/>
              </a:rPr>
              <a:t>TOPLAR.</a:t>
            </a:r>
            <a:endParaRPr sz="1600">
              <a:latin typeface="Verdana"/>
              <a:cs typeface="Verdana"/>
            </a:endParaRPr>
          </a:p>
          <a:p>
            <a:pPr marL="12700" marR="1297305">
              <a:lnSpc>
                <a:spcPts val="1800"/>
              </a:lnSpc>
              <a:spcBef>
                <a:spcPts val="1645"/>
              </a:spcBef>
            </a:pPr>
            <a:r>
              <a:rPr sz="1600" b="1" spc="-165" dirty="0">
                <a:solidFill>
                  <a:srgbClr val="FFFFFF"/>
                </a:solidFill>
                <a:latin typeface="Verdana"/>
                <a:cs typeface="Verdana"/>
              </a:rPr>
              <a:t>KABA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AYAR </a:t>
            </a:r>
            <a:r>
              <a:rPr sz="1600" b="1" spc="-215" dirty="0">
                <a:solidFill>
                  <a:srgbClr val="FFFFFF"/>
                </a:solidFill>
                <a:latin typeface="Verdana"/>
                <a:cs typeface="Verdana"/>
              </a:rPr>
              <a:t>DÜĞMESİ: </a:t>
            </a:r>
            <a:r>
              <a:rPr sz="1600" spc="-65" dirty="0">
                <a:solidFill>
                  <a:srgbClr val="FFFFFF"/>
                </a:solidFill>
                <a:latin typeface="Verdana"/>
                <a:cs typeface="Verdana"/>
              </a:rPr>
              <a:t>GÖRÜNTÜYÜ 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AYARLAMAKTA</a:t>
            </a:r>
            <a:r>
              <a:rPr sz="16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45" dirty="0">
                <a:solidFill>
                  <a:srgbClr val="FFFFFF"/>
                </a:solidFill>
                <a:latin typeface="Verdana"/>
                <a:cs typeface="Verdana"/>
              </a:rPr>
              <a:t>KULLANILIR.</a:t>
            </a:r>
            <a:endParaRPr sz="1600">
              <a:latin typeface="Verdana"/>
              <a:cs typeface="Verdana"/>
            </a:endParaRPr>
          </a:p>
          <a:p>
            <a:pPr marL="12700" marR="130175">
              <a:lnSpc>
                <a:spcPct val="90400"/>
              </a:lnSpc>
              <a:spcBef>
                <a:spcPts val="1610"/>
              </a:spcBef>
            </a:pPr>
            <a:r>
              <a:rPr sz="1600" b="1" spc="-195" dirty="0">
                <a:solidFill>
                  <a:srgbClr val="FFFFFF"/>
                </a:solidFill>
                <a:latin typeface="Verdana"/>
                <a:cs typeface="Verdana"/>
              </a:rPr>
              <a:t>İNCE </a:t>
            </a:r>
            <a:r>
              <a:rPr sz="1600" b="1" spc="-160" dirty="0">
                <a:solidFill>
                  <a:srgbClr val="FFFFFF"/>
                </a:solidFill>
                <a:latin typeface="Verdana"/>
                <a:cs typeface="Verdana"/>
              </a:rPr>
              <a:t>AYAR </a:t>
            </a:r>
            <a:r>
              <a:rPr sz="1600" b="1" spc="-215" dirty="0">
                <a:solidFill>
                  <a:srgbClr val="FFFFFF"/>
                </a:solidFill>
                <a:latin typeface="Verdana"/>
                <a:cs typeface="Verdana"/>
              </a:rPr>
              <a:t>DÜĞMESİ: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DAHA 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HASSAS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AYARLAR 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SAĞLAR. GÖRÜNTÜ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KABA 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AYARLA</a:t>
            </a:r>
            <a:r>
              <a:rPr sz="16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BULUNUNCA  </a:t>
            </a:r>
            <a:r>
              <a:rPr sz="1600" spc="-150" dirty="0">
                <a:solidFill>
                  <a:srgbClr val="FFFFFF"/>
                </a:solidFill>
                <a:latin typeface="Verdana"/>
                <a:cs typeface="Verdana"/>
              </a:rPr>
              <a:t>BU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DÜĞME </a:t>
            </a:r>
            <a:r>
              <a:rPr sz="1600" spc="-140" dirty="0">
                <a:solidFill>
                  <a:srgbClr val="FFFFFF"/>
                </a:solidFill>
                <a:latin typeface="Verdana"/>
                <a:cs typeface="Verdana"/>
              </a:rPr>
              <a:t>SAYESİNDE </a:t>
            </a:r>
            <a:r>
              <a:rPr sz="1600" spc="-85" dirty="0">
                <a:solidFill>
                  <a:srgbClr val="FFFFFF"/>
                </a:solidFill>
                <a:latin typeface="Verdana"/>
                <a:cs typeface="Verdana"/>
              </a:rPr>
              <a:t>EN </a:t>
            </a:r>
            <a:r>
              <a:rPr sz="1600" spc="-160" dirty="0">
                <a:solidFill>
                  <a:srgbClr val="FFFFFF"/>
                </a:solidFill>
                <a:latin typeface="Verdana"/>
                <a:cs typeface="Verdana"/>
              </a:rPr>
              <a:t>NET </a:t>
            </a: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GÖRÜNTÜ  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BULUNUNCAYA 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KADAR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AYAR</a:t>
            </a:r>
            <a:r>
              <a:rPr sz="1600" spc="-3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Verdana"/>
                <a:cs typeface="Verdana"/>
              </a:rPr>
              <a:t>YAPILIR.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48014" y="609600"/>
            <a:ext cx="4835525" cy="576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2887" y="1484312"/>
            <a:ext cx="1297305" cy="649605"/>
          </a:xfrm>
          <a:custGeom>
            <a:avLst/>
            <a:gdLst/>
            <a:ahLst/>
            <a:cxnLst/>
            <a:rect l="l" t="t" r="r" b="b"/>
            <a:pathLst>
              <a:path w="1297304" h="649605">
                <a:moveTo>
                  <a:pt x="0" y="649287"/>
                </a:moveTo>
                <a:lnTo>
                  <a:pt x="1296987" y="649287"/>
                </a:lnTo>
                <a:lnTo>
                  <a:pt x="1296987" y="0"/>
                </a:lnTo>
                <a:lnTo>
                  <a:pt x="0" y="0"/>
                </a:lnTo>
                <a:lnTo>
                  <a:pt x="0" y="649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2887" y="1484312"/>
            <a:ext cx="1297305" cy="649605"/>
          </a:xfrm>
          <a:custGeom>
            <a:avLst/>
            <a:gdLst/>
            <a:ahLst/>
            <a:cxnLst/>
            <a:rect l="l" t="t" r="r" b="b"/>
            <a:pathLst>
              <a:path w="1297304" h="649605">
                <a:moveTo>
                  <a:pt x="0" y="0"/>
                </a:moveTo>
                <a:lnTo>
                  <a:pt x="1296990" y="0"/>
                </a:lnTo>
                <a:lnTo>
                  <a:pt x="1296990" y="649287"/>
                </a:lnTo>
                <a:lnTo>
                  <a:pt x="0" y="6492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6500" y="2420937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0" y="647700"/>
                </a:moveTo>
                <a:lnTo>
                  <a:pt x="1439862" y="647700"/>
                </a:lnTo>
                <a:lnTo>
                  <a:pt x="143986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16500" y="2420937"/>
            <a:ext cx="1440180" cy="647700"/>
          </a:xfrm>
          <a:custGeom>
            <a:avLst/>
            <a:gdLst/>
            <a:ahLst/>
            <a:cxnLst/>
            <a:rect l="l" t="t" r="r" b="b"/>
            <a:pathLst>
              <a:path w="1440179" h="647700">
                <a:moveTo>
                  <a:pt x="0" y="0"/>
                </a:moveTo>
                <a:lnTo>
                  <a:pt x="1439860" y="0"/>
                </a:lnTo>
                <a:lnTo>
                  <a:pt x="143986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7937" y="4292600"/>
            <a:ext cx="1584325" cy="936625"/>
          </a:xfrm>
          <a:custGeom>
            <a:avLst/>
            <a:gdLst/>
            <a:ahLst/>
            <a:cxnLst/>
            <a:rect l="l" t="t" r="r" b="b"/>
            <a:pathLst>
              <a:path w="1584325" h="936625">
                <a:moveTo>
                  <a:pt x="0" y="936625"/>
                </a:moveTo>
                <a:lnTo>
                  <a:pt x="1584325" y="936625"/>
                </a:lnTo>
                <a:lnTo>
                  <a:pt x="1584325" y="0"/>
                </a:lnTo>
                <a:lnTo>
                  <a:pt x="0" y="0"/>
                </a:lnTo>
                <a:lnTo>
                  <a:pt x="0" y="936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87937" y="4292600"/>
            <a:ext cx="1584325" cy="936625"/>
          </a:xfrm>
          <a:custGeom>
            <a:avLst/>
            <a:gdLst/>
            <a:ahLst/>
            <a:cxnLst/>
            <a:rect l="l" t="t" r="r" b="b"/>
            <a:pathLst>
              <a:path w="1584325" h="936625">
                <a:moveTo>
                  <a:pt x="0" y="0"/>
                </a:moveTo>
                <a:lnTo>
                  <a:pt x="1584330" y="0"/>
                </a:lnTo>
                <a:lnTo>
                  <a:pt x="1584330" y="936625"/>
                </a:lnTo>
                <a:lnTo>
                  <a:pt x="0" y="9366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4831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2743200"/>
            <a:ext cx="9906000" cy="2975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 algn="just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295" dirty="0">
                <a:solidFill>
                  <a:schemeClr val="bg1"/>
                </a:solidFill>
                <a:latin typeface="Verdana"/>
                <a:cs typeface="Verdana"/>
              </a:rPr>
              <a:t>Basit </a:t>
            </a:r>
            <a:r>
              <a:rPr sz="2400" b="1" spc="-275" dirty="0">
                <a:solidFill>
                  <a:schemeClr val="bg1"/>
                </a:solidFill>
                <a:latin typeface="Verdana"/>
                <a:cs typeface="Verdana"/>
              </a:rPr>
              <a:t>ışık </a:t>
            </a:r>
            <a:r>
              <a:rPr sz="2400" b="1" spc="-245" dirty="0">
                <a:solidFill>
                  <a:schemeClr val="bg1"/>
                </a:solidFill>
                <a:latin typeface="Verdana"/>
                <a:cs typeface="Verdana"/>
              </a:rPr>
              <a:t>mikroskobu: </a:t>
            </a:r>
            <a:r>
              <a:rPr sz="2400" spc="-215" dirty="0">
                <a:solidFill>
                  <a:schemeClr val="bg1"/>
                </a:solidFill>
                <a:latin typeface="Verdana"/>
                <a:cs typeface="Verdana"/>
              </a:rPr>
              <a:t>1000-3000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büyütmelidir.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Çapları </a:t>
            </a:r>
            <a:r>
              <a:rPr sz="2400" spc="-110" dirty="0">
                <a:solidFill>
                  <a:schemeClr val="bg1"/>
                </a:solidFill>
                <a:latin typeface="Verdana"/>
                <a:cs typeface="Verdana"/>
              </a:rPr>
              <a:t>yaklaşık </a:t>
            </a:r>
            <a:r>
              <a:rPr sz="2400" spc="-204" dirty="0">
                <a:solidFill>
                  <a:schemeClr val="bg1"/>
                </a:solidFill>
                <a:latin typeface="Verdana"/>
                <a:cs typeface="Verdana"/>
              </a:rPr>
              <a:t>0.2 </a:t>
            </a:r>
            <a:r>
              <a:rPr sz="2400" spc="-125" dirty="0">
                <a:solidFill>
                  <a:schemeClr val="bg1"/>
                </a:solidFill>
                <a:latin typeface="Verdana"/>
                <a:cs typeface="Verdana"/>
              </a:rPr>
              <a:t>µm 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olan </a:t>
            </a:r>
            <a:r>
              <a:rPr sz="2400" spc="-35" dirty="0">
                <a:solidFill>
                  <a:schemeClr val="bg1"/>
                </a:solidFill>
                <a:latin typeface="Verdana"/>
                <a:cs typeface="Verdana"/>
              </a:rPr>
              <a:t>canlılar</a:t>
            </a:r>
            <a:r>
              <a:rPr sz="2400" spc="-39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chemeClr val="bg1"/>
                </a:solidFill>
                <a:latin typeface="Verdana"/>
                <a:cs typeface="Verdana"/>
              </a:rPr>
              <a:t>görülebilir.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•"/>
            </a:pPr>
            <a:endParaRPr sz="38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3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229" dirty="0">
                <a:solidFill>
                  <a:schemeClr val="bg1"/>
                </a:solidFill>
                <a:latin typeface="Verdana"/>
                <a:cs typeface="Verdana"/>
              </a:rPr>
              <a:t>Karanlık </a:t>
            </a:r>
            <a:r>
              <a:rPr sz="2400" b="1" spc="-175" dirty="0">
                <a:solidFill>
                  <a:schemeClr val="bg1"/>
                </a:solidFill>
                <a:latin typeface="Verdana"/>
                <a:cs typeface="Verdana"/>
              </a:rPr>
              <a:t>saha </a:t>
            </a:r>
            <a:r>
              <a:rPr sz="2400" b="1" spc="-245" dirty="0">
                <a:solidFill>
                  <a:schemeClr val="bg1"/>
                </a:solidFill>
                <a:latin typeface="Verdana"/>
                <a:cs typeface="Verdana"/>
              </a:rPr>
              <a:t>mikroskobu: </a:t>
            </a:r>
            <a:r>
              <a:rPr sz="2400" spc="-300" dirty="0">
                <a:solidFill>
                  <a:schemeClr val="bg1"/>
                </a:solidFill>
                <a:latin typeface="Verdana"/>
                <a:cs typeface="Verdana"/>
              </a:rPr>
              <a:t>Işık </a:t>
            </a:r>
            <a:r>
              <a:rPr sz="2400" spc="-60" dirty="0">
                <a:solidFill>
                  <a:schemeClr val="bg1"/>
                </a:solidFill>
                <a:latin typeface="Verdana"/>
                <a:cs typeface="Verdana"/>
              </a:rPr>
              <a:t>mikroskobunda </a:t>
            </a:r>
            <a:r>
              <a:rPr sz="2400" spc="-35" dirty="0">
                <a:solidFill>
                  <a:schemeClr val="bg1"/>
                </a:solidFill>
                <a:latin typeface="Verdana"/>
                <a:cs typeface="Verdana"/>
              </a:rPr>
              <a:t>görülmeyen </a:t>
            </a:r>
            <a:r>
              <a:rPr sz="2400" spc="-20" dirty="0">
                <a:solidFill>
                  <a:schemeClr val="bg1"/>
                </a:solidFill>
                <a:latin typeface="Verdana"/>
                <a:cs typeface="Verdana"/>
              </a:rPr>
              <a:t>bazı </a:t>
            </a:r>
            <a:r>
              <a:rPr sz="2400" spc="40" dirty="0">
                <a:solidFill>
                  <a:schemeClr val="bg1"/>
                </a:solidFill>
                <a:latin typeface="Verdana"/>
                <a:cs typeface="Verdana"/>
              </a:rPr>
              <a:t>ince  </a:t>
            </a:r>
            <a:r>
              <a:rPr sz="2400" spc="-60" dirty="0">
                <a:solidFill>
                  <a:schemeClr val="bg1"/>
                </a:solidFill>
                <a:latin typeface="Verdana"/>
                <a:cs typeface="Verdana"/>
              </a:rPr>
              <a:t>yapılı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mikroorganizmaları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(spiroketler </a:t>
            </a:r>
            <a:r>
              <a:rPr sz="2400" spc="-65" dirty="0">
                <a:solidFill>
                  <a:schemeClr val="bg1"/>
                </a:solidFill>
                <a:latin typeface="Verdana"/>
                <a:cs typeface="Verdana"/>
              </a:rPr>
              <a:t>gibi)</a:t>
            </a:r>
            <a:r>
              <a:rPr sz="2400" spc="7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Verdana"/>
                <a:cs typeface="Verdana"/>
              </a:rPr>
              <a:t>incelemek </a:t>
            </a:r>
            <a:r>
              <a:rPr sz="2400" spc="10" dirty="0">
                <a:solidFill>
                  <a:schemeClr val="bg1"/>
                </a:solidFill>
                <a:latin typeface="Verdana"/>
                <a:cs typeface="Verdana"/>
              </a:rPr>
              <a:t>ve 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mikroorganizmaların </a:t>
            </a:r>
            <a:r>
              <a:rPr sz="2400" spc="-40" dirty="0">
                <a:solidFill>
                  <a:schemeClr val="bg1"/>
                </a:solidFill>
                <a:latin typeface="Verdana"/>
                <a:cs typeface="Verdana"/>
              </a:rPr>
              <a:t>hareket </a:t>
            </a:r>
            <a:r>
              <a:rPr sz="2400" spc="-55" dirty="0">
                <a:solidFill>
                  <a:schemeClr val="bg1"/>
                </a:solidFill>
                <a:latin typeface="Verdana"/>
                <a:cs typeface="Verdana"/>
              </a:rPr>
              <a:t>muayenelerini </a:t>
            </a:r>
            <a:r>
              <a:rPr sz="2400" spc="-35" dirty="0">
                <a:solidFill>
                  <a:schemeClr val="bg1"/>
                </a:solidFill>
                <a:latin typeface="Verdana"/>
                <a:cs typeface="Verdana"/>
              </a:rPr>
              <a:t>için </a:t>
            </a:r>
            <a:r>
              <a:rPr sz="2400" spc="-150" dirty="0">
                <a:solidFill>
                  <a:schemeClr val="bg1"/>
                </a:solidFill>
                <a:latin typeface="Verdana"/>
                <a:cs typeface="Verdana"/>
              </a:rPr>
              <a:t>kullanılır. 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Bu </a:t>
            </a:r>
            <a:r>
              <a:rPr sz="2400" spc="-85" dirty="0">
                <a:solidFill>
                  <a:schemeClr val="bg1"/>
                </a:solidFill>
                <a:latin typeface="Verdana"/>
                <a:cs typeface="Verdana"/>
              </a:rPr>
              <a:t>mikroskopta  mikroorganizmalar,</a:t>
            </a:r>
            <a:r>
              <a:rPr sz="2400" spc="-19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chemeClr val="bg1"/>
                </a:solidFill>
                <a:latin typeface="Verdana"/>
                <a:cs typeface="Verdana"/>
              </a:rPr>
              <a:t>karanlık</a:t>
            </a:r>
            <a:r>
              <a:rPr sz="2400" spc="-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zemin</a:t>
            </a:r>
            <a:r>
              <a:rPr sz="2400" spc="-18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Verdana"/>
                <a:cs typeface="Verdana"/>
              </a:rPr>
              <a:t>üzerinde</a:t>
            </a:r>
            <a:r>
              <a:rPr sz="24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chemeClr val="bg1"/>
                </a:solidFill>
                <a:latin typeface="Verdana"/>
                <a:cs typeface="Verdana"/>
              </a:rPr>
              <a:t>parlak</a:t>
            </a:r>
            <a:r>
              <a:rPr sz="2400" spc="-19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chemeClr val="bg1"/>
                </a:solidFill>
                <a:latin typeface="Verdana"/>
                <a:cs typeface="Verdana"/>
              </a:rPr>
              <a:t>görüntü</a:t>
            </a:r>
            <a:r>
              <a:rPr sz="24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50" dirty="0" err="1">
                <a:solidFill>
                  <a:schemeClr val="bg1"/>
                </a:solidFill>
                <a:latin typeface="Verdana"/>
                <a:cs typeface="Verdana"/>
              </a:rPr>
              <a:t>verirler</a:t>
            </a:r>
            <a:r>
              <a:rPr sz="2400" spc="-150" dirty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MİKROSKOP</a:t>
            </a:r>
            <a:r>
              <a:rPr spc="-360" dirty="0"/>
              <a:t> </a:t>
            </a:r>
            <a:r>
              <a:rPr spc="-459" dirty="0"/>
              <a:t>ÇEŞİTLERİ</a:t>
            </a:r>
          </a:p>
        </p:txBody>
      </p:sp>
    </p:spTree>
    <p:extLst>
      <p:ext uri="{BB962C8B-B14F-4D97-AF65-F5344CB8AC3E}">
        <p14:creationId xmlns:p14="http://schemas.microsoft.com/office/powerpoint/2010/main" val="182208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667000"/>
            <a:ext cx="10141782" cy="233204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•"/>
            </a:pPr>
            <a:endParaRPr sz="4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2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245" dirty="0" err="1">
                <a:solidFill>
                  <a:schemeClr val="bg1"/>
                </a:solidFill>
                <a:latin typeface="Verdana"/>
                <a:cs typeface="Verdana"/>
              </a:rPr>
              <a:t>Fluoresan</a:t>
            </a:r>
            <a:r>
              <a:rPr sz="2400" b="1" spc="-245" dirty="0">
                <a:solidFill>
                  <a:schemeClr val="bg1"/>
                </a:solidFill>
                <a:latin typeface="Verdana"/>
                <a:cs typeface="Verdana"/>
              </a:rPr>
              <a:t> mikroskobu: </a:t>
            </a:r>
            <a:r>
              <a:rPr sz="2400" spc="-300" dirty="0">
                <a:solidFill>
                  <a:schemeClr val="bg1"/>
                </a:solidFill>
                <a:latin typeface="Verdana"/>
                <a:cs typeface="Verdana"/>
              </a:rPr>
              <a:t>Işık </a:t>
            </a:r>
            <a:r>
              <a:rPr sz="2400" spc="-15" dirty="0">
                <a:solidFill>
                  <a:schemeClr val="bg1"/>
                </a:solidFill>
                <a:latin typeface="Verdana"/>
                <a:cs typeface="Verdana"/>
              </a:rPr>
              <a:t>kaynağı </a:t>
            </a:r>
            <a:r>
              <a:rPr sz="2400" spc="-35" dirty="0">
                <a:solidFill>
                  <a:schemeClr val="bg1"/>
                </a:solidFill>
                <a:latin typeface="Verdana"/>
                <a:cs typeface="Verdana"/>
              </a:rPr>
              <a:t>olarak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ultraviyole </a:t>
            </a:r>
            <a:r>
              <a:rPr sz="2400" spc="-155" dirty="0">
                <a:solidFill>
                  <a:schemeClr val="bg1"/>
                </a:solidFill>
                <a:latin typeface="Verdana"/>
                <a:cs typeface="Verdana"/>
              </a:rPr>
              <a:t>ışınları </a:t>
            </a:r>
            <a:r>
              <a:rPr sz="2400" spc="-150" dirty="0">
                <a:solidFill>
                  <a:schemeClr val="bg1"/>
                </a:solidFill>
                <a:latin typeface="Verdana"/>
                <a:cs typeface="Verdana"/>
              </a:rPr>
              <a:t>kullanılır. </a:t>
            </a:r>
            <a:r>
              <a:rPr sz="2400" spc="-125" dirty="0" err="1">
                <a:solidFill>
                  <a:schemeClr val="bg1"/>
                </a:solidFill>
                <a:latin typeface="Verdana"/>
                <a:cs typeface="Verdana"/>
              </a:rPr>
              <a:t>Bazı</a:t>
            </a:r>
            <a:r>
              <a:rPr sz="2400" spc="-125" dirty="0">
                <a:solidFill>
                  <a:schemeClr val="bg1"/>
                </a:solidFill>
                <a:latin typeface="Verdana"/>
                <a:cs typeface="Verdana"/>
              </a:rPr>
              <a:t>  </a:t>
            </a:r>
            <a:r>
              <a:rPr sz="2400" spc="-75" dirty="0" err="1">
                <a:solidFill>
                  <a:schemeClr val="bg1"/>
                </a:solidFill>
                <a:latin typeface="Verdana"/>
                <a:cs typeface="Verdana"/>
              </a:rPr>
              <a:t>mikroorganizmalar</a:t>
            </a:r>
            <a:r>
              <a:rPr sz="2400" spc="-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90" dirty="0" err="1">
                <a:solidFill>
                  <a:schemeClr val="bg1"/>
                </a:solidFill>
                <a:latin typeface="Verdana"/>
                <a:cs typeface="Verdana"/>
              </a:rPr>
              <a:t>fluoresans</a:t>
            </a:r>
            <a:r>
              <a:rPr sz="2400" spc="66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40" dirty="0" err="1">
                <a:solidFill>
                  <a:schemeClr val="bg1"/>
                </a:solidFill>
                <a:latin typeface="Verdana"/>
                <a:cs typeface="Verdana"/>
              </a:rPr>
              <a:t>veren</a:t>
            </a:r>
            <a:r>
              <a:rPr sz="2400" spc="-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20" dirty="0" err="1">
                <a:solidFill>
                  <a:schemeClr val="bg1"/>
                </a:solidFill>
                <a:latin typeface="Verdana"/>
                <a:cs typeface="Verdana"/>
              </a:rPr>
              <a:t>boyaları</a:t>
            </a:r>
            <a:r>
              <a:rPr sz="2400" spc="-2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chemeClr val="bg1"/>
                </a:solidFill>
                <a:latin typeface="Verdana"/>
                <a:cs typeface="Verdana"/>
              </a:rPr>
              <a:t>özel </a:t>
            </a:r>
            <a:r>
              <a:rPr sz="2400" spc="-35" dirty="0">
                <a:solidFill>
                  <a:schemeClr val="bg1"/>
                </a:solidFill>
                <a:latin typeface="Verdana"/>
                <a:cs typeface="Verdana"/>
              </a:rPr>
              <a:t>olarak </a:t>
            </a:r>
            <a:r>
              <a:rPr sz="2400" spc="-110" dirty="0">
                <a:solidFill>
                  <a:schemeClr val="bg1"/>
                </a:solidFill>
                <a:latin typeface="Verdana"/>
                <a:cs typeface="Verdana"/>
              </a:rPr>
              <a:t>alırlar </a:t>
            </a:r>
            <a:r>
              <a:rPr sz="2400" spc="40" dirty="0">
                <a:solidFill>
                  <a:schemeClr val="bg1"/>
                </a:solidFill>
                <a:latin typeface="Verdana"/>
                <a:cs typeface="Verdana"/>
              </a:rPr>
              <a:t>bu  </a:t>
            </a:r>
            <a:r>
              <a:rPr sz="2400" spc="-110" dirty="0">
                <a:solidFill>
                  <a:schemeClr val="bg1"/>
                </a:solidFill>
                <a:latin typeface="Verdana"/>
                <a:cs typeface="Verdana"/>
              </a:rPr>
              <a:t>mikroskop </a:t>
            </a:r>
            <a:r>
              <a:rPr sz="2400" spc="-85" dirty="0">
                <a:solidFill>
                  <a:schemeClr val="bg1"/>
                </a:solidFill>
                <a:latin typeface="Verdana"/>
                <a:cs typeface="Verdana"/>
              </a:rPr>
              <a:t>ile </a:t>
            </a:r>
            <a:r>
              <a:rPr sz="2400" spc="10" dirty="0">
                <a:solidFill>
                  <a:schemeClr val="bg1"/>
                </a:solidFill>
                <a:latin typeface="Verdana"/>
                <a:cs typeface="Verdana"/>
              </a:rPr>
              <a:t>incelendiğinde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fluoresans </a:t>
            </a:r>
            <a:r>
              <a:rPr sz="2400" spc="-150" dirty="0">
                <a:solidFill>
                  <a:schemeClr val="bg1"/>
                </a:solidFill>
                <a:latin typeface="Verdana"/>
                <a:cs typeface="Verdana"/>
              </a:rPr>
              <a:t>verirler. </a:t>
            </a: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Fluoresans </a:t>
            </a:r>
            <a:r>
              <a:rPr sz="2400" spc="-40" dirty="0">
                <a:solidFill>
                  <a:schemeClr val="bg1"/>
                </a:solidFill>
                <a:latin typeface="Verdana"/>
                <a:cs typeface="Verdana"/>
              </a:rPr>
              <a:t>veren </a:t>
            </a:r>
            <a:r>
              <a:rPr sz="2400" dirty="0">
                <a:solidFill>
                  <a:schemeClr val="bg1"/>
                </a:solidFill>
                <a:latin typeface="Verdana"/>
                <a:cs typeface="Verdana"/>
              </a:rPr>
              <a:t>boyalar 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antikor </a:t>
            </a:r>
            <a:r>
              <a:rPr sz="2400" spc="-30" dirty="0">
                <a:solidFill>
                  <a:schemeClr val="bg1"/>
                </a:solidFill>
                <a:latin typeface="Verdana"/>
                <a:cs typeface="Verdana"/>
              </a:rPr>
              <a:t>gibi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bir </a:t>
            </a:r>
            <a:r>
              <a:rPr sz="2400" spc="35" dirty="0">
                <a:solidFill>
                  <a:schemeClr val="bg1"/>
                </a:solidFill>
                <a:latin typeface="Verdana"/>
                <a:cs typeface="Verdana"/>
              </a:rPr>
              <a:t>aracıya </a:t>
            </a:r>
            <a:r>
              <a:rPr sz="2400" spc="25" dirty="0">
                <a:solidFill>
                  <a:schemeClr val="bg1"/>
                </a:solidFill>
                <a:latin typeface="Verdana"/>
                <a:cs typeface="Verdana"/>
              </a:rPr>
              <a:t>bağlanarak </a:t>
            </a:r>
            <a:r>
              <a:rPr sz="2400" spc="175" dirty="0">
                <a:solidFill>
                  <a:schemeClr val="bg1"/>
                </a:solidFill>
                <a:latin typeface="Verdana"/>
                <a:cs typeface="Verdana"/>
              </a:rPr>
              <a:t>da </a:t>
            </a:r>
            <a:r>
              <a:rPr sz="2400" spc="-180" dirty="0">
                <a:solidFill>
                  <a:schemeClr val="bg1"/>
                </a:solidFill>
                <a:latin typeface="Verdana"/>
                <a:cs typeface="Verdana"/>
              </a:rPr>
              <a:t>klinik </a:t>
            </a:r>
            <a:r>
              <a:rPr sz="2400" spc="-45" dirty="0">
                <a:solidFill>
                  <a:schemeClr val="bg1"/>
                </a:solidFill>
                <a:latin typeface="Verdana"/>
                <a:cs typeface="Verdana"/>
              </a:rPr>
              <a:t>örneklerde </a:t>
            </a:r>
            <a:r>
              <a:rPr sz="2400" spc="-70" dirty="0">
                <a:solidFill>
                  <a:schemeClr val="bg1"/>
                </a:solidFill>
                <a:latin typeface="Verdana"/>
                <a:cs typeface="Verdana"/>
              </a:rPr>
              <a:t>mikroorganizma  </a:t>
            </a:r>
            <a:r>
              <a:rPr sz="2400" spc="-100" dirty="0">
                <a:solidFill>
                  <a:schemeClr val="bg1"/>
                </a:solidFill>
                <a:latin typeface="Verdana"/>
                <a:cs typeface="Verdana"/>
              </a:rPr>
              <a:t>aranır.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9613861" cy="1080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MİKROSKOP</a:t>
            </a:r>
            <a:r>
              <a:rPr spc="-360" dirty="0"/>
              <a:t> </a:t>
            </a:r>
            <a:r>
              <a:rPr spc="-459" dirty="0"/>
              <a:t>ÇEŞİTLERİ</a:t>
            </a:r>
          </a:p>
        </p:txBody>
      </p:sp>
    </p:spTree>
    <p:extLst>
      <p:ext uri="{BB962C8B-B14F-4D97-AF65-F5344CB8AC3E}">
        <p14:creationId xmlns:p14="http://schemas.microsoft.com/office/powerpoint/2010/main" val="26964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819400"/>
            <a:ext cx="10695940" cy="331885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1300" marR="5080" indent="-228600" algn="just">
              <a:lnSpc>
                <a:spcPct val="889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270" dirty="0">
                <a:solidFill>
                  <a:schemeClr val="bg1"/>
                </a:solidFill>
                <a:latin typeface="Verdana"/>
                <a:cs typeface="Verdana"/>
              </a:rPr>
              <a:t>Faz-Kontrast </a:t>
            </a:r>
            <a:r>
              <a:rPr sz="2400" b="1" spc="-229" dirty="0">
                <a:solidFill>
                  <a:schemeClr val="bg1"/>
                </a:solidFill>
                <a:latin typeface="Verdana"/>
                <a:cs typeface="Verdana"/>
              </a:rPr>
              <a:t>Mikroskobu: </a:t>
            </a:r>
            <a:r>
              <a:rPr sz="2400" spc="-65" dirty="0">
                <a:solidFill>
                  <a:schemeClr val="bg1"/>
                </a:solidFill>
                <a:latin typeface="Verdana"/>
                <a:cs typeface="Verdana"/>
              </a:rPr>
              <a:t>Mikroorganizmaların</a:t>
            </a:r>
            <a:r>
              <a:rPr sz="2400" spc="7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chemeClr val="bg1"/>
                </a:solidFill>
                <a:latin typeface="Verdana"/>
                <a:cs typeface="Verdana"/>
              </a:rPr>
              <a:t>hücre </a:t>
            </a:r>
            <a:r>
              <a:rPr sz="2400" spc="55" dirty="0">
                <a:solidFill>
                  <a:schemeClr val="bg1"/>
                </a:solidFill>
                <a:latin typeface="Verdana"/>
                <a:cs typeface="Verdana"/>
              </a:rPr>
              <a:t>iç </a:t>
            </a:r>
            <a:r>
              <a:rPr sz="2400" spc="-75" dirty="0">
                <a:solidFill>
                  <a:schemeClr val="bg1"/>
                </a:solidFill>
                <a:latin typeface="Verdana"/>
                <a:cs typeface="Verdana"/>
              </a:rPr>
              <a:t>yapılarının  </a:t>
            </a:r>
            <a:r>
              <a:rPr sz="2400" spc="-95" dirty="0">
                <a:solidFill>
                  <a:schemeClr val="bg1"/>
                </a:solidFill>
                <a:latin typeface="Verdana"/>
                <a:cs typeface="Verdana"/>
              </a:rPr>
              <a:t>görülmesini </a:t>
            </a:r>
            <a:r>
              <a:rPr sz="2400" spc="-75" dirty="0">
                <a:solidFill>
                  <a:schemeClr val="bg1"/>
                </a:solidFill>
                <a:latin typeface="Verdana"/>
                <a:cs typeface="Verdana"/>
              </a:rPr>
              <a:t>sağlar. 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Bu </a:t>
            </a:r>
            <a:r>
              <a:rPr sz="2400" spc="100" dirty="0">
                <a:solidFill>
                  <a:schemeClr val="bg1"/>
                </a:solidFill>
                <a:latin typeface="Verdana"/>
                <a:cs typeface="Verdana"/>
              </a:rPr>
              <a:t>amaçla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kullanılan </a:t>
            </a:r>
            <a:r>
              <a:rPr sz="2400" spc="-120" dirty="0">
                <a:solidFill>
                  <a:schemeClr val="bg1"/>
                </a:solidFill>
                <a:latin typeface="Verdana"/>
                <a:cs typeface="Verdana"/>
              </a:rPr>
              <a:t>mikroskopların, </a:t>
            </a:r>
            <a:r>
              <a:rPr sz="2400" spc="-229" dirty="0">
                <a:solidFill>
                  <a:schemeClr val="bg1"/>
                </a:solidFill>
                <a:latin typeface="Verdana"/>
                <a:cs typeface="Verdana"/>
              </a:rPr>
              <a:t>ışık  </a:t>
            </a:r>
            <a:r>
              <a:rPr sz="2400" spc="-60" dirty="0">
                <a:solidFill>
                  <a:schemeClr val="bg1"/>
                </a:solidFill>
                <a:latin typeface="Verdana"/>
                <a:cs typeface="Verdana"/>
              </a:rPr>
              <a:t>mikroskobundan </a:t>
            </a:r>
            <a:r>
              <a:rPr sz="2400" spc="-200" dirty="0">
                <a:solidFill>
                  <a:schemeClr val="bg1"/>
                </a:solidFill>
                <a:latin typeface="Verdana"/>
                <a:cs typeface="Verdana"/>
              </a:rPr>
              <a:t>iki </a:t>
            </a:r>
            <a:r>
              <a:rPr sz="2400" spc="-45" dirty="0">
                <a:solidFill>
                  <a:schemeClr val="bg1"/>
                </a:solidFill>
                <a:latin typeface="Verdana"/>
                <a:cs typeface="Verdana"/>
              </a:rPr>
              <a:t>önemli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farkları </a:t>
            </a:r>
            <a:r>
              <a:rPr sz="2400" spc="-110" dirty="0">
                <a:solidFill>
                  <a:schemeClr val="bg1"/>
                </a:solidFill>
                <a:latin typeface="Verdana"/>
                <a:cs typeface="Verdana"/>
              </a:rPr>
              <a:t>vardır. </a:t>
            </a:r>
            <a:r>
              <a:rPr sz="2400" spc="-130" dirty="0">
                <a:solidFill>
                  <a:schemeClr val="bg1"/>
                </a:solidFill>
                <a:latin typeface="Verdana"/>
                <a:cs typeface="Verdana"/>
              </a:rPr>
              <a:t>Bunlar, </a:t>
            </a:r>
            <a:r>
              <a:rPr sz="2400" spc="-45" dirty="0">
                <a:solidFill>
                  <a:schemeClr val="bg1"/>
                </a:solidFill>
                <a:latin typeface="Verdana"/>
                <a:cs typeface="Verdana"/>
              </a:rPr>
              <a:t>özel </a:t>
            </a:r>
            <a:r>
              <a:rPr sz="2400" spc="-30" dirty="0">
                <a:solidFill>
                  <a:schemeClr val="bg1"/>
                </a:solidFill>
                <a:latin typeface="Verdana"/>
                <a:cs typeface="Verdana"/>
              </a:rPr>
              <a:t>kondansatör </a:t>
            </a:r>
            <a:r>
              <a:rPr sz="2400" spc="10" dirty="0">
                <a:solidFill>
                  <a:schemeClr val="bg1"/>
                </a:solidFill>
                <a:latin typeface="Verdana"/>
                <a:cs typeface="Verdana"/>
              </a:rPr>
              <a:t>ve  </a:t>
            </a:r>
            <a:r>
              <a:rPr sz="2400" spc="-45" dirty="0">
                <a:solidFill>
                  <a:schemeClr val="bg1"/>
                </a:solidFill>
                <a:latin typeface="Verdana"/>
                <a:cs typeface="Verdana"/>
              </a:rPr>
              <a:t>özel </a:t>
            </a:r>
            <a:r>
              <a:rPr sz="2400" spc="-50" dirty="0">
                <a:solidFill>
                  <a:schemeClr val="bg1"/>
                </a:solidFill>
                <a:latin typeface="Verdana"/>
                <a:cs typeface="Verdana"/>
              </a:rPr>
              <a:t>faz </a:t>
            </a:r>
            <a:r>
              <a:rPr sz="2400" spc="-95" dirty="0">
                <a:solidFill>
                  <a:schemeClr val="bg1"/>
                </a:solidFill>
                <a:latin typeface="Verdana"/>
                <a:cs typeface="Verdana"/>
              </a:rPr>
              <a:t>objektiflerin</a:t>
            </a:r>
            <a:r>
              <a:rPr sz="2400" spc="-4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kullanılmasıdır.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39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903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265" dirty="0">
                <a:solidFill>
                  <a:schemeClr val="bg1"/>
                </a:solidFill>
                <a:latin typeface="Verdana"/>
                <a:cs typeface="Verdana"/>
              </a:rPr>
              <a:t>Elektron</a:t>
            </a:r>
            <a:r>
              <a:rPr sz="2400" b="1" spc="29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b="1" spc="-245" dirty="0">
                <a:solidFill>
                  <a:schemeClr val="bg1"/>
                </a:solidFill>
                <a:latin typeface="Verdana"/>
                <a:cs typeface="Verdana"/>
              </a:rPr>
              <a:t>mikroskobu: </a:t>
            </a:r>
            <a:r>
              <a:rPr sz="2400" spc="-270" dirty="0">
                <a:solidFill>
                  <a:schemeClr val="bg1"/>
                </a:solidFill>
                <a:latin typeface="Verdana"/>
                <a:cs typeface="Verdana"/>
              </a:rPr>
              <a:t>≥50.000 </a:t>
            </a:r>
            <a:r>
              <a:rPr sz="2400" spc="-90" dirty="0">
                <a:solidFill>
                  <a:schemeClr val="bg1"/>
                </a:solidFill>
                <a:latin typeface="Verdana"/>
                <a:cs typeface="Verdana"/>
              </a:rPr>
              <a:t>büyütmelidir.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Çapları </a:t>
            </a:r>
            <a:r>
              <a:rPr sz="2400" spc="-204" dirty="0">
                <a:solidFill>
                  <a:schemeClr val="bg1"/>
                </a:solidFill>
                <a:latin typeface="Verdana"/>
                <a:cs typeface="Verdana"/>
              </a:rPr>
              <a:t>0.001 </a:t>
            </a:r>
            <a:r>
              <a:rPr sz="2400" spc="-125" dirty="0">
                <a:solidFill>
                  <a:schemeClr val="bg1"/>
                </a:solidFill>
                <a:latin typeface="Verdana"/>
                <a:cs typeface="Verdana"/>
              </a:rPr>
              <a:t>µm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olan 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mikroorganizmaları 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(virüsler </a:t>
            </a:r>
            <a:r>
              <a:rPr sz="2400" spc="-65" dirty="0">
                <a:solidFill>
                  <a:schemeClr val="bg1"/>
                </a:solidFill>
                <a:latin typeface="Verdana"/>
                <a:cs typeface="Verdana"/>
              </a:rPr>
              <a:t>gibi)</a:t>
            </a:r>
            <a:r>
              <a:rPr sz="2400" spc="7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chemeClr val="bg1"/>
                </a:solidFill>
                <a:latin typeface="Verdana"/>
                <a:cs typeface="Verdana"/>
              </a:rPr>
              <a:t>görme </a:t>
            </a:r>
            <a:r>
              <a:rPr sz="2400" spc="25" dirty="0">
                <a:solidFill>
                  <a:schemeClr val="bg1"/>
                </a:solidFill>
                <a:latin typeface="Verdana"/>
                <a:cs typeface="Verdana"/>
              </a:rPr>
              <a:t>olanağı 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verir. </a:t>
            </a:r>
            <a:r>
              <a:rPr sz="2400" spc="-114" dirty="0">
                <a:solidFill>
                  <a:schemeClr val="bg1"/>
                </a:solidFill>
                <a:latin typeface="Verdana"/>
                <a:cs typeface="Verdana"/>
              </a:rPr>
              <a:t>Elektron  </a:t>
            </a:r>
            <a:r>
              <a:rPr sz="2400" spc="-60" dirty="0">
                <a:solidFill>
                  <a:schemeClr val="bg1"/>
                </a:solidFill>
                <a:latin typeface="Verdana"/>
                <a:cs typeface="Verdana"/>
              </a:rPr>
              <a:t>mikroskobunda</a:t>
            </a:r>
            <a:r>
              <a:rPr sz="24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229" dirty="0">
                <a:solidFill>
                  <a:schemeClr val="bg1"/>
                </a:solidFill>
                <a:latin typeface="Verdana"/>
                <a:cs typeface="Verdana"/>
              </a:rPr>
              <a:t>ışık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chemeClr val="bg1"/>
                </a:solidFill>
                <a:latin typeface="Verdana"/>
                <a:cs typeface="Verdana"/>
              </a:rPr>
              <a:t>kaynağı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Verdana"/>
                <a:cs typeface="Verdana"/>
              </a:rPr>
              <a:t>yerine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chemeClr val="bg1"/>
                </a:solidFill>
                <a:latin typeface="Verdana"/>
                <a:cs typeface="Verdana"/>
              </a:rPr>
              <a:t>dalga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boyu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chemeClr val="bg1"/>
                </a:solidFill>
                <a:latin typeface="Verdana"/>
                <a:cs typeface="Verdana"/>
              </a:rPr>
              <a:t>çok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chemeClr val="bg1"/>
                </a:solidFill>
                <a:latin typeface="Verdana"/>
                <a:cs typeface="Verdana"/>
              </a:rPr>
              <a:t>kısa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olan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chemeClr val="bg1"/>
                </a:solidFill>
                <a:latin typeface="Verdana"/>
                <a:cs typeface="Verdana"/>
              </a:rPr>
              <a:t>elektronlar  </a:t>
            </a:r>
            <a:r>
              <a:rPr sz="2400" spc="15" dirty="0">
                <a:solidFill>
                  <a:schemeClr val="bg1"/>
                </a:solidFill>
                <a:latin typeface="Verdana"/>
                <a:cs typeface="Verdana"/>
              </a:rPr>
              <a:t>ve</a:t>
            </a:r>
            <a:r>
              <a:rPr sz="24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chemeClr val="bg1"/>
                </a:solidFill>
                <a:latin typeface="Verdana"/>
                <a:cs typeface="Verdana"/>
              </a:rPr>
              <a:t>cam</a:t>
            </a:r>
            <a:r>
              <a:rPr sz="2400" spc="-18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Verdana"/>
                <a:cs typeface="Verdana"/>
              </a:rPr>
              <a:t>mercekler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chemeClr val="bg1"/>
                </a:solidFill>
                <a:latin typeface="Verdana"/>
                <a:cs typeface="Verdana"/>
              </a:rPr>
              <a:t>yerine</a:t>
            </a:r>
            <a:r>
              <a:rPr sz="24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chemeClr val="bg1"/>
                </a:solidFill>
                <a:latin typeface="Verdana"/>
                <a:cs typeface="Verdana"/>
              </a:rPr>
              <a:t>elektromanyetik</a:t>
            </a:r>
            <a:r>
              <a:rPr sz="2400" spc="-17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chemeClr val="bg1"/>
                </a:solidFill>
                <a:latin typeface="Verdana"/>
                <a:cs typeface="Verdana"/>
              </a:rPr>
              <a:t>kondansatörler</a:t>
            </a:r>
            <a:r>
              <a:rPr sz="2400" spc="-175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2400" spc="-150" dirty="0">
                <a:solidFill>
                  <a:schemeClr val="bg1"/>
                </a:solidFill>
                <a:latin typeface="Verdana"/>
                <a:cs typeface="Verdana"/>
              </a:rPr>
              <a:t>kullanılır.</a:t>
            </a:r>
            <a:endParaRPr sz="24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7075" y="1066800"/>
            <a:ext cx="5290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4" dirty="0"/>
              <a:t>MİKROSKOP</a:t>
            </a:r>
            <a:r>
              <a:rPr spc="-360" dirty="0"/>
              <a:t> </a:t>
            </a:r>
            <a:r>
              <a:rPr spc="-459" dirty="0"/>
              <a:t>ÇEŞİTLERİ</a:t>
            </a:r>
          </a:p>
        </p:txBody>
      </p:sp>
    </p:spTree>
    <p:extLst>
      <p:ext uri="{BB962C8B-B14F-4D97-AF65-F5344CB8AC3E}">
        <p14:creationId xmlns:p14="http://schemas.microsoft.com/office/powerpoint/2010/main" val="99104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7FD6E0-F00B-064D-A668-9A68FFFB522A}"/>
              </a:ext>
            </a:extLst>
          </p:cNvPr>
          <p:cNvSpPr txBox="1"/>
          <p:nvPr/>
        </p:nvSpPr>
        <p:spPr>
          <a:xfrm>
            <a:off x="4572000" y="29718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39272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51" y="2743200"/>
            <a:ext cx="9220200" cy="337071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Besiyerleri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hazırlanırken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̧, hedef organizmanın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gelişmesini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optimize edecek konsantrasyonlarda gerekli besin maddelerinin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dengelenmis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karışımını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sağlamaktır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Bütün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öğelerini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oldukça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fazla miktarda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sağlayarak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olabildiğince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zengin bir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yapma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yaklaşımı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 optimal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elde edilemez. </a:t>
            </a:r>
          </a:p>
          <a:p>
            <a:pPr algn="just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Örneğin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aminoasitlerin dengelenmemesi ve bir amino asidin fazla olması,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ilişkili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amino asidin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gelişme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kullanımını baskılayabilir. Glikoz dahil olmak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üzere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tüm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öğeleri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konsantrasyonları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arttıkça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baskılayıcı etki yaparlar.</a:t>
            </a:r>
            <a:b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2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 bir gıda mikrobiyolojisi laboratuvarı tipik bir ev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mutfağına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benzer.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hazırlamak ise, evde yemek yapmaktan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farklı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değildir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Mikrobiyolojik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amaçla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kullanılacak bir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hazırlanması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basit olarak mutfakta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çorba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yapmaya benzetilebilir.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Örneğin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domates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çorbası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yapmak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yemek kitaplarında miktarları verilerek tarif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edildiği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şekli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ile;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önce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yağda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kavrulur,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üzerine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domates suyu,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süt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tuz ilave edilir,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pişirilerek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çorba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hazırlanır. Ya da daha basit olarak, hazır toz haldeki domates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çorbası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belirli miktarda su ile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pişirilir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3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şekilde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bileşimine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giren maddeler ayrı ayrı tartılarak, ya da hazır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dehidre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doğrudan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tartılarak su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çözülür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basit olarak;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Nutrient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Broth'un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bileşimi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litrede 5 gram pepton ve 3 gram et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ekstraktı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şeklindedir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9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743200"/>
            <a:ext cx="10978279" cy="35993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bileşimi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ister basit, ister kompleks olsun,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bileşimden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hazırlamak yerine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dehidre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hazır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kullanmanın 3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önemli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üstünlüğu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̈ vardır: </a:t>
            </a:r>
          </a:p>
          <a:p>
            <a:pPr algn="just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maddeyi ayrı ayrı tartmak yerine hazır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besiyerinden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kez tartım yapmak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daha kolay ve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güvenilir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uygulamadır. </a:t>
            </a:r>
          </a:p>
        </p:txBody>
      </p:sp>
    </p:spTree>
    <p:extLst>
      <p:ext uri="{BB962C8B-B14F-4D97-AF65-F5344CB8AC3E}">
        <p14:creationId xmlns:p14="http://schemas.microsoft.com/office/powerpoint/2010/main" val="241245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438400"/>
            <a:ext cx="10978279" cy="3599316"/>
          </a:xfrm>
        </p:spPr>
        <p:txBody>
          <a:bodyPr>
            <a:normAutofit/>
          </a:bodyPr>
          <a:lstStyle/>
          <a:p>
            <a:pPr algn="just"/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Özellikle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miligram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düzeyinde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tartım yapılacak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bileşenlerinde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hata yapma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olasılığı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vardır. Oysa bu maddeler hazır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dehidre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besiyerleri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homojen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dağıtıldıklarından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tartımlar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daha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güvenilir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olur. </a:t>
            </a:r>
          </a:p>
          <a:p>
            <a:pPr algn="just"/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kullanmanın en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önemli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üstünlüğu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̈ -hatta bir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diğer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ile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zorunluluğu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bileşenlerin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performansı ile ilgilidir. Ayrı ayrı tartılan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bileşenlerden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birisinin dahi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özelliğini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yitirmis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olması, o madde ile hazırlanan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performansında kayda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değer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ölçüde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kayba, hatta o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besiyerinin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tümüyle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kullanılamaz hale gelmesine yol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açar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3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HAZIRLAMA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667000"/>
            <a:ext cx="10978279" cy="3599316"/>
          </a:xfrm>
        </p:spPr>
        <p:txBody>
          <a:bodyPr>
            <a:normAutofit/>
          </a:bodyPr>
          <a:lstStyle/>
          <a:p>
            <a:pPr marL="457200" indent="-457200" algn="just">
              <a:buAutoNum type="alphaUcParenR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FORMÜLDEN HAZIRLAMA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DEHİDRE BESİYERİNDEN HAZIRLAMA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KULLANIMA HAZIR BESİYERİ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ÖZEL UYGULAMALAR (TÜPTE YATIK AGAR, ÇİFT KUVVETLİ BROTH, ROUX ŞİŞESİ, DURHAM TÜPÜ, ÇİFT KAT EKİM )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2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BİLEŞİMİNE GİREN MADDELER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69" y="2819400"/>
            <a:ext cx="10978279" cy="35993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PEPTONLAR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MAYA EKSTRAKTI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EKSTRAKTI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 EKSTRAKTI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BEYİN VE KALP EKSTRAKTI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0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EBD3F8-2191-5447-AE42-C15ED9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BESİYERİ BİLEŞİMİNE GİREN MADDELER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2FADD9-916C-A040-BEE5-05FAA0AC9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819400"/>
            <a:ext cx="10978279" cy="35993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KARBONHİDRATLAR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TAMPON MADDELER</a:t>
            </a:r>
          </a:p>
          <a:p>
            <a:pPr algn="just">
              <a:buFont typeface="Wingdings" pitchFamily="2" charset="2"/>
              <a:buChar char="q"/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İNDİKATÖRLERİ</a:t>
            </a: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7771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{DA58AF29-89F6-6944-83BF-856B758F1585}tf10001057</Template>
  <TotalTime>1598</TotalTime>
  <Words>903</Words>
  <Application>Microsoft Macintosh PowerPoint</Application>
  <PresentationFormat>Geniş ekran</PresentationFormat>
  <Paragraphs>75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Verdana</vt:lpstr>
      <vt:lpstr>Wingdings</vt:lpstr>
      <vt:lpstr>Berlin</vt:lpstr>
      <vt:lpstr>GENEL MİKROBİYOLOJİ</vt:lpstr>
      <vt:lpstr>BESİYERİ HAZIRLAMA</vt:lpstr>
      <vt:lpstr>BESİYERİ HAZIRLAMA</vt:lpstr>
      <vt:lpstr>BESİYERİ HAZIRLAMA</vt:lpstr>
      <vt:lpstr>BESİYERİ HAZIRLAMA</vt:lpstr>
      <vt:lpstr>BESİYERİ HAZIRLAMA</vt:lpstr>
      <vt:lpstr>BESİYERİ HAZIRLAMA</vt:lpstr>
      <vt:lpstr>BESİYERİ BİLEŞİMİNE GİREN MADDELER</vt:lpstr>
      <vt:lpstr>BESİYERİ BİLEŞİMİNE GİREN MADDELER</vt:lpstr>
      <vt:lpstr>BESİYERİ BİLEŞİMİNE GİREN MADDELER</vt:lpstr>
      <vt:lpstr>MİKROSKOP</vt:lpstr>
      <vt:lpstr>PowerPoint Sunusu</vt:lpstr>
      <vt:lpstr>MİKROSKOP ÇEŞİTLERİ</vt:lpstr>
      <vt:lpstr>MİKROSKOP ÇEŞİTLERİ</vt:lpstr>
      <vt:lpstr>MİKROSKOP ÇEŞİTLERİ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cp:lastModifiedBy>Özgür Tecer</cp:lastModifiedBy>
  <cp:revision>179</cp:revision>
  <dcterms:created xsi:type="dcterms:W3CDTF">2018-10-10T06:12:19Z</dcterms:created>
  <dcterms:modified xsi:type="dcterms:W3CDTF">2019-12-13T18:47:30Z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