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48" r:id="rId2"/>
    <p:sldId id="449" r:id="rId3"/>
    <p:sldId id="450" r:id="rId4"/>
    <p:sldId id="471" r:id="rId5"/>
    <p:sldId id="451" r:id="rId6"/>
    <p:sldId id="452" r:id="rId7"/>
    <p:sldId id="454" r:id="rId8"/>
    <p:sldId id="455" r:id="rId9"/>
    <p:sldId id="456" r:id="rId10"/>
    <p:sldId id="457" r:id="rId11"/>
    <p:sldId id="458" r:id="rId12"/>
    <p:sldId id="459" r:id="rId13"/>
    <p:sldId id="460" r:id="rId14"/>
    <p:sldId id="461" r:id="rId15"/>
    <p:sldId id="462" r:id="rId16"/>
    <p:sldId id="463" r:id="rId17"/>
    <p:sldId id="464" r:id="rId18"/>
    <p:sldId id="465" r:id="rId19"/>
    <p:sldId id="466" r:id="rId20"/>
    <p:sldId id="467" r:id="rId21"/>
    <p:sldId id="468" r:id="rId22"/>
    <p:sldId id="469"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dirty="0" smtClean="0"/>
              <a:t>Bir çok farklı şekilde sınıflandırılan iletişim türleri genel olarak 3 başlık altında toplanmaktadır. Bunlar,</a:t>
            </a:r>
          </a:p>
          <a:p>
            <a:pPr>
              <a:spcBef>
                <a:spcPts val="1800"/>
              </a:spcBef>
            </a:pPr>
            <a:endParaRPr lang="tr-TR" sz="2800" dirty="0" smtClean="0"/>
          </a:p>
          <a:p>
            <a:pPr>
              <a:spcBef>
                <a:spcPts val="1800"/>
              </a:spcBef>
            </a:pPr>
            <a:r>
              <a:rPr lang="tr-TR" sz="2800" dirty="0" smtClean="0"/>
              <a:t>- Sözlü İletişim</a:t>
            </a:r>
          </a:p>
          <a:p>
            <a:pPr>
              <a:spcBef>
                <a:spcPts val="1800"/>
              </a:spcBef>
            </a:pPr>
            <a:r>
              <a:rPr lang="tr-TR" sz="2800" dirty="0" smtClean="0"/>
              <a:t>- Sözel olmayan İletişim</a:t>
            </a:r>
          </a:p>
          <a:p>
            <a:pPr>
              <a:spcBef>
                <a:spcPts val="1800"/>
              </a:spcBef>
            </a:pPr>
            <a:r>
              <a:rPr lang="tr-TR" sz="2800" dirty="0" smtClean="0"/>
              <a:t>- Yazılı İletişim</a:t>
            </a:r>
          </a:p>
        </p:txBody>
      </p:sp>
    </p:spTree>
    <p:extLst>
      <p:ext uri="{BB962C8B-B14F-4D97-AF65-F5344CB8AC3E}">
        <p14:creationId xmlns:p14="http://schemas.microsoft.com/office/powerpoint/2010/main" val="11508964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a:t>
            </a:r>
          </a:p>
          <a:p>
            <a:pPr>
              <a:spcBef>
                <a:spcPts val="1800"/>
              </a:spcBef>
            </a:pPr>
            <a:r>
              <a:rPr lang="tr-TR" sz="2800" dirty="0" smtClean="0"/>
              <a:t>Sözsüz iletişimin en önemli özelliği sözlü iletişimi tamamlıyor olması ve sözel mesajların veremediği anlamları yüklüyor olmasıdır.</a:t>
            </a:r>
          </a:p>
          <a:p>
            <a:pPr>
              <a:spcBef>
                <a:spcPts val="1800"/>
              </a:spcBef>
            </a:pPr>
            <a:r>
              <a:rPr lang="tr-TR" sz="2800" dirty="0" smtClean="0"/>
              <a:t>İletişimin %85-95’i sözsüz iletişim yollarından oluşur. </a:t>
            </a:r>
          </a:p>
          <a:p>
            <a:pPr>
              <a:spcBef>
                <a:spcPts val="1800"/>
              </a:spcBef>
            </a:pPr>
            <a:r>
              <a:rPr lang="tr-TR" sz="2800" dirty="0" smtClean="0"/>
              <a:t>Sözsüz iletişim genelde sözlü iletişime göre daha güven verici ve net olabilmektedir.</a:t>
            </a:r>
          </a:p>
          <a:p>
            <a:pPr>
              <a:spcBef>
                <a:spcPts val="1800"/>
              </a:spcBef>
            </a:pPr>
            <a:r>
              <a:rPr lang="tr-TR" sz="2800" dirty="0" smtClean="0"/>
              <a:t>Etkili iletişim sözlü ve sözsüz iletişim yönteminin birlikte kullanılması ile gerçekleşebilir.</a:t>
            </a:r>
          </a:p>
          <a:p>
            <a:pPr>
              <a:spcBef>
                <a:spcPts val="1800"/>
              </a:spcBef>
            </a:pPr>
            <a:endParaRPr lang="tr-TR" sz="2800" dirty="0" smtClean="0"/>
          </a:p>
        </p:txBody>
      </p:sp>
    </p:spTree>
    <p:extLst>
      <p:ext uri="{BB962C8B-B14F-4D97-AF65-F5344CB8AC3E}">
        <p14:creationId xmlns:p14="http://schemas.microsoft.com/office/powerpoint/2010/main" val="580414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a:t>
            </a:r>
          </a:p>
          <a:p>
            <a:pPr>
              <a:spcBef>
                <a:spcPts val="1800"/>
              </a:spcBef>
            </a:pPr>
            <a:r>
              <a:rPr lang="tr-TR" sz="2800" dirty="0" smtClean="0"/>
              <a:t>Sözsüz iletişimin dört fonksiyonu bulunmaktadır. Bunlar;</a:t>
            </a:r>
          </a:p>
          <a:p>
            <a:pPr>
              <a:spcBef>
                <a:spcPts val="1800"/>
              </a:spcBef>
            </a:pPr>
            <a:r>
              <a:rPr lang="tr-TR" sz="2800" dirty="0" smtClean="0"/>
              <a:t>- Mesajların anlamlarını güçlendirir ve sözlü iletişimi bu şekilde tamamlar</a:t>
            </a:r>
          </a:p>
          <a:p>
            <a:pPr>
              <a:spcBef>
                <a:spcPts val="1800"/>
              </a:spcBef>
            </a:pPr>
            <a:r>
              <a:rPr lang="tr-TR" sz="2800" dirty="0" smtClean="0"/>
              <a:t>- Sözlü iletişimi düzenler</a:t>
            </a:r>
          </a:p>
          <a:p>
            <a:pPr>
              <a:spcBef>
                <a:spcPts val="1800"/>
              </a:spcBef>
            </a:pPr>
            <a:r>
              <a:rPr lang="tr-TR" sz="2800" dirty="0" smtClean="0"/>
              <a:t>- Söylenilen sözleri vurgular</a:t>
            </a:r>
          </a:p>
          <a:p>
            <a:pPr>
              <a:spcBef>
                <a:spcPts val="1800"/>
              </a:spcBef>
            </a:pPr>
            <a:r>
              <a:rPr lang="tr-TR" sz="2800" dirty="0" smtClean="0"/>
              <a:t>- Sözsüz mesajlar sözlü mesajların yerini alabilir</a:t>
            </a:r>
          </a:p>
          <a:p>
            <a:pPr marL="0" indent="0">
              <a:spcBef>
                <a:spcPts val="1800"/>
              </a:spcBef>
              <a:buNone/>
            </a:pPr>
            <a:endParaRPr lang="tr-TR" sz="2800" dirty="0" smtClean="0"/>
          </a:p>
        </p:txBody>
      </p:sp>
    </p:spTree>
    <p:extLst>
      <p:ext uri="{BB962C8B-B14F-4D97-AF65-F5344CB8AC3E}">
        <p14:creationId xmlns:p14="http://schemas.microsoft.com/office/powerpoint/2010/main" val="513401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lnSpcReduction="10000"/>
          </a:bodyPr>
          <a:lstStyle/>
          <a:p>
            <a:pPr>
              <a:spcBef>
                <a:spcPts val="1800"/>
              </a:spcBef>
            </a:pPr>
            <a:r>
              <a:rPr lang="tr-TR" sz="2800" b="1" dirty="0"/>
              <a:t>SÖZSÜZ İLETİŞİM</a:t>
            </a:r>
            <a:r>
              <a:rPr lang="tr-TR" sz="2800" b="1" dirty="0" smtClean="0"/>
              <a:t>:</a:t>
            </a:r>
          </a:p>
          <a:p>
            <a:pPr>
              <a:spcBef>
                <a:spcPts val="1800"/>
              </a:spcBef>
            </a:pPr>
            <a:r>
              <a:rPr lang="tr-TR" sz="2800" dirty="0" smtClean="0"/>
              <a:t>Sözsüz iletişimin temel özellikleri;</a:t>
            </a:r>
          </a:p>
          <a:p>
            <a:pPr>
              <a:spcBef>
                <a:spcPts val="1800"/>
              </a:spcBef>
            </a:pPr>
            <a:r>
              <a:rPr lang="tr-TR" sz="2800" dirty="0" smtClean="0"/>
              <a:t>- </a:t>
            </a:r>
            <a:r>
              <a:rPr lang="tr-TR" sz="2800" b="1" i="1" dirty="0" smtClean="0"/>
              <a:t>Etkilidir ve duyguları belirtir: </a:t>
            </a:r>
            <a:r>
              <a:rPr lang="tr-TR" sz="2800" dirty="0" smtClean="0"/>
              <a:t>Duygular sözsüz iletişimle daha kolay ifade edilir.</a:t>
            </a:r>
            <a:r>
              <a:rPr lang="tr-TR" sz="2800" b="1" i="1" dirty="0" smtClean="0"/>
              <a:t> </a:t>
            </a:r>
            <a:r>
              <a:rPr lang="tr-TR" sz="2800" dirty="0" smtClean="0"/>
              <a:t>Korku, sevinç, kızgınlık gibi duyguların karşı tarafa aktarılmasında sözsüz iletişim yöntemleri daha etkilidir. Söylenen sözcükler yeterli anlamı taşıyamasa da sözsüz iletişim yolları bu sözcükleri tamamlayarak karşı tarafa duyguları daha doğru bir biçimde iletir. </a:t>
            </a:r>
          </a:p>
          <a:p>
            <a:pPr>
              <a:spcBef>
                <a:spcPts val="1800"/>
              </a:spcBef>
            </a:pPr>
            <a:r>
              <a:rPr lang="tr-TR" sz="2800" dirty="0" smtClean="0"/>
              <a:t>- </a:t>
            </a:r>
            <a:r>
              <a:rPr lang="tr-TR" sz="2800" b="1" i="1" dirty="0" smtClean="0"/>
              <a:t>Çift anlamlıdır: </a:t>
            </a:r>
            <a:r>
              <a:rPr lang="tr-TR" sz="2800" dirty="0" smtClean="0"/>
              <a:t>Kişi kurduğu sözcüklerle farklı bir şey ifade ederken sözsüz iletişim yolları ile tam tersi bir durum olduğunu karşı tarafa aksettirebilir.</a:t>
            </a:r>
          </a:p>
          <a:p>
            <a:pPr>
              <a:spcBef>
                <a:spcPts val="1800"/>
              </a:spcBef>
            </a:pPr>
            <a:r>
              <a:rPr lang="tr-TR" sz="2800" dirty="0" smtClean="0"/>
              <a:t>- </a:t>
            </a:r>
            <a:r>
              <a:rPr lang="tr-TR" sz="2800" b="1" i="1" dirty="0" smtClean="0"/>
              <a:t>Belirsizdir: </a:t>
            </a:r>
            <a:r>
              <a:rPr lang="tr-TR" sz="2800" dirty="0" smtClean="0"/>
              <a:t>Yoruma açıktır. Sessizliğiniz bir kişi tarafından yalnızlık olarak yorumlanırken başka bir kişi tarafından kızgınlık olarak yorumlanabilir.</a:t>
            </a:r>
          </a:p>
        </p:txBody>
      </p:sp>
    </p:spTree>
    <p:extLst>
      <p:ext uri="{BB962C8B-B14F-4D97-AF65-F5344CB8AC3E}">
        <p14:creationId xmlns:p14="http://schemas.microsoft.com/office/powerpoint/2010/main" val="428573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 </a:t>
            </a:r>
            <a:endParaRPr lang="tr-TR" sz="2800" b="1" dirty="0" smtClean="0"/>
          </a:p>
          <a:p>
            <a:pPr>
              <a:spcBef>
                <a:spcPts val="1800"/>
              </a:spcBef>
            </a:pPr>
            <a:r>
              <a:rPr lang="tr-TR" sz="2800" dirty="0" smtClean="0"/>
              <a:t>- </a:t>
            </a:r>
            <a:r>
              <a:rPr lang="tr-TR" sz="2800" b="1" i="1" dirty="0"/>
              <a:t>Anlamı kültür </a:t>
            </a:r>
            <a:r>
              <a:rPr lang="tr-TR" sz="2800" b="1" i="1" dirty="0" smtClean="0"/>
              <a:t>belirler: </a:t>
            </a:r>
            <a:r>
              <a:rPr lang="tr-TR" sz="2800" dirty="0" smtClean="0"/>
              <a:t>Her davranış ya da diğer sözsüz iletişim yolları farklı kültürlerde farklı anlamlara gelebilir. Örneğin yemekten sonra geğirmek bir kültürde masadakilere saygısızlık olarak anlamlandırılırken başka kültürde yemeğin çok beğenildiği anlamına gelebilir.</a:t>
            </a:r>
            <a:endParaRPr lang="tr-TR" sz="2800" dirty="0"/>
          </a:p>
          <a:p>
            <a:pPr>
              <a:spcBef>
                <a:spcPts val="1800"/>
              </a:spcBef>
            </a:pPr>
            <a:r>
              <a:rPr lang="tr-TR" sz="2800" dirty="0"/>
              <a:t>- </a:t>
            </a:r>
            <a:r>
              <a:rPr lang="tr-TR" sz="2800" b="1" i="1" dirty="0"/>
              <a:t>Genellikle </a:t>
            </a:r>
            <a:r>
              <a:rPr lang="tr-TR" sz="2800" b="1" i="1" dirty="0" smtClean="0"/>
              <a:t>bilinçsizdir: </a:t>
            </a:r>
            <a:r>
              <a:rPr lang="tr-TR" sz="2800" dirty="0" smtClean="0"/>
              <a:t>Genelde kişilerin kontrol edemediği iletişim yöntemlerini içerir. Örneğin istemsizce surat asmak, ya da sinirli misin diye soran birine bağırarak hayır nereden çıkardın diye kızmak gibi.</a:t>
            </a:r>
            <a:endParaRPr lang="tr-TR" sz="2800" dirty="0"/>
          </a:p>
          <a:p>
            <a:pPr>
              <a:spcBef>
                <a:spcPts val="1800"/>
              </a:spcBef>
            </a:pPr>
            <a:endParaRPr lang="tr-TR" sz="2800" dirty="0"/>
          </a:p>
          <a:p>
            <a:pPr>
              <a:spcBef>
                <a:spcPts val="1800"/>
              </a:spcBef>
            </a:pPr>
            <a:endParaRPr lang="tr-TR" sz="2800" dirty="0" smtClean="0"/>
          </a:p>
        </p:txBody>
      </p:sp>
    </p:spTree>
    <p:extLst>
      <p:ext uri="{BB962C8B-B14F-4D97-AF65-F5344CB8AC3E}">
        <p14:creationId xmlns:p14="http://schemas.microsoft.com/office/powerpoint/2010/main" val="714554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 </a:t>
            </a:r>
          </a:p>
          <a:p>
            <a:pPr>
              <a:spcBef>
                <a:spcPts val="1800"/>
              </a:spcBef>
            </a:pPr>
            <a:r>
              <a:rPr lang="tr-TR" sz="2800" dirty="0" smtClean="0"/>
              <a:t>Sözsüz iletişimin yollarına baktığımızda;</a:t>
            </a:r>
          </a:p>
          <a:p>
            <a:pPr>
              <a:spcBef>
                <a:spcPts val="1800"/>
              </a:spcBef>
            </a:pPr>
            <a:r>
              <a:rPr lang="tr-TR" sz="2800" b="1" i="1" dirty="0" smtClean="0"/>
              <a:t>Beden Duruşu: </a:t>
            </a:r>
            <a:r>
              <a:rPr lang="tr-TR" sz="2800" dirty="0" smtClean="0"/>
              <a:t>Konuşmacıya ya da dinleyiciye karşı yüzünü ya da sırtını dönmek, ayak açıklığı, kolların bağlı olması gibi bir çok bedensel duruş karşı tarafa iletişimle ilgili bir çok mesaj verebilir.</a:t>
            </a:r>
          </a:p>
          <a:p>
            <a:pPr>
              <a:spcBef>
                <a:spcPts val="1800"/>
              </a:spcBef>
            </a:pPr>
            <a:r>
              <a:rPr lang="tr-TR" sz="2800" b="1" i="1" dirty="0" smtClean="0"/>
              <a:t>Beden Dili: </a:t>
            </a:r>
            <a:r>
              <a:rPr lang="tr-TR" sz="2800" dirty="0" smtClean="0"/>
              <a:t>Beden dili yüz ifadesinden sesin vurgusuna, bakışlara kadar bir çok anlamı içerisinde barındırır ve Asıl söylenmek istenilen mesaja anlamını verir. Beden dili kültürel olarak öğrenilmiş olan karmaşık ve çok düzeyli bir dildir. Anlamlar da yine kültüre göre belirlenir.</a:t>
            </a:r>
          </a:p>
        </p:txBody>
      </p:sp>
    </p:spTree>
    <p:extLst>
      <p:ext uri="{BB962C8B-B14F-4D97-AF65-F5344CB8AC3E}">
        <p14:creationId xmlns:p14="http://schemas.microsoft.com/office/powerpoint/2010/main" val="28585002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 </a:t>
            </a:r>
          </a:p>
          <a:p>
            <a:pPr>
              <a:spcBef>
                <a:spcPts val="1800"/>
              </a:spcBef>
            </a:pPr>
            <a:r>
              <a:rPr lang="tr-TR" sz="2800" b="1" dirty="0" smtClean="0"/>
              <a:t>- </a:t>
            </a:r>
            <a:r>
              <a:rPr lang="tr-TR" sz="2800" b="1" i="1" dirty="0" smtClean="0"/>
              <a:t>Yüz İfadeleri: </a:t>
            </a:r>
            <a:r>
              <a:rPr lang="tr-TR" sz="2800" dirty="0" smtClean="0"/>
              <a:t>Mimikler olarak adlandırılan yüz yani surattaki ifadedeler de söylenilen şeylerin anlamını belirler. Mesela çok güzelmiş derken ekşitilen surat ifadesi aslında nitelenen </a:t>
            </a:r>
            <a:r>
              <a:rPr lang="tr-TR" sz="2800" dirty="0"/>
              <a:t>ş</a:t>
            </a:r>
            <a:r>
              <a:rPr lang="tr-TR" sz="2800" dirty="0" smtClean="0"/>
              <a:t>eyin hiç güzel olmadığı anlamını verir.</a:t>
            </a:r>
          </a:p>
          <a:p>
            <a:pPr>
              <a:spcBef>
                <a:spcPts val="1800"/>
              </a:spcBef>
            </a:pPr>
            <a:r>
              <a:rPr lang="tr-TR" sz="2800" dirty="0" smtClean="0"/>
              <a:t>- </a:t>
            </a:r>
            <a:r>
              <a:rPr lang="tr-TR" sz="2800" b="1" i="1" dirty="0" smtClean="0"/>
              <a:t>Jestler: </a:t>
            </a:r>
            <a:r>
              <a:rPr lang="tr-TR" sz="2800" dirty="0" smtClean="0"/>
              <a:t>El ve kol hareketleri olarak tanımlanan jestler bir şeye dikkat çekmek için, iletişimin yönünü belirlemek için çağırmak ya da göstermek için kullanılır.</a:t>
            </a:r>
          </a:p>
        </p:txBody>
      </p:sp>
    </p:spTree>
    <p:extLst>
      <p:ext uri="{BB962C8B-B14F-4D97-AF65-F5344CB8AC3E}">
        <p14:creationId xmlns:p14="http://schemas.microsoft.com/office/powerpoint/2010/main" val="16404521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 </a:t>
            </a:r>
          </a:p>
          <a:p>
            <a:pPr>
              <a:spcBef>
                <a:spcPts val="1800"/>
              </a:spcBef>
            </a:pPr>
            <a:r>
              <a:rPr lang="tr-TR" sz="2800" b="1" i="1" dirty="0" smtClean="0"/>
              <a:t>- Dokunma: </a:t>
            </a:r>
            <a:r>
              <a:rPr lang="tr-TR" sz="2800" dirty="0" smtClean="0"/>
              <a:t>Dokunmak da aynı şekilde diğer sözsüz iletişim yöntemleri gibi karşı tarafa mesaj verir. Dokunmak kişinin bir şeyi yapmasını onaylamamak anlamına da gelebilmekte, karşıdaki kişiye </a:t>
            </a:r>
            <a:r>
              <a:rPr lang="tr-TR" sz="2800" dirty="0" err="1" smtClean="0"/>
              <a:t>snaa</a:t>
            </a:r>
            <a:r>
              <a:rPr lang="tr-TR" sz="2800" dirty="0" smtClean="0"/>
              <a:t> şefkat duyuyorum mesajı da verebilmektedir.</a:t>
            </a:r>
          </a:p>
          <a:p>
            <a:pPr>
              <a:spcBef>
                <a:spcPts val="1800"/>
              </a:spcBef>
            </a:pPr>
            <a:r>
              <a:rPr lang="tr-TR" sz="2800" b="1" i="1" dirty="0" smtClean="0"/>
              <a:t>- Kişiler arası mesafe: </a:t>
            </a:r>
            <a:r>
              <a:rPr lang="tr-TR" sz="2800" dirty="0" smtClean="0"/>
              <a:t>İletişimde kişilerin aralarındaki mesafe genelse samimiyet, ciddiyet, ilgi ya da  ast üst ilişkisi gibi mesajları karşı tarafa vermek için kullanılır.</a:t>
            </a:r>
          </a:p>
        </p:txBody>
      </p:sp>
    </p:spTree>
    <p:extLst>
      <p:ext uri="{BB962C8B-B14F-4D97-AF65-F5344CB8AC3E}">
        <p14:creationId xmlns:p14="http://schemas.microsoft.com/office/powerpoint/2010/main" val="83767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SÖZSÜZ İLETİŞİM: </a:t>
            </a:r>
          </a:p>
          <a:p>
            <a:pPr>
              <a:spcBef>
                <a:spcPts val="1800"/>
              </a:spcBef>
            </a:pPr>
            <a:r>
              <a:rPr lang="tr-TR" sz="2800" b="1" i="1" dirty="0" smtClean="0"/>
              <a:t>-Giyim tarzı: </a:t>
            </a:r>
            <a:r>
              <a:rPr lang="tr-TR" sz="2800" dirty="0" smtClean="0"/>
              <a:t>Giyilen kıyafet de yine karşıdakinin ne kadar ciddiye alındığı ya da ortamın gereklilikleri gibi mesajları içerisinde barındırır. Kişiler girdikleri ortamda ilk olarak dış görünüş ve kıyafetleri ile yorumlanır.</a:t>
            </a:r>
          </a:p>
          <a:p>
            <a:pPr>
              <a:spcBef>
                <a:spcPts val="1800"/>
              </a:spcBef>
            </a:pPr>
            <a:r>
              <a:rPr lang="tr-TR" sz="2800" b="1" i="1" dirty="0" smtClean="0"/>
              <a:t>- Konuşma özellikleri: </a:t>
            </a:r>
            <a:r>
              <a:rPr lang="tr-TR" sz="2800" dirty="0" smtClean="0"/>
              <a:t>konuşmanın hızı, yüksekliği, kalitesi, tonu, söyleyiş tarzı gibi kavramlar yine sözlenen şeyle aslında ne denmek istendiğini destekleyen mekanizmalardır.</a:t>
            </a:r>
            <a:endParaRPr lang="tr-TR" sz="2800" b="1" i="1" dirty="0" smtClean="0"/>
          </a:p>
        </p:txBody>
      </p:sp>
    </p:spTree>
    <p:extLst>
      <p:ext uri="{BB962C8B-B14F-4D97-AF65-F5344CB8AC3E}">
        <p14:creationId xmlns:p14="http://schemas.microsoft.com/office/powerpoint/2010/main" val="4142305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lnSpcReduction="10000"/>
          </a:bodyPr>
          <a:lstStyle/>
          <a:p>
            <a:pPr>
              <a:spcBef>
                <a:spcPts val="1800"/>
              </a:spcBef>
            </a:pPr>
            <a:r>
              <a:rPr lang="tr-TR" sz="2800" b="1" dirty="0" smtClean="0"/>
              <a:t>YAZILI İLETİŞİM:</a:t>
            </a:r>
          </a:p>
          <a:p>
            <a:pPr>
              <a:spcBef>
                <a:spcPts val="1800"/>
              </a:spcBef>
            </a:pPr>
            <a:r>
              <a:rPr lang="tr-TR" sz="2800" dirty="0" smtClean="0"/>
              <a:t>Yazılı iletişim, duygu ve düşüncelerin yazı yolu ile karşı tarafa aktarılması sürecidir. Yazı sayesinde bilgi ve deneyimler kuşaklararası aktarılabilmekte ve kalıcılığı sağlanabilmektedir.</a:t>
            </a:r>
          </a:p>
          <a:p>
            <a:pPr>
              <a:spcBef>
                <a:spcPts val="1800"/>
              </a:spcBef>
            </a:pPr>
            <a:r>
              <a:rPr lang="tr-TR" sz="2800" dirty="0" smtClean="0"/>
              <a:t>Yazılı iletişim kişiler arası ilişkilerde hem bağlayıcıdır hem de güvenlidir. Yazılı iletişim sayesinde verilen mesaj kesinlik kazanır ve inkar edilemez.</a:t>
            </a:r>
          </a:p>
          <a:p>
            <a:pPr>
              <a:spcBef>
                <a:spcPts val="1800"/>
              </a:spcBef>
            </a:pPr>
            <a:r>
              <a:rPr lang="tr-TR" sz="2800" dirty="0" smtClean="0"/>
              <a:t>Sözlü iletişimin sağlanamayacağı zaman ve mekan gibi kısıtlılıklarda yazılı iletişim sorunu çözebilmektedir.</a:t>
            </a:r>
          </a:p>
          <a:p>
            <a:pPr>
              <a:spcBef>
                <a:spcPts val="1800"/>
              </a:spcBef>
            </a:pPr>
            <a:r>
              <a:rPr lang="tr-TR" sz="2800" dirty="0" smtClean="0"/>
              <a:t>Yazılı iletişimde daha kontrollü bir süreç yürümektedir. Değerlendirme yapma,  mesajın üzerinde değişiklik yapma, kontrol edebilme gibi olanaklar bulunmaktadır.</a:t>
            </a:r>
          </a:p>
          <a:p>
            <a:pPr>
              <a:spcBef>
                <a:spcPts val="1800"/>
              </a:spcBef>
            </a:pPr>
            <a:endParaRPr lang="tr-TR" sz="2800" dirty="0" smtClean="0"/>
          </a:p>
        </p:txBody>
      </p:sp>
    </p:spTree>
    <p:extLst>
      <p:ext uri="{BB962C8B-B14F-4D97-AF65-F5344CB8AC3E}">
        <p14:creationId xmlns:p14="http://schemas.microsoft.com/office/powerpoint/2010/main" val="5185196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YAZILI İLETİŞİM:</a:t>
            </a:r>
          </a:p>
          <a:p>
            <a:pPr>
              <a:spcBef>
                <a:spcPts val="1800"/>
              </a:spcBef>
            </a:pPr>
            <a:r>
              <a:rPr lang="tr-TR" sz="2800" dirty="0" smtClean="0"/>
              <a:t>Kurumsal iletişimin vazgeçilmez unsuru olan yazılı iletişim tekrar tekrar ulaşılabilir ve saklanabilir olma özelliklerine sahiptir. </a:t>
            </a:r>
          </a:p>
          <a:p>
            <a:pPr>
              <a:spcBef>
                <a:spcPts val="1800"/>
              </a:spcBef>
            </a:pPr>
            <a:r>
              <a:rPr lang="tr-TR" sz="2800" dirty="0" smtClean="0"/>
              <a:t>Yazılı iletişimde hatalar daha azdır. Daha resmi ve mesafelidir.</a:t>
            </a:r>
          </a:p>
          <a:p>
            <a:pPr>
              <a:spcBef>
                <a:spcPts val="1800"/>
              </a:spcBef>
            </a:pPr>
            <a:r>
              <a:rPr lang="tr-TR" sz="2800" dirty="0" smtClean="0"/>
              <a:t>Saklanabilir ve tekrar okunabilir olduğu için anlaşılırlığı daha fazladır.</a:t>
            </a:r>
          </a:p>
          <a:p>
            <a:pPr>
              <a:spcBef>
                <a:spcPts val="1800"/>
              </a:spcBef>
            </a:pPr>
            <a:r>
              <a:rPr lang="tr-TR" sz="2800" dirty="0" smtClean="0"/>
              <a:t>Yazılı iletişimin mektuplar, raporlar, üst yazılar, raporlar basın bildirileri ilanlar gibi bir çok yöntemi bulunmaktadır.</a:t>
            </a:r>
          </a:p>
          <a:p>
            <a:pPr>
              <a:spcBef>
                <a:spcPts val="1800"/>
              </a:spcBef>
            </a:pPr>
            <a:r>
              <a:rPr lang="tr-TR" sz="2800" dirty="0" smtClean="0"/>
              <a:t>Kalıcıdır ve değiştirilemezler.</a:t>
            </a:r>
          </a:p>
        </p:txBody>
      </p:sp>
    </p:spTree>
    <p:extLst>
      <p:ext uri="{BB962C8B-B14F-4D97-AF65-F5344CB8AC3E}">
        <p14:creationId xmlns:p14="http://schemas.microsoft.com/office/powerpoint/2010/main" val="4082163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SÖZLÜ İLETİŞİM:</a:t>
            </a:r>
          </a:p>
          <a:p>
            <a:pPr>
              <a:spcBef>
                <a:spcPts val="1800"/>
              </a:spcBef>
            </a:pPr>
            <a:r>
              <a:rPr lang="tr-TR" sz="2800" dirty="0"/>
              <a:t>Yer yüzü üzerinde yaşayan canlılardan yalnızca insanoğlu kelimeler kullanarak iletişim kurabilmektedir.</a:t>
            </a:r>
          </a:p>
          <a:p>
            <a:pPr>
              <a:spcBef>
                <a:spcPts val="1800"/>
              </a:spcBef>
            </a:pPr>
            <a:r>
              <a:rPr lang="tr-TR" sz="2800" dirty="0" smtClean="0"/>
              <a:t>Sözlü iletişimin tanımına bakılacak olduğunda; kişinin karşı tarafa yollamak istediği iletileri dilde yer alan kelimeleri, deyimleri, atasözlerini dil bilgisi kurallarına uyarak iletmesidir.</a:t>
            </a:r>
          </a:p>
          <a:p>
            <a:pPr>
              <a:spcBef>
                <a:spcPts val="1800"/>
              </a:spcBef>
            </a:pPr>
            <a:r>
              <a:rPr lang="tr-TR" sz="2800" dirty="0" smtClean="0"/>
              <a:t>Sözel iletişim sese ve işitmeye dayalıdır.</a:t>
            </a:r>
          </a:p>
          <a:p>
            <a:pPr>
              <a:spcBef>
                <a:spcPts val="1800"/>
              </a:spcBef>
            </a:pPr>
            <a:r>
              <a:rPr lang="tr-TR" sz="2800" dirty="0" smtClean="0"/>
              <a:t>Genelde yüz yüze gerçekleştirilir ve konuşma yolu ile iletişim olarak ya da sözel iletişim olarak da adlandırılabilir.</a:t>
            </a:r>
          </a:p>
        </p:txBody>
      </p:sp>
    </p:spTree>
    <p:extLst>
      <p:ext uri="{BB962C8B-B14F-4D97-AF65-F5344CB8AC3E}">
        <p14:creationId xmlns:p14="http://schemas.microsoft.com/office/powerpoint/2010/main" val="13988623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YAZILI İLETİŞİM:</a:t>
            </a:r>
          </a:p>
          <a:p>
            <a:pPr>
              <a:spcBef>
                <a:spcPts val="1800"/>
              </a:spcBef>
            </a:pPr>
            <a:r>
              <a:rPr lang="tr-TR" sz="2800" dirty="0" smtClean="0"/>
              <a:t>Yazılı iletişim için bir ön çalışma gerekmektedir.</a:t>
            </a:r>
          </a:p>
          <a:p>
            <a:pPr>
              <a:spcBef>
                <a:spcPts val="1800"/>
              </a:spcBef>
            </a:pPr>
            <a:r>
              <a:rPr lang="tr-TR" sz="2800" dirty="0" smtClean="0"/>
              <a:t>Öncelikle biçimsel bir planlama yapılır. Burada sayfa özellikleri düzen, konunun belirlenmesi ve sınırlanması gibi hazırlıklar yapılır. Sonrasında içerik olarak bir planlama yapılır. Bu bölümde mesaj üç ayrı başlığa ayrılır. Giriş gelişme ve sonuç bölümleri mesajın içeriğine göre planlanır. </a:t>
            </a:r>
          </a:p>
          <a:p>
            <a:pPr>
              <a:spcBef>
                <a:spcPts val="1800"/>
              </a:spcBef>
            </a:pPr>
            <a:r>
              <a:rPr lang="tr-TR" sz="2800" dirty="0" smtClean="0"/>
              <a:t>Bu planlamalardaki amaç mesajın karşı tarafa en doğru, en açıklayıcı, en net ve en kısa şekilde aktarılmasıdır.</a:t>
            </a:r>
          </a:p>
        </p:txBody>
      </p:sp>
    </p:spTree>
    <p:extLst>
      <p:ext uri="{BB962C8B-B14F-4D97-AF65-F5344CB8AC3E}">
        <p14:creationId xmlns:p14="http://schemas.microsoft.com/office/powerpoint/2010/main" val="21963269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YAZILI İLETİŞİM:</a:t>
            </a:r>
          </a:p>
          <a:p>
            <a:pPr>
              <a:spcBef>
                <a:spcPts val="1800"/>
              </a:spcBef>
            </a:pPr>
            <a:r>
              <a:rPr lang="tr-TR" sz="2800" dirty="0" smtClean="0"/>
              <a:t>Yazılı iletişimde anlamın etkileyici kılmak için yazı içeriğinde tanımlamalara, karşılaştırmalara, tanık göstermelere, örneklendirmelere, benzetmelere yer verilmelidir. </a:t>
            </a:r>
          </a:p>
          <a:p>
            <a:pPr>
              <a:spcBef>
                <a:spcPts val="1800"/>
              </a:spcBef>
            </a:pPr>
            <a:r>
              <a:rPr lang="tr-TR" sz="2800" dirty="0" smtClean="0"/>
              <a:t>Etkili bir yazılı iletişim gerçekleştirilebilmesi için Dil bilgisi açısından ve anlatım gücü açısından olmak üzere 2 önemli unsura yer verilmelidir.</a:t>
            </a:r>
          </a:p>
        </p:txBody>
      </p:sp>
    </p:spTree>
    <p:extLst>
      <p:ext uri="{BB962C8B-B14F-4D97-AF65-F5344CB8AC3E}">
        <p14:creationId xmlns:p14="http://schemas.microsoft.com/office/powerpoint/2010/main" val="39935907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YAZILI İLETİŞİM:</a:t>
            </a:r>
          </a:p>
          <a:p>
            <a:pPr>
              <a:spcBef>
                <a:spcPts val="1800"/>
              </a:spcBef>
            </a:pPr>
            <a:r>
              <a:rPr lang="tr-TR" sz="2800" dirty="0" smtClean="0"/>
              <a:t>Dil bilgisi açısından anlatılmak istenilenler bir önem sırasına alınmalıdır. Konu paragraflara bölünerek ve her paragrafın içerisinde tek bir mesaja yer verilerek açıklanmalıdır. Yazıda bir bütünlük ve birlik olmalıdır. Konu dışına çıkılmamalıdır. Yanlış bilgi ya da kanıya yer verilmemelidir. İçerikte çelişkili mesajlara yer verilmemelidir.</a:t>
            </a:r>
          </a:p>
          <a:p>
            <a:pPr>
              <a:spcBef>
                <a:spcPts val="1800"/>
              </a:spcBef>
            </a:pPr>
            <a:r>
              <a:rPr lang="tr-TR" sz="2800" dirty="0" smtClean="0"/>
              <a:t>Anlatım gücü açısından da cümleler olabildiğince açık ve anlaşılır olmalıdır. Tekrarlara yer verilmemelidir. Sözcükler anlama uygun ve düşünülerek seçilmelidir. Yazım kuralları ve noktalama işaretlerine uyulmalıdır. </a:t>
            </a:r>
          </a:p>
        </p:txBody>
      </p:sp>
    </p:spTree>
    <p:extLst>
      <p:ext uri="{BB962C8B-B14F-4D97-AF65-F5344CB8AC3E}">
        <p14:creationId xmlns:p14="http://schemas.microsoft.com/office/powerpoint/2010/main" val="12583143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Dere Çiftçi, H. </a:t>
            </a:r>
            <a:r>
              <a:rPr lang="tr-TR" dirty="0"/>
              <a:t>(2014</a:t>
            </a:r>
            <a:r>
              <a:rPr lang="tr-TR" dirty="0" smtClean="0"/>
              <a:t>). İletişim ve Temel Kavramlar.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r>
              <a:rPr lang="tr-TR" dirty="0" smtClean="0"/>
              <a:t>.</a:t>
            </a:r>
          </a:p>
          <a:p>
            <a:r>
              <a:rPr lang="tr-TR" dirty="0" smtClean="0"/>
              <a:t>Ercan, Z.G. </a:t>
            </a:r>
            <a:r>
              <a:rPr lang="tr-TR" dirty="0"/>
              <a:t>(2017). </a:t>
            </a:r>
            <a:r>
              <a:rPr lang="tr-TR" dirty="0" smtClean="0"/>
              <a:t>Çocuklarla İletişim Türleri. </a:t>
            </a:r>
            <a:r>
              <a:rPr lang="tr-TR" dirty="0"/>
              <a:t>Çocuk ve İletişim. Ed.: Neriman Aral. Vize Yayıncılık, </a:t>
            </a:r>
            <a:r>
              <a:rPr lang="tr-TR" dirty="0" smtClean="0"/>
              <a:t>Ankara.</a:t>
            </a:r>
            <a:endParaRPr lang="tr-TR" dirty="0"/>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SÖZLÜ İLETİŞİM:</a:t>
            </a:r>
          </a:p>
          <a:p>
            <a:pPr>
              <a:spcBef>
                <a:spcPts val="1800"/>
              </a:spcBef>
            </a:pPr>
            <a:r>
              <a:rPr lang="tr-TR" sz="2800" dirty="0" smtClean="0"/>
              <a:t>Dil insanların var oldukları dünyayı anlamasını ve anlatmasını sağlayan en önemli iletişim aracıdır denilebilir. Ve bir çok sembol ve işaretlerden oluşan dil sözel iletişimin olmazsa olmaz ögesidir.</a:t>
            </a:r>
          </a:p>
          <a:p>
            <a:pPr>
              <a:spcBef>
                <a:spcPts val="1800"/>
              </a:spcBef>
            </a:pPr>
            <a:r>
              <a:rPr lang="tr-TR" sz="2800" dirty="0" smtClean="0"/>
              <a:t>Kaynak ve alıcı arasında kurulan sözlü iletişimin amacına ulaşabilmesi için kaynak ve alıcı arasında ortak semboller ve ifadeleri içeren ortak bir dilin kullanımı çok önemlidir.</a:t>
            </a:r>
          </a:p>
          <a:p>
            <a:pPr>
              <a:spcBef>
                <a:spcPts val="1800"/>
              </a:spcBef>
            </a:pPr>
            <a:r>
              <a:rPr lang="tr-TR" sz="2800" dirty="0" smtClean="0"/>
              <a:t>Birey çevresini, kültürünü, ana dili ile anlamlandırır.</a:t>
            </a:r>
          </a:p>
        </p:txBody>
      </p:sp>
    </p:spTree>
    <p:extLst>
      <p:ext uri="{BB962C8B-B14F-4D97-AF65-F5344CB8AC3E}">
        <p14:creationId xmlns:p14="http://schemas.microsoft.com/office/powerpoint/2010/main" val="4073597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SÖZLÜ İLETİŞİM</a:t>
            </a:r>
            <a:r>
              <a:rPr lang="tr-TR" sz="2800" b="1" dirty="0" smtClean="0"/>
              <a:t>:</a:t>
            </a:r>
          </a:p>
          <a:p>
            <a:pPr>
              <a:spcBef>
                <a:spcPts val="1800"/>
              </a:spcBef>
            </a:pPr>
            <a:r>
              <a:rPr lang="tr-TR" sz="2800" dirty="0" smtClean="0"/>
              <a:t>Sözlü iletişim dil ve dil ötesi olmak üzere iki alt sınıfa ayrılmaktadır. </a:t>
            </a:r>
          </a:p>
          <a:p>
            <a:pPr>
              <a:spcBef>
                <a:spcPts val="1800"/>
              </a:spcBef>
            </a:pPr>
            <a:r>
              <a:rPr lang="tr-TR" sz="2800" dirty="0" smtClean="0"/>
              <a:t>Dil ile iletişim kişilerin karşılıklı olarak konuşması olarak kabul edilmektedir.</a:t>
            </a:r>
          </a:p>
          <a:p>
            <a:pPr>
              <a:spcBef>
                <a:spcPts val="1800"/>
              </a:spcBef>
            </a:pPr>
            <a:r>
              <a:rPr lang="tr-TR" sz="2800" dirty="0" smtClean="0"/>
              <a:t>Dil ötesi iletişim ise sesin niteliği ile ilişkilidir.</a:t>
            </a:r>
          </a:p>
          <a:p>
            <a:pPr>
              <a:spcBef>
                <a:spcPts val="1800"/>
              </a:spcBef>
            </a:pPr>
            <a:r>
              <a:rPr lang="tr-TR" sz="2800" dirty="0" smtClean="0"/>
              <a:t>Dil ile iletişimde kişilerin </a:t>
            </a:r>
            <a:r>
              <a:rPr lang="tr-TR" sz="2800" b="1" i="1" dirty="0" smtClean="0"/>
              <a:t>ne</a:t>
            </a:r>
            <a:r>
              <a:rPr lang="tr-TR" sz="2800" dirty="0" smtClean="0"/>
              <a:t> söyledikleri önemsenirken, dil ötesi iletişimde kişilerin </a:t>
            </a:r>
            <a:r>
              <a:rPr lang="tr-TR" sz="2800" b="1" i="1" dirty="0" smtClean="0"/>
              <a:t>nasıl </a:t>
            </a:r>
            <a:r>
              <a:rPr lang="tr-TR" sz="2800" dirty="0" smtClean="0"/>
              <a:t>söyledikleri önem kazanmaktadır.</a:t>
            </a:r>
            <a:endParaRPr lang="tr-TR" sz="2800" dirty="0"/>
          </a:p>
        </p:txBody>
      </p:sp>
    </p:spTree>
    <p:extLst>
      <p:ext uri="{BB962C8B-B14F-4D97-AF65-F5344CB8AC3E}">
        <p14:creationId xmlns:p14="http://schemas.microsoft.com/office/powerpoint/2010/main" val="4076510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SÖZLÜ İLETİŞİM:</a:t>
            </a:r>
          </a:p>
          <a:p>
            <a:pPr>
              <a:spcBef>
                <a:spcPts val="1800"/>
              </a:spcBef>
            </a:pPr>
            <a:r>
              <a:rPr lang="tr-TR" sz="2800" dirty="0" smtClean="0"/>
              <a:t>Sözlü iletişim yüz yüze kurulduğunda sözel olmayan ifadeler de dili destekler ve anlamın zenginleşmesine yardımcı olur.</a:t>
            </a:r>
          </a:p>
          <a:p>
            <a:pPr>
              <a:spcBef>
                <a:spcPts val="1800"/>
              </a:spcBef>
            </a:pPr>
            <a:r>
              <a:rPr lang="tr-TR" sz="2800" dirty="0" smtClean="0"/>
              <a:t>Sözlü iletişim bireylerin kendilerini anlatmalarında karşı taraf ile bilgilerin paylaşımında ve yeni bilgiler kazanmasında önemli bir yer tutmaktadır.</a:t>
            </a:r>
          </a:p>
          <a:p>
            <a:pPr>
              <a:spcBef>
                <a:spcPts val="1800"/>
              </a:spcBef>
            </a:pPr>
            <a:r>
              <a:rPr lang="tr-TR" sz="2800" dirty="0" smtClean="0"/>
              <a:t>Sözlü iletişimde önemli olan sosyalleşme, karşı tarafı ikna etme ve bilgi paylaşımıdır.</a:t>
            </a:r>
          </a:p>
        </p:txBody>
      </p:sp>
    </p:spTree>
    <p:extLst>
      <p:ext uri="{BB962C8B-B14F-4D97-AF65-F5344CB8AC3E}">
        <p14:creationId xmlns:p14="http://schemas.microsoft.com/office/powerpoint/2010/main" val="2680082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SÖZLÜ İLETİŞİM:</a:t>
            </a:r>
          </a:p>
          <a:p>
            <a:pPr>
              <a:spcBef>
                <a:spcPts val="1800"/>
              </a:spcBef>
            </a:pPr>
            <a:r>
              <a:rPr lang="tr-TR" sz="2800" dirty="0" smtClean="0"/>
              <a:t>Seslerin vurguları sözel iletişimde çok önemlidir. Kullanılan vurgular söylenilenden çok daha fazla anlam içermesine neden olur. </a:t>
            </a:r>
          </a:p>
          <a:p>
            <a:pPr>
              <a:spcBef>
                <a:spcPts val="1800"/>
              </a:spcBef>
            </a:pPr>
            <a:r>
              <a:rPr lang="tr-TR" sz="2800" dirty="0" smtClean="0"/>
              <a:t>Sözlü iletişimde kullanılan ses tonunun açık ya da kapalı olması, sesin şiddetinin yüksek ya da düşük olması, kaynağın kullandığı sözcüklerle birlikte  aslında ne demek istediğini ortaya koyan kavramlardır. </a:t>
            </a:r>
          </a:p>
          <a:p>
            <a:pPr>
              <a:spcBef>
                <a:spcPts val="1800"/>
              </a:spcBef>
            </a:pPr>
            <a:r>
              <a:rPr lang="tr-TR" sz="2800" dirty="0" smtClean="0"/>
              <a:t>Sözlü iletişim her ne kadar yüz yüze iletişim olarak kalıplaşmış olsa da gelişen teknoloji ile birlikte aynı mekanı paylaşmadan, sadece ses ya da ses ve görüntünün birlikte kullanıldığı cihazlarla da kurulabilmektedir.</a:t>
            </a:r>
          </a:p>
        </p:txBody>
      </p:sp>
    </p:spTree>
    <p:extLst>
      <p:ext uri="{BB962C8B-B14F-4D97-AF65-F5344CB8AC3E}">
        <p14:creationId xmlns:p14="http://schemas.microsoft.com/office/powerpoint/2010/main" val="1969844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a:t>SÖZLÜ İLETİŞİM:</a:t>
            </a:r>
          </a:p>
          <a:p>
            <a:pPr>
              <a:spcBef>
                <a:spcPts val="1800"/>
              </a:spcBef>
            </a:pPr>
            <a:r>
              <a:rPr lang="tr-TR" sz="2800" dirty="0" smtClean="0"/>
              <a:t>Sözlü iletişim için dilimizde kullanılan bir çok deyim ve ata sözü bulunmaktadır. Bunlardan en önemlilerinden biri «Söz ağızdan çıkıncaya kadar sahibinin, ağızdan çıktıktan sonra sahibi sözün kölesidir.»</a:t>
            </a:r>
            <a:r>
              <a:rPr lang="tr-TR" sz="2800" dirty="0" err="1" smtClean="0"/>
              <a:t>dir</a:t>
            </a:r>
            <a:r>
              <a:rPr lang="tr-TR" sz="2800" dirty="0" smtClean="0"/>
              <a:t>. </a:t>
            </a:r>
          </a:p>
          <a:p>
            <a:pPr>
              <a:spcBef>
                <a:spcPts val="1800"/>
              </a:spcBef>
            </a:pPr>
            <a:r>
              <a:rPr lang="tr-TR" sz="2800" dirty="0" smtClean="0"/>
              <a:t>Bu ata sözüne de bakarak sözlü iletişimin insanlar arasında büyük köprüler kurmasının yanında çeşitli iletişim çatışmalarına da neden olabildiği görülmektedir. </a:t>
            </a:r>
          </a:p>
        </p:txBody>
      </p:sp>
    </p:spTree>
    <p:extLst>
      <p:ext uri="{BB962C8B-B14F-4D97-AF65-F5344CB8AC3E}">
        <p14:creationId xmlns:p14="http://schemas.microsoft.com/office/powerpoint/2010/main" val="37556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lnSpcReduction="20000"/>
          </a:bodyPr>
          <a:lstStyle/>
          <a:p>
            <a:pPr>
              <a:spcBef>
                <a:spcPts val="1800"/>
              </a:spcBef>
            </a:pPr>
            <a:r>
              <a:rPr lang="tr-TR" sz="2800" b="1" dirty="0"/>
              <a:t>SÖZLÜ İLETİŞİM:</a:t>
            </a:r>
          </a:p>
          <a:p>
            <a:pPr>
              <a:spcBef>
                <a:spcPts val="1800"/>
              </a:spcBef>
            </a:pPr>
            <a:r>
              <a:rPr lang="tr-TR" sz="2800" dirty="0" smtClean="0"/>
              <a:t>Sözlü iletişim konuşarak kurulur ve sağlıklı iletişimin kurula bilmesi için bu konuşma;</a:t>
            </a:r>
          </a:p>
          <a:p>
            <a:pPr>
              <a:spcBef>
                <a:spcPts val="1800"/>
              </a:spcBef>
            </a:pPr>
            <a:r>
              <a:rPr lang="tr-TR" sz="2800" dirty="0" smtClean="0"/>
              <a:t>- gerektiği kadar bilgilendirici olmalı,</a:t>
            </a:r>
          </a:p>
          <a:p>
            <a:pPr>
              <a:spcBef>
                <a:spcPts val="1800"/>
              </a:spcBef>
            </a:pPr>
            <a:r>
              <a:rPr lang="tr-TR" sz="2800" dirty="0" smtClean="0"/>
              <a:t>- belirsizlikler içermemeli,</a:t>
            </a:r>
          </a:p>
          <a:p>
            <a:pPr>
              <a:spcBef>
                <a:spcPts val="1800"/>
              </a:spcBef>
            </a:pPr>
            <a:r>
              <a:rPr lang="tr-TR" sz="2800" dirty="0" smtClean="0"/>
              <a:t>- doğruluğundan emin olunmayan bilgiler söylenmemelidir.</a:t>
            </a:r>
          </a:p>
          <a:p>
            <a:pPr>
              <a:spcBef>
                <a:spcPts val="1800"/>
              </a:spcBef>
            </a:pPr>
            <a:r>
              <a:rPr lang="tr-TR" sz="2800" dirty="0" smtClean="0"/>
              <a:t>Konuşma, karşı tarafı etkilemek için kullanılan ortak bir araçtır ve genel olarak toplumsal ilişkiler oluşturma ve bu ilişkileri sürdürme amacı ile kullanılır. Sorunlara çözüm bulmak amacı ile de kullanılıyor olsa da günlük telefon görüşmelerinin de içerikleri dikkate alındığında daha çok toplumsal ilişkiler bağlamında kullanıldığı açıkça bilinmektedir.</a:t>
            </a:r>
          </a:p>
        </p:txBody>
      </p:sp>
    </p:spTree>
    <p:extLst>
      <p:ext uri="{BB962C8B-B14F-4D97-AF65-F5344CB8AC3E}">
        <p14:creationId xmlns:p14="http://schemas.microsoft.com/office/powerpoint/2010/main" val="12013395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 TÜRLERİ</a:t>
            </a:r>
            <a:endParaRPr lang="tr-TR" b="1" dirty="0"/>
          </a:p>
        </p:txBody>
      </p:sp>
      <p:sp>
        <p:nvSpPr>
          <p:cNvPr id="3" name="İçerik Yer Tutucusu 2"/>
          <p:cNvSpPr>
            <a:spLocks noGrp="1"/>
          </p:cNvSpPr>
          <p:nvPr>
            <p:ph idx="1"/>
          </p:nvPr>
        </p:nvSpPr>
        <p:spPr>
          <a:xfrm>
            <a:off x="1097280" y="1737360"/>
            <a:ext cx="10515600" cy="4808257"/>
          </a:xfrm>
        </p:spPr>
        <p:txBody>
          <a:bodyPr>
            <a:normAutofit/>
          </a:bodyPr>
          <a:lstStyle/>
          <a:p>
            <a:pPr>
              <a:spcBef>
                <a:spcPts val="1800"/>
              </a:spcBef>
            </a:pPr>
            <a:r>
              <a:rPr lang="tr-TR" sz="2800" b="1" dirty="0" smtClean="0"/>
              <a:t>SÖZSÜZ </a:t>
            </a:r>
            <a:r>
              <a:rPr lang="tr-TR" sz="2800" b="1" dirty="0"/>
              <a:t>İLETİŞİM:</a:t>
            </a:r>
          </a:p>
          <a:p>
            <a:pPr>
              <a:spcBef>
                <a:spcPts val="1800"/>
              </a:spcBef>
            </a:pPr>
            <a:r>
              <a:rPr lang="tr-TR" sz="2800" dirty="0" smtClean="0"/>
              <a:t>Sözsüz iletişim iletilmek istenilen mesajların ipuçlarının yer aldığı gizli mesajlar olarak tanımlanabilir.</a:t>
            </a:r>
          </a:p>
          <a:p>
            <a:pPr>
              <a:spcBef>
                <a:spcPts val="1800"/>
              </a:spcBef>
            </a:pPr>
            <a:r>
              <a:rPr lang="tr-TR" sz="2800" dirty="0" smtClean="0"/>
              <a:t>Kaynaktan çıkan mesajın alıcıda anlamlandırılmasında yüz ve göz hareketleri, duruş, giyim, ses tonu gibi kavramlar verilmek istenilen mesajın anlamını tamamlar.</a:t>
            </a:r>
          </a:p>
          <a:p>
            <a:pPr>
              <a:spcBef>
                <a:spcPts val="1800"/>
              </a:spcBef>
            </a:pPr>
            <a:r>
              <a:rPr lang="tr-TR" sz="2800" dirty="0" smtClean="0"/>
              <a:t>Alkışlamak, sarılmak, jestler, mimikler, beden duruşu, tonlama, gibi sözsüz iletişim türleri de sözlü iletişimde kullanılan sözcükler gibi bir çok anlam taşımaktadır</a:t>
            </a:r>
          </a:p>
        </p:txBody>
      </p:sp>
    </p:spTree>
    <p:extLst>
      <p:ext uri="{BB962C8B-B14F-4D97-AF65-F5344CB8AC3E}">
        <p14:creationId xmlns:p14="http://schemas.microsoft.com/office/powerpoint/2010/main" val="1540723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2694</TotalTime>
  <Words>1601</Words>
  <Application>Microsoft Office PowerPoint</Application>
  <PresentationFormat>Geniş ekran</PresentationFormat>
  <Paragraphs>120</Paragraphs>
  <Slides>23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Calibri</vt:lpstr>
      <vt:lpstr>Calibri Light</vt:lpstr>
      <vt:lpstr>Geçmişe bakış</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İLETİŞİM TÜRLERİ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265</cp:revision>
  <dcterms:created xsi:type="dcterms:W3CDTF">2020-08-13T09:39:35Z</dcterms:created>
  <dcterms:modified xsi:type="dcterms:W3CDTF">2020-12-09T19:19:04Z</dcterms:modified>
</cp:coreProperties>
</file>