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62" r:id="rId7"/>
    <p:sldId id="263" r:id="rId8"/>
    <p:sldId id="265" r:id="rId9"/>
    <p:sldId id="273" r:id="rId10"/>
    <p:sldId id="274" r:id="rId11"/>
    <p:sldId id="270"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05.08.2011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السادسة</a:t>
            </a:r>
            <a:r>
              <a:rPr lang="tr-TR" sz="4900" b="1" dirty="0" smtClean="0"/>
              <a:t/>
            </a:r>
            <a:br>
              <a:rPr lang="tr-TR" sz="4900" b="1" dirty="0" smtClean="0"/>
            </a:br>
            <a:r>
              <a:rPr lang="tr-TR" sz="4900" b="1" dirty="0" smtClean="0"/>
              <a:t>VI</a:t>
            </a:r>
            <a:r>
              <a:rPr lang="tr-TR" sz="4900" b="1" dirty="0"/>
              <a:t>. 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a:bodyPr>
          <a:lstStyle/>
          <a:p>
            <a:pPr algn="ctr" rtl="1"/>
            <a:r>
              <a:rPr lang="ar-SA" sz="4000" b="1" dirty="0" smtClean="0"/>
              <a:t>الإضافة</a:t>
            </a:r>
            <a:endParaRPr lang="tr-TR" sz="4000" dirty="0" smtClean="0"/>
          </a:p>
          <a:p>
            <a:pPr algn="ctr">
              <a:spcAft>
                <a:spcPts val="600"/>
              </a:spcAft>
            </a:pPr>
            <a:r>
              <a:rPr lang="tr-TR" sz="4000" b="1" i="1" dirty="0" smtClean="0"/>
              <a:t>İSİM TAMLAMASI</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وَهُنَاكَ أَسْباَبٌ أُخْرَى نَذْكُرُ مِنْهَا: عَدَمُ اْلاِستِقْرَارِ السِّياَسِيِّ وَاْلاِقْتِصاَدِيِّ، وَعَدَمُ وُجُودِ تَخْطِيطٍ تَرْبَوِيٍّ أَوْعَدَمُ تَقْدِيمِ اْلاِحْتِرَامِ الْكاَفِي لِلْعُلَمَاءِ وَالْمُفَكِّرِينَ فِي كَثِيرٍ مِنَ الدُّوَلِ اْلآسْيَوِيَّةِ وَالْعَرَبِيَّةِ. وَبِالرَّغْمِ مِنْ أَنَّ بَعْضَ الدُّوَلِ الناَّمِيَةِ فِي الشَّرْقِ فِي السَّنَوَاتِ اْلأَخِيرَةِ، بَدَأَتْ تَتَّخِذُ بَعْضَ اْلإِجْرَاءَاتِ الضَّرُورِيَّةِ لِلْحَدِّ مِنْ هِجْرَةِ الْعُلَمَاءِ وَالْمُفَكِّرِينَ فَأَنَّناَ لاَنَزَالُ نَجِدُ نِسْبَةً كَبِيرَةً مِنَ الطُّلاَّبِ الشَّرْقِيِّينَ يَتَخَرَّجُونَ مِنْ الْجَامِعَاتِ اْلأَمْرِيكِيَّةِ وَلاَيَعُودُونَ إِلَى بِلاَدِهِمْ.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a:xfrm>
            <a:off x="1435608" y="1268760"/>
            <a:ext cx="7498080" cy="4979640"/>
          </a:xfrm>
        </p:spPr>
        <p:txBody>
          <a:bodyPr>
            <a:normAutofit fontScale="92500" lnSpcReduction="20000"/>
          </a:bodyPr>
          <a:lstStyle/>
          <a:p>
            <a:pPr algn="r" rtl="1">
              <a:buNone/>
            </a:pPr>
            <a:r>
              <a:rPr lang="ar-SA" dirty="0" smtClean="0"/>
              <a:t>١</a:t>
            </a:r>
            <a:r>
              <a:rPr lang="ar-SA" b="1" dirty="0" smtClean="0"/>
              <a:t> </a:t>
            </a:r>
            <a:r>
              <a:rPr lang="ar-SA" dirty="0" smtClean="0"/>
              <a:t>– أي شيء ازداد في الآونة الأخيرة؟</a:t>
            </a:r>
            <a:endParaRPr lang="tr-TR" dirty="0" smtClean="0"/>
          </a:p>
          <a:p>
            <a:pPr algn="r" rtl="1">
              <a:buNone/>
            </a:pPr>
            <a:r>
              <a:rPr lang="ar-SA" dirty="0" smtClean="0"/>
              <a:t>٢</a:t>
            </a:r>
            <a:r>
              <a:rPr lang="ar-SA" b="1" dirty="0" smtClean="0"/>
              <a:t> </a:t>
            </a:r>
            <a:r>
              <a:rPr lang="ar-SA" dirty="0" smtClean="0"/>
              <a:t>– كيف نتائج هجرة العلماء إلى الخارج؟</a:t>
            </a:r>
            <a:endParaRPr lang="tr-TR" dirty="0" smtClean="0"/>
          </a:p>
          <a:p>
            <a:pPr algn="r" rtl="1">
              <a:buNone/>
            </a:pPr>
            <a:r>
              <a:rPr lang="ar-SA" dirty="0" smtClean="0"/>
              <a:t>٣ – ما اسماء المهن التي تقوم الولايات المتحدة باغرائها؟</a:t>
            </a:r>
            <a:endParaRPr lang="tr-TR" dirty="0" smtClean="0"/>
          </a:p>
          <a:p>
            <a:pPr algn="r" rtl="1">
              <a:buNone/>
            </a:pPr>
            <a:r>
              <a:rPr lang="ar-SA" dirty="0" smtClean="0"/>
              <a:t>٤ – من أين يأتي العلماء إلى الولايات المتحدة؟</a:t>
            </a:r>
            <a:endParaRPr lang="tr-TR" dirty="0" smtClean="0"/>
          </a:p>
          <a:p>
            <a:pPr algn="r" rtl="1">
              <a:buNone/>
            </a:pPr>
            <a:r>
              <a:rPr lang="ar-SA" dirty="0" smtClean="0"/>
              <a:t>٥ – ما أهم الأسباب التي أدَّت إلى هذه الهحرة؟</a:t>
            </a:r>
            <a:endParaRPr lang="tr-TR" dirty="0" smtClean="0"/>
          </a:p>
          <a:p>
            <a:pPr algn="r" rtl="1">
              <a:buNone/>
            </a:pPr>
            <a:r>
              <a:rPr lang="ar-SA" dirty="0" smtClean="0"/>
              <a:t>٦ – كيف راتب الموظف في الولايات المتحدة الأمريكية؟</a:t>
            </a:r>
            <a:endParaRPr lang="tr-TR" dirty="0" smtClean="0"/>
          </a:p>
          <a:p>
            <a:pPr algn="r" rtl="1">
              <a:buNone/>
            </a:pPr>
            <a:r>
              <a:rPr lang="ar-SA" dirty="0" smtClean="0"/>
              <a:t>٧ – ما الأسباب الأخرى لهجرة العلماء؟</a:t>
            </a:r>
            <a:endParaRPr lang="tr-TR" dirty="0" smtClean="0"/>
          </a:p>
          <a:p>
            <a:pPr algn="r" rtl="1">
              <a:buNone/>
            </a:pPr>
            <a:r>
              <a:rPr lang="ar-SA" dirty="0" smtClean="0"/>
              <a:t>٨ – ماذا تفعل بَعْض الدول النامية في الشرق لِحَدِّ  هذه الهِجْرَةِ؟ </a:t>
            </a:r>
            <a:endParaRPr lang="tr-TR" dirty="0" smtClean="0"/>
          </a:p>
          <a:p>
            <a:pPr algn="r" rtl="1">
              <a:buNone/>
            </a:pPr>
            <a:r>
              <a:rPr lang="ar-SA" dirty="0" smtClean="0"/>
              <a:t>٩ – كيف فرص العمل للاختصاصيين في أمريكا؟</a:t>
            </a:r>
            <a:endParaRPr lang="tr-TR" dirty="0" smtClean="0"/>
          </a:p>
          <a:p>
            <a:pPr algn="r" rtl="1">
              <a:buNone/>
            </a:pPr>
            <a:r>
              <a:rPr lang="ar-SA" dirty="0" smtClean="0"/>
              <a:t>١٠ – ما الفكرة الرئيسة لهذا النص بالنسبة لك؟</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١١</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اَلشَّرْقُ وَالْغَرْبُ</a:t>
            </a:r>
            <a:endParaRPr lang="tr-TR" dirty="0"/>
          </a:p>
        </p:txBody>
      </p:sp>
      <p:sp>
        <p:nvSpPr>
          <p:cNvPr id="3" name="2 İçerik Yer Tutucusu"/>
          <p:cNvSpPr>
            <a:spLocks noGrp="1"/>
          </p:cNvSpPr>
          <p:nvPr>
            <p:ph idx="1"/>
          </p:nvPr>
        </p:nvSpPr>
        <p:spPr>
          <a:xfrm>
            <a:off x="1435608" y="1447800"/>
            <a:ext cx="7498080" cy="4800600"/>
          </a:xfrm>
        </p:spPr>
        <p:txBody>
          <a:bodyPr>
            <a:normAutofit lnSpcReduction="10000"/>
          </a:bodyPr>
          <a:lstStyle/>
          <a:p>
            <a:pPr algn="r">
              <a:buNone/>
            </a:pPr>
            <a:r>
              <a:rPr lang="ar-SA" dirty="0" smtClean="0"/>
              <a:t>ماَ هُوَالْفَرْقُ بَيْنَ الْحَضاَرَتَيْنِ الشَّرْقِيَّةِ وَالْغَرْبِيَّةِ، لَيْسَ هَذَا الْفَرْقُ فِي اِعْتِقاَدِي سِوَى شَيْءٍ وَاحِدٍ. وَهُوَ أَنَّ حَضاَرَةَ الشَّرْقِ زِراَعِيَّةٌ وَحضَارَةُ الْغَرْبِ صِنَاعِيَّةٌ. وَمِنْ هُناَ كاَنَتْ هَذِهِ الظَّاهِرَةُ الْغَرْبِيَّةُ فِي رُكُودِ الشَّرْقِ وَرُقِيِّ الْغَرْبِ. لِأَنَّ الزِّراَعَةَ بِطَبِيعَتِهاَ راَكِدَةٌ لاَ تَتَقَدَّمُ أَوْ هِيَ تَتَقَدَّمُ بِبُطْءٍ عَظِيمٍ. فَنَحْنُ نَزْرَعُ اْلآنَ اْلأَرْضَ كَماَ كاَنَ يَزْرَعُ أَسْلاَفُنَا مَثَلاً قَبْلَ أَلْفِ عَامٍ. وَلَكِنَّ الصِّناَعَةَ بِطَبِيعَتِهاَ مُتَحَرِّكَةٌ تَتَقَدَّمُ وَفِيهاَ مَجَالٌ لِلاِخْتِراَعِ وَاْلاِكْتِشاَفِ. وَلِذَلِكَ فَإِنَّ اْلأُمَمَ الْغَرْبِيَّةَ الصِّناَعِيَّةَ دَائِمَةُ التَّقَدُّمِ بَيْنَماَ اْلأُمَمُ الشَّرْقِيَّةُ الزِّراَعِيَّةُ دَائِمَةُ الرُّكُودِ.</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a:bodyPr>
          <a:lstStyle/>
          <a:p>
            <a:pPr algn="r">
              <a:buNone/>
            </a:pPr>
            <a:r>
              <a:rPr lang="ar-SA" dirty="0" smtClean="0"/>
              <a:t>وَمِمَّا يَجْدِرُ ذِكْرُهُ أَنَّ الثَّقَافَةَ الشَّائِعَةَ فِي الشَّرْقِ هِيَ اْلأَدَبُ، وَهُوَ مِثْلُ الزِّراَعَةِ الشَّائِعَةِ فِيهِ أَيْضاً، وَهُوَلايَقْبَلُ الرُّقِيَّ أَبَداً أَوْيَرْقَى بِبُطْءٍ عَظِيمٍ. فَنَحْنُ مَثَلاً لَيْسَ لَناَ مِنَ اْلأَدَبِ ماَ يَرْتَفِعُ كَثِيراً عَنِ اْلأَدَبِ الَّذِي كاَنَ شاَئِعاً فِي الدَّوْلَةِ الْعَبَّاسِيَّةِ قَبْلَ أَلْفِ عاَمٍ</a:t>
            </a:r>
            <a:r>
              <a:rPr lang="ar-SA" dirty="0" smtClean="0"/>
              <a:t>.</a:t>
            </a:r>
            <a:endParaRPr lang="tr-TR" dirty="0" smtClean="0"/>
          </a:p>
          <a:p>
            <a:pPr algn="r">
              <a:buNone/>
            </a:pPr>
            <a:r>
              <a:rPr lang="ar-SA" dirty="0" smtClean="0"/>
              <a:t>وَلَكِنَّ الثَّقاَفَةَ الشَّائِعَةَ فِي الْغَرْبِ حَيْثُ الْوَسَطُ الصِّناَعِيُّ، هِيَ الْعِلْمُ وَهُوَمُتَحَرِّكٌ كَالصِّناَعَةِ دَائِمُ الرُّقِيِّ. فَإِذاَ كُنَّا نَحْنُ لاَنَخْتَلِفُ عَنْ أَسْلاَفِناَ فِي اْلأَدَبِ مُنْذُ أَلْفِ عاَمٍ. فَإِنَّناَ نَخْتَلِفُ فِي الْعِلْمِ عَمَّا كُنَّا نَحْنُ أَنْفُسُناَ عَلَيْهِ قَبْلَ عَشْرِ أَوْعِشْرِينَ سَنَةً.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a:bodyPr>
          <a:lstStyle/>
          <a:p>
            <a:pPr algn="r">
              <a:buNone/>
            </a:pPr>
            <a:r>
              <a:rPr lang="ar-SA" dirty="0" smtClean="0"/>
              <a:t>وَهَذَا هُوَالْفَرْقُ اْلأَساَسِيُّ بَيْنَ الشَّرْقِ وَالْغَرْبِ، فَحَضَارَةُ الْشَّرْقِ زِرَاعِيَّةٌ، وَحَضَارَةُ الْغَرْبِ صِنَاعِيَّةٌ، وَثَقَافَةُ الشَّرْقِ أَدَبِيَّةٌ وَثَقَافَةُ الْغَرْبِ عِلْمِيَّةٌ. وَلِذَلِكَ فَالشَّرْقُ رَاكِدٌ، لِأَنَّ الرُّكُودَ هُوَ طَبِيعَةُ الزِّرَاعَةِ وَاْلأَدَبِ، وَالْغَرْبُ مُتَحَرِّكٌ رَاقٍ، لِأَنَّ طَبِيعَةَ الْعِلْمِ وَالصِّنَاعَةِ الْحَرَكَةُ وَالرُّقِيُّ</a:t>
            </a:r>
            <a:r>
              <a:rPr lang="ar-SA" dirty="0" smtClean="0"/>
              <a:t>.</a:t>
            </a:r>
            <a:endParaRPr lang="tr-TR" dirty="0" smtClean="0"/>
          </a:p>
          <a:p>
            <a:pPr algn="r">
              <a:buNone/>
            </a:pPr>
            <a:r>
              <a:rPr lang="ar-SA" dirty="0" smtClean="0"/>
              <a:t>وَاْلآنَ مَاذَا يَجِبُ عَلَيْنَا نَحْنُ الشَّرْقِيِّينَ أَنْ نَعْمَلَهُ تُجَاهَ أُورُوبَّا؟ فَأَوَّلُ وَاجِبَاتِنَا أَنْ نَجْعَلَ ثَقَافَتَنَا عِلْمِيَّةً أَوْنَجْعَلَ الْعِلْمَ الْمَادَّةَ اْلأُولَى الْمُهِمَّةَ فِي هَذِهِ الثَّقَافَةِ. وَنَجْعَلَ حَضَارَتَنَا صِنَاعِيَّةً وَلَوْكَانَ فِي هَذَا الْعَمَلِ إِهْمَالَ الزِّرَاعَةِ.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92500" lnSpcReduction="20000"/>
          </a:bodyPr>
          <a:lstStyle/>
          <a:p>
            <a:pPr algn="r" rtl="1">
              <a:buNone/>
            </a:pPr>
            <a:r>
              <a:rPr lang="ar-SA" dirty="0" smtClean="0"/>
              <a:t>١</a:t>
            </a:r>
            <a:r>
              <a:rPr lang="ar-SA" b="1" dirty="0" smtClean="0"/>
              <a:t> </a:t>
            </a:r>
            <a:r>
              <a:rPr lang="ar-SA" dirty="0" smtClean="0"/>
              <a:t>– ما هوالفرق بين الحضارتين الشرقية والغربية بالنسبة للمؤلف؟</a:t>
            </a:r>
            <a:endParaRPr lang="tr-TR" dirty="0" smtClean="0"/>
          </a:p>
          <a:p>
            <a:pPr algn="r" rtl="1">
              <a:buNone/>
            </a:pPr>
            <a:r>
              <a:rPr lang="ar-SA" dirty="0" smtClean="0"/>
              <a:t>٢</a:t>
            </a:r>
            <a:r>
              <a:rPr lang="ar-SA" b="1" dirty="0" smtClean="0"/>
              <a:t> </a:t>
            </a:r>
            <a:r>
              <a:rPr lang="ar-SA" dirty="0" smtClean="0"/>
              <a:t>– كيف كانت الظاهرة الغربية؟ </a:t>
            </a:r>
            <a:endParaRPr lang="tr-TR" dirty="0" smtClean="0"/>
          </a:p>
          <a:p>
            <a:pPr algn="r" rtl="1">
              <a:buNone/>
            </a:pPr>
            <a:r>
              <a:rPr lang="ar-SA" dirty="0" smtClean="0"/>
              <a:t>٣ – ما الفرق بين الزراعة والصناعة؟ </a:t>
            </a:r>
            <a:endParaRPr lang="tr-TR" dirty="0" smtClean="0"/>
          </a:p>
          <a:p>
            <a:pPr algn="r" rtl="1">
              <a:buNone/>
            </a:pPr>
            <a:r>
              <a:rPr lang="ar-SA" dirty="0" smtClean="0"/>
              <a:t>٤ – كيف يصف المؤلف الأمم الغربية والأمم الشرقية؟</a:t>
            </a:r>
            <a:endParaRPr lang="tr-TR" dirty="0" smtClean="0"/>
          </a:p>
          <a:p>
            <a:pPr algn="r" rtl="1">
              <a:buNone/>
            </a:pPr>
            <a:r>
              <a:rPr lang="ar-SA" dirty="0" smtClean="0"/>
              <a:t>٥ – ما الثقافة الشائعة في الشرق؟</a:t>
            </a:r>
            <a:endParaRPr lang="tr-TR" dirty="0" smtClean="0"/>
          </a:p>
          <a:p>
            <a:pPr algn="r" rtl="1">
              <a:buNone/>
            </a:pPr>
            <a:r>
              <a:rPr lang="ar-SA" dirty="0" smtClean="0"/>
              <a:t>٦ – ما العلاقة بين المفهومين الأدب والزراعة؟</a:t>
            </a:r>
            <a:endParaRPr lang="tr-TR" dirty="0" smtClean="0"/>
          </a:p>
          <a:p>
            <a:pPr algn="r" rtl="1">
              <a:buNone/>
            </a:pPr>
            <a:r>
              <a:rPr lang="ar-SA" dirty="0" smtClean="0"/>
              <a:t>٧ – على أي شيء تعتمد الثقافة الغربية؟ </a:t>
            </a:r>
            <a:endParaRPr lang="tr-TR" dirty="0" smtClean="0"/>
          </a:p>
          <a:p>
            <a:pPr algn="r" rtl="1">
              <a:buNone/>
            </a:pPr>
            <a:r>
              <a:rPr lang="ar-SA" dirty="0" smtClean="0"/>
              <a:t>٨ – لماذا الشرق راكد؟</a:t>
            </a:r>
            <a:endParaRPr lang="tr-TR" dirty="0" smtClean="0"/>
          </a:p>
          <a:p>
            <a:pPr algn="r" rtl="1">
              <a:buNone/>
            </a:pPr>
            <a:r>
              <a:rPr lang="ar-SA" dirty="0" smtClean="0"/>
              <a:t>٩ – كيف طبيعة العلم والصناعة؟</a:t>
            </a:r>
            <a:endParaRPr lang="tr-TR" dirty="0" smtClean="0"/>
          </a:p>
          <a:p>
            <a:pPr algn="r">
              <a:buNone/>
            </a:pPr>
            <a:r>
              <a:rPr lang="ar-SA" dirty="0" smtClean="0"/>
              <a:t>١٠ – ماذا يجب على الشرقيين في أول الأمر؟</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١٢</a:t>
            </a:r>
            <a:r>
              <a:rPr lang="ar-SA" sz="4000" b="1" dirty="0" smtClean="0"/>
              <a:t>) </a:t>
            </a:r>
            <a:endParaRPr lang="tr-TR" sz="4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هِجْرَةُ الْعُلَمَاءِ إِلَى الْخاَرِجِ</a:t>
            </a:r>
            <a:endParaRPr lang="tr-TR" dirty="0"/>
          </a:p>
        </p:txBody>
      </p:sp>
      <p:sp>
        <p:nvSpPr>
          <p:cNvPr id="3" name="2 İçerik Yer Tutucusu"/>
          <p:cNvSpPr>
            <a:spLocks noGrp="1"/>
          </p:cNvSpPr>
          <p:nvPr>
            <p:ph idx="1"/>
          </p:nvPr>
        </p:nvSpPr>
        <p:spPr/>
        <p:txBody>
          <a:bodyPr/>
          <a:lstStyle/>
          <a:p>
            <a:pPr marL="216000" indent="0" algn="r" rtl="1">
              <a:buNone/>
            </a:pPr>
            <a:r>
              <a:rPr lang="ar-SA" dirty="0" smtClean="0"/>
              <a:t>لَقَدْ اِزْدَادَتْ هِجْرَةُ الْعُلَمَاءِ وَرِجَالِ اْلاِخْتِصَاصِ إِلَى الْخَارِجِ فِي الْمُدَّةِ اْلأَخِيرَةِ، فَأَحْدَثَ ذَلِكَ مُشْكِلَةً كَبِيرَةً كَانَ لَهَا نَتَائِجُ سَيِّئَةٌ بِالنِّسْبَةِ لِهَذِهِ الدُّوَلِ. وَمِماَّ يَزِيدُ الْمُشْكِلَةَ سُوءاً أَنَّ بَعْضَ الدُّوَلِ الْغَرْبِيَّةِ كَالْوِلاَيّاتِ الْمُتَّحِدَةِ تَقُومُ بِاسْتِعْمَالِ أَسَالِيبِ اْلإِغْرَاءِ لِاسْتِخْدَامِ اْلأَطِباَّءِ وَالْمُهَنْدِسِينَ وَالْخُبَرَاءِ الْفَنِّيِّينَ وَالْبَاحِثِينَ وَغَيْرِهِمْ. وَنَتِيجَةً لِذَلِكَ تَجْمَعُ فِي الْوِلاَيَاتِ الْمُتَّحِدَةِ عَدَدٌ كَبِيرٌ مِنَ اْلأَدْمِغَةِ الْمُسْتَوْرَدَةِ مِنْ كَافَّةِ أَنْحَاءِ الْعَالَمِ.</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وَيُعَدُّ الرِّبْحُ الْمَادِّيُّ مِنْ أَهَمِّ اْلأَسْبَابِ الَّتِي أَدَّتْ إِلَى هَذِهِ الْهِحْرَةِ إِذَا أَنَّ رَاتِبَ الْمُوَظَّفِ فِي الْوِلاَيَاتِ الْمُتَّحِدَةِ اْلأَمْرِيكِيَّةِ أَضْعَافُ رَاتِبِهِ فِي أَيِّ بَلَدٍ آسْيَوِيٍّ أَوْ عَرَبِيٍّ وَبِاْلإِضاَفَةِ إِلَى ذَلِكَ، فَأَنَّ فُرَصَ الْعَمَلِ لِلاِخْتِصَاصِيِّينَ أَحْسَنُ بِكَثِيرٍ فِي أَمْرِيكاَ مِنْهَا فِي آسْيَا وَالْعَالَمِ الْعَرَبِيِّ.</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61</TotalTime>
  <Words>647</Words>
  <Application>Microsoft Office PowerPoint</Application>
  <PresentationFormat>Ekran Gösterisi (4:3)</PresentationFormat>
  <Paragraphs>44</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Gündönümü</vt:lpstr>
      <vt:lpstr>          الوحدة السادسة VI. ÜNİTE </vt:lpstr>
      <vt:lpstr>Slayt 2</vt:lpstr>
      <vt:lpstr>اَلشَّرْقُ وَالْغَرْبُ</vt:lpstr>
      <vt:lpstr>Slayt 4</vt:lpstr>
      <vt:lpstr>Slayt 5</vt:lpstr>
      <vt:lpstr>ج – الأسئلةُ عن النّصِّ </vt:lpstr>
      <vt:lpstr>Slayt 7</vt:lpstr>
      <vt:lpstr>هِجْرَةُ الْعُلَمَاءِ إِلَى الْخاَرِجِ</vt:lpstr>
      <vt:lpstr>Slayt 9</vt:lpstr>
      <vt:lpstr>Slayt 10</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2011-08-05T08:23:41Z</dcterms:modified>
</cp:coreProperties>
</file>