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5"/>
  </p:notesMasterIdLst>
  <p:handoutMasterIdLst>
    <p:handoutMasterId r:id="rId16"/>
  </p:handoutMasterIdLst>
  <p:sldIdLst>
    <p:sldId id="1082" r:id="rId4"/>
    <p:sldId id="1087" r:id="rId5"/>
    <p:sldId id="1088" r:id="rId6"/>
    <p:sldId id="1089" r:id="rId7"/>
    <p:sldId id="1090" r:id="rId8"/>
    <p:sldId id="1091" r:id="rId9"/>
    <p:sldId id="1092" r:id="rId10"/>
    <p:sldId id="1093" r:id="rId11"/>
    <p:sldId id="1094" r:id="rId12"/>
    <p:sldId id="1095" r:id="rId13"/>
    <p:sldId id="1107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57" d="100"/>
          <a:sy n="57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2D21A-644E-4960-97A5-D057527656AB}" type="datetimeFigureOut">
              <a:rPr lang="tr-TR" smtClean="0"/>
              <a:t>28.02.2020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5F46C-DC1D-4E1C-97DC-DE082ADDE9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53303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FB67-13BD-4A07-A42B-F2DDB568A1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Dr.Orhan ERCAN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Dr.Orhan ERCAN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Dr.Orhan ERCAN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Dr.Orhan ERCAN</a:t>
            </a: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Dr.Orhan ERCAN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Dr.Orhan ERCAN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Dr.Orhan ERCAN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Dr.Orhan ERCAN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Dr.Orhan ERCAN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Dr.Orhan ERCAN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Dr.Orhan ERCAN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Dr.Orhan ERCAN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Dr.Orhan ERCAN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Dr.Orhan ERCAN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Dr.Orhan ERCAN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Dr.Orhan ERCAN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Dr.Orhan ERCAN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Dr.Orhan ERCAN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Dr.Orhan ERCAN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Dr.Orhan ERCAN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Dr.Orhan ERCAN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Dr.Orhan ERCAN</a:t>
            </a: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00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389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941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79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Dr.Orhan ERCAN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Dr.Orhan ERCAN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Dr.Orhan ERCAN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Dr.Orhan ERCAN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Dr.Orhan ERCAN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Dr.Orhan ERCAN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Dr.Orhan ERCAN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Dr.Orhan ERCAN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216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KADASTRO BİLGİSİ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(2-2) 4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Dr. Orhan ERCAN</a:t>
            </a: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565265" y="498764"/>
            <a:ext cx="6991235" cy="1253836"/>
          </a:xfrm>
        </p:spPr>
        <p:txBody>
          <a:bodyPr/>
          <a:lstStyle/>
          <a:p>
            <a:pPr eaLnBrk="1" hangingPunct="1"/>
            <a:r>
              <a:rPr lang="tr-TR" altLang="tr-TR" sz="2400" b="1" dirty="0" smtClean="0">
                <a:solidFill>
                  <a:srgbClr val="000099"/>
                </a:solidFill>
              </a:rPr>
              <a:t>Kadastronun Tanımı</a:t>
            </a:r>
            <a:endParaRPr lang="en-AU" altLang="tr-TR" sz="2400" b="1" dirty="0" smtClean="0">
              <a:solidFill>
                <a:srgbClr val="000099"/>
              </a:solidFill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916113"/>
            <a:ext cx="4391025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1600" b="1" smtClean="0">
                <a:solidFill>
                  <a:schemeClr val="tx2"/>
                </a:solidFill>
                <a:cs typeface="Times New Roman" pitchFamily="18" charset="0"/>
              </a:rPr>
              <a:t>KADASTRO,</a:t>
            </a:r>
            <a:r>
              <a:rPr lang="tr-TR" altLang="tr-TR" sz="1600" b="1" smtClean="0">
                <a:cs typeface="Times New Roman" pitchFamily="18" charset="0"/>
              </a:rPr>
              <a:t> BİR ARAZİ YÖNETİM SİSTEMİNİN TEMELİ VEYA ÖZÜDÜR. KADASTRO, PARSEL TABANLI OLARAK, ARAZİYE İLİŞKİN KAYITLARI İÇEREN (ÖRN: HAKLAR, KISITLAMALAR, SORUMLULUKLAR), </a:t>
            </a:r>
            <a:r>
              <a:rPr lang="tr-TR" altLang="tr-TR" sz="1600" b="1" i="1" smtClean="0">
                <a:solidFill>
                  <a:schemeClr val="tx2"/>
                </a:solidFill>
                <a:cs typeface="Times New Roman" pitchFamily="18" charset="0"/>
              </a:rPr>
              <a:t>GÜNCEL BİR ARAZİ BİLGİ SİSTEMİDİR</a:t>
            </a:r>
            <a:r>
              <a:rPr lang="tr-TR" altLang="tr-TR" sz="1600" b="1" smtClean="0">
                <a:cs typeface="Times New Roman" pitchFamily="18" charset="0"/>
              </a:rPr>
              <a:t> (IAN WİLLİAMSON).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1600" b="1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1600" b="1" smtClean="0">
                <a:cs typeface="Times New Roman" pitchFamily="18" charset="0"/>
              </a:rPr>
              <a:t>KADASTRO, GENELLİKLE, PARSELE İLİŞKİN MALİK,  DEĞERİ VE PARSELİN GELİŞİMİ VB. GİBİ DİĞER TANIMLAYICI KAYITLARLA BAĞLANTILI PARSELİN GEOMETRİK TANIMLAMASINI İÇERİR </a:t>
            </a:r>
            <a:r>
              <a:rPr lang="en-US" altLang="tr-TR" sz="1600" b="1" smtClean="0">
                <a:cs typeface="Times New Roman" pitchFamily="18" charset="0"/>
              </a:rPr>
              <a:t>(FIG, 1995).</a:t>
            </a:r>
            <a:r>
              <a:rPr lang="en-AU" altLang="tr-TR" sz="1600" b="1" smtClean="0"/>
              <a:t> </a:t>
            </a:r>
          </a:p>
        </p:txBody>
      </p:sp>
      <p:pic>
        <p:nvPicPr>
          <p:cNvPr id="12294" name="Picture 4" descr="IanJuly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r="2017" b="17760"/>
          <a:stretch>
            <a:fillRect/>
          </a:stretch>
        </p:blipFill>
        <p:spPr>
          <a:xfrm>
            <a:off x="5508625" y="2492375"/>
            <a:ext cx="2808288" cy="3143250"/>
          </a:xfrm>
          <a:noFill/>
        </p:spPr>
      </p:pic>
    </p:spTree>
    <p:extLst>
      <p:ext uri="{BB962C8B-B14F-4D97-AF65-F5344CB8AC3E}">
        <p14:creationId xmlns:p14="http://schemas.microsoft.com/office/powerpoint/2010/main" val="29384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6870700" cy="828675"/>
          </a:xfrm>
        </p:spPr>
        <p:txBody>
          <a:bodyPr/>
          <a:lstStyle/>
          <a:p>
            <a:pPr algn="l" eaLnBrk="1" hangingPunct="1"/>
            <a:r>
              <a:rPr lang="tr-TR" altLang="tr-TR" sz="2800" b="1" dirty="0" smtClean="0">
                <a:solidFill>
                  <a:srgbClr val="000099"/>
                </a:solidFill>
              </a:rPr>
              <a:t>Kadastral Reform</a:t>
            </a:r>
            <a:endParaRPr lang="tr-TR" altLang="tr-TR" sz="2800" b="1" dirty="0" smtClean="0">
              <a:solidFill>
                <a:srgbClr val="000099"/>
              </a:solidFill>
            </a:endParaRP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420938"/>
            <a:ext cx="7696200" cy="2105025"/>
          </a:xfrm>
        </p:spPr>
        <p:txBody>
          <a:bodyPr/>
          <a:lstStyle/>
          <a:p>
            <a:pPr eaLnBrk="1" hangingPunct="1"/>
            <a:r>
              <a:rPr lang="tr-TR" altLang="tr-TR" sz="2400" b="1" smtClean="0"/>
              <a:t>ARAZİ POLİTİKASI</a:t>
            </a:r>
            <a:endParaRPr lang="en-US" altLang="tr-TR" sz="2400" b="1" smtClean="0"/>
          </a:p>
          <a:p>
            <a:pPr eaLnBrk="1" hangingPunct="1"/>
            <a:r>
              <a:rPr lang="tr-TR" altLang="tr-TR" sz="2400" b="1" smtClean="0"/>
              <a:t>YASAL DÜZENLEMELER</a:t>
            </a:r>
            <a:endParaRPr lang="en-US" altLang="tr-TR" sz="2400" b="1" smtClean="0"/>
          </a:p>
          <a:p>
            <a:pPr eaLnBrk="1" hangingPunct="1"/>
            <a:r>
              <a:rPr lang="tr-TR" altLang="tr-TR" sz="2400" b="1" smtClean="0"/>
              <a:t>KURUMSAL YAPILANMA </a:t>
            </a:r>
          </a:p>
          <a:p>
            <a:pPr eaLnBrk="1" hangingPunct="1"/>
            <a:r>
              <a:rPr lang="tr-TR" altLang="tr-TR" sz="2400" b="1" smtClean="0"/>
              <a:t>TEKNİK</a:t>
            </a:r>
            <a:endParaRPr lang="tr-TR" altLang="tr-TR" sz="2400" smtClean="0"/>
          </a:p>
        </p:txBody>
      </p:sp>
    </p:spTree>
    <p:extLst>
      <p:ext uri="{BB962C8B-B14F-4D97-AF65-F5344CB8AC3E}">
        <p14:creationId xmlns:p14="http://schemas.microsoft.com/office/powerpoint/2010/main" val="27650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516" y="698268"/>
            <a:ext cx="6957984" cy="1054331"/>
          </a:xfrm>
        </p:spPr>
        <p:txBody>
          <a:bodyPr/>
          <a:lstStyle/>
          <a:p>
            <a:pPr eaLnBrk="1" hangingPunct="1"/>
            <a:r>
              <a:rPr lang="tr-TR" altLang="tr-TR" sz="2400" b="1" dirty="0" smtClean="0">
                <a:solidFill>
                  <a:srgbClr val="000099"/>
                </a:solidFill>
                <a:latin typeface="Verdana" pitchFamily="34" charset="0"/>
              </a:rPr>
              <a:t>Kadastronun Tarihçesi</a:t>
            </a:r>
            <a:endParaRPr lang="en-AU" altLang="tr-TR" sz="2400" b="1" dirty="0" smtClean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1800" b="1" smtClean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1800" b="1" smtClean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1800" b="1" smtClean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1800" b="1" smtClean="0">
                <a:solidFill>
                  <a:schemeClr val="tx2"/>
                </a:solidFill>
              </a:rPr>
              <a:t>FEODALİZM ÖNCESİ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tr-TR" sz="18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1800" b="1" smtClean="0"/>
              <a:t>MÖ</a:t>
            </a:r>
            <a:r>
              <a:rPr lang="en-US" altLang="tr-TR" sz="1800" b="1" smtClean="0"/>
              <a:t> 3000</a:t>
            </a:r>
            <a:r>
              <a:rPr lang="tr-TR" altLang="tr-TR" sz="1800" b="1" smtClean="0"/>
              <a:t> MISIRLILAR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1800" b="1" smtClean="0"/>
              <a:t>MÖ</a:t>
            </a:r>
            <a:r>
              <a:rPr lang="en-US" altLang="tr-TR" sz="1800" b="1" smtClean="0"/>
              <a:t> 1600</a:t>
            </a:r>
            <a:r>
              <a:rPr lang="tr-TR" altLang="tr-TR" sz="1800" b="1" smtClean="0"/>
              <a:t> İTALYANLAR</a:t>
            </a:r>
            <a:endParaRPr lang="en-US" altLang="tr-TR" sz="1800" b="1" smtClean="0"/>
          </a:p>
          <a:p>
            <a:pPr eaLnBrk="1" hangingPunct="1">
              <a:lnSpc>
                <a:spcPct val="90000"/>
              </a:lnSpc>
            </a:pPr>
            <a:r>
              <a:rPr lang="tr-TR" altLang="tr-TR" sz="1800" b="1" smtClean="0"/>
              <a:t>MS </a:t>
            </a:r>
            <a:r>
              <a:rPr lang="en-US" altLang="tr-TR" sz="1800" b="1" smtClean="0"/>
              <a:t>300</a:t>
            </a:r>
            <a:r>
              <a:rPr lang="tr-TR" altLang="tr-TR" sz="1800" b="1" smtClean="0"/>
              <a:t> BİZANSLILAR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1800" b="1" smtClean="0"/>
              <a:t>MS 700 ÇİNLİLER</a:t>
            </a:r>
          </a:p>
          <a:p>
            <a:pPr eaLnBrk="1" hangingPunct="1">
              <a:lnSpc>
                <a:spcPct val="90000"/>
              </a:lnSpc>
            </a:pPr>
            <a:endParaRPr lang="tr-TR" altLang="tr-TR" sz="1800" b="1" smtClean="0"/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3635375" y="4797425"/>
            <a:ext cx="4897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200">
                <a:latin typeface="Times New Roman" pitchFamily="18" charset="0"/>
              </a:rPr>
              <a:t>Kaynak:</a:t>
            </a:r>
            <a:r>
              <a:rPr lang="tr-TR" altLang="tr-TR" sz="2400" b="1" i="1">
                <a:latin typeface="Times New Roman" pitchFamily="18" charset="0"/>
              </a:rPr>
              <a:t>-</a:t>
            </a:r>
            <a:r>
              <a:rPr lang="tr-TR" altLang="tr-TR" sz="1200" b="1" i="1">
                <a:latin typeface="Times New Roman" pitchFamily="18" charset="0"/>
              </a:rPr>
              <a:t>Land Administration- Lecture 4 (</a:t>
            </a:r>
            <a:r>
              <a:rPr lang="en-US" altLang="tr-TR" sz="1200" b="1" i="1">
                <a:latin typeface="Times New Roman" pitchFamily="18" charset="0"/>
              </a:rPr>
              <a:t>Professor Ian Williamson</a:t>
            </a:r>
            <a:r>
              <a:rPr lang="tr-TR" altLang="tr-TR" sz="1200" b="1" i="1">
                <a:latin typeface="Times New Roman" pitchFamily="18" charset="0"/>
              </a:rPr>
              <a:t>)</a:t>
            </a:r>
          </a:p>
        </p:txBody>
      </p:sp>
      <p:pic>
        <p:nvPicPr>
          <p:cNvPr id="4103" name="Picture 5" descr="egyptian surveyors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0100" y="3048000"/>
            <a:ext cx="3771900" cy="1217613"/>
          </a:xfrm>
        </p:spPr>
      </p:pic>
    </p:spTree>
    <p:extLst>
      <p:ext uri="{BB962C8B-B14F-4D97-AF65-F5344CB8AC3E}">
        <p14:creationId xmlns:p14="http://schemas.microsoft.com/office/powerpoint/2010/main" val="32886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418" y="648104"/>
            <a:ext cx="7696200" cy="4073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2000" b="1" dirty="0" smtClean="0">
                <a:solidFill>
                  <a:srgbClr val="000099"/>
                </a:solidFill>
              </a:rPr>
              <a:t>Feodalizm Dönemi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/>
              <a:t>BÜTÜN ARAZİLERİN MÜLKİYETİ KRALINDIR,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000" dirty="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/>
              <a:t>NORMANDİYA FETHİ SONRASI 1066: DOMESDAY BOOK; PLAN YOK, SADECE MÜLKİYET KAYITLARI, VERGİ KADASTROSU,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20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tr-TR" sz="2000" dirty="0" smtClean="0">
                <a:cs typeface="Times New Roman" pitchFamily="18" charset="0"/>
              </a:rPr>
              <a:t>1792</a:t>
            </a:r>
            <a:r>
              <a:rPr lang="tr-TR" altLang="tr-TR" sz="2000" dirty="0" smtClean="0">
                <a:cs typeface="Times New Roman" pitchFamily="18" charset="0"/>
              </a:rPr>
              <a:t> </a:t>
            </a:r>
            <a:r>
              <a:rPr lang="en-GB" altLang="tr-TR" sz="2000" dirty="0" smtClean="0">
                <a:cs typeface="Times New Roman" pitchFamily="18" charset="0"/>
              </a:rPr>
              <a:t>MARİA THERESİA </a:t>
            </a:r>
            <a:r>
              <a:rPr lang="tr-TR" altLang="tr-TR" sz="2000" dirty="0" smtClean="0">
                <a:cs typeface="Times New Roman" pitchFamily="18" charset="0"/>
              </a:rPr>
              <a:t>KADASTROSU </a:t>
            </a:r>
            <a:r>
              <a:rPr lang="en-GB" altLang="tr-TR" sz="2000" dirty="0" smtClean="0">
                <a:cs typeface="Times New Roman" pitchFamily="18" charset="0"/>
              </a:rPr>
              <a:t>(A</a:t>
            </a:r>
            <a:r>
              <a:rPr lang="tr-TR" altLang="tr-TR" sz="2000" dirty="0" smtClean="0">
                <a:cs typeface="Times New Roman" pitchFamily="18" charset="0"/>
              </a:rPr>
              <a:t>VUSTURYA – MACARİSTAN İMPARATORLUĞU),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tr-TR" sz="2000" dirty="0" smtClean="0"/>
              <a:t>1807</a:t>
            </a:r>
            <a:r>
              <a:rPr lang="tr-TR" altLang="tr-TR" sz="2000" dirty="0" smtClean="0"/>
              <a:t> SONRASI -</a:t>
            </a:r>
            <a:r>
              <a:rPr lang="en-US" altLang="tr-TR" sz="2000" dirty="0" smtClean="0"/>
              <a:t> NAPOL</a:t>
            </a:r>
            <a:r>
              <a:rPr lang="tr-TR" altLang="tr-TR" sz="2000" dirty="0" smtClean="0"/>
              <a:t>YON KADASTROSU: KADASTRAL HARİTALAR VE KAYITLAR</a:t>
            </a:r>
            <a:endParaRPr lang="en-AU" altLang="tr-TR" sz="2000" dirty="0" smtClean="0"/>
          </a:p>
          <a:p>
            <a:pPr eaLnBrk="1" hangingPunct="1">
              <a:lnSpc>
                <a:spcPct val="80000"/>
              </a:lnSpc>
            </a:pPr>
            <a:endParaRPr lang="tr-TR" alt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34930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2"/>
          <p:cNvSpPr txBox="1">
            <a:spLocks noChangeArrowheads="1"/>
          </p:cNvSpPr>
          <p:nvPr/>
        </p:nvSpPr>
        <p:spPr bwMode="auto">
          <a:xfrm>
            <a:off x="1828800" y="3048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r-TR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MÖ</a:t>
            </a:r>
            <a:r>
              <a:rPr lang="en-A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1600 – 1400</a:t>
            </a:r>
            <a:r>
              <a:rPr lang="tr-TR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Plan Örneği</a:t>
            </a:r>
            <a:endParaRPr lang="en-AU" sz="24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6659563" y="6218238"/>
            <a:ext cx="23050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200" b="1">
                <a:latin typeface="Times New Roman" pitchFamily="18" charset="0"/>
              </a:rPr>
              <a:t>Kaynak</a:t>
            </a:r>
            <a:r>
              <a:rPr lang="en-US" altLang="tr-TR" sz="1200">
                <a:latin typeface="Times New Roman" pitchFamily="18" charset="0"/>
              </a:rPr>
              <a:t>: Land Registration and Cadastral Systems (Gerhard Larsson)</a:t>
            </a:r>
            <a:endParaRPr lang="es-ES" altLang="tr-TR" sz="1200">
              <a:latin typeface="Times New Roman" pitchFamily="18" charset="0"/>
            </a:endParaRPr>
          </a:p>
        </p:txBody>
      </p:sp>
      <p:pic>
        <p:nvPicPr>
          <p:cNvPr id="6150" name="Picture 4" descr="map 1600 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914400"/>
            <a:ext cx="60388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8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2"/>
          <p:cNvSpPr txBox="1">
            <a:spLocks noChangeArrowheads="1"/>
          </p:cNvSpPr>
          <p:nvPr/>
        </p:nvSpPr>
        <p:spPr bwMode="auto">
          <a:xfrm>
            <a:off x="1295400" y="228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r-TR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İsveç Kadastro Haritası Örneği</a:t>
            </a:r>
            <a:endParaRPr lang="en-AU" sz="24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4140200" y="5805488"/>
            <a:ext cx="464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200" b="1">
                <a:latin typeface="Times New Roman" pitchFamily="18" charset="0"/>
              </a:rPr>
              <a:t>Kaynak</a:t>
            </a:r>
            <a:r>
              <a:rPr lang="en-US" altLang="tr-TR" sz="1200">
                <a:latin typeface="Times New Roman" pitchFamily="18" charset="0"/>
              </a:rPr>
              <a:t>: Land Registration and Cadastral Systems (Gerhard Larsson)</a:t>
            </a:r>
            <a:endParaRPr lang="es-ES" altLang="tr-TR" sz="1200">
              <a:latin typeface="Times New Roman" pitchFamily="18" charset="0"/>
            </a:endParaRPr>
          </a:p>
        </p:txBody>
      </p:sp>
      <p:pic>
        <p:nvPicPr>
          <p:cNvPr id="7174" name="Picture 4" descr="swedish cadastral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784850" cy="489743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77026" y="470853"/>
            <a:ext cx="6870700" cy="2463800"/>
          </a:xfrm>
        </p:spPr>
        <p:txBody>
          <a:bodyPr/>
          <a:lstStyle/>
          <a:p>
            <a:pPr algn="l" eaLnBrk="1" hangingPunct="1"/>
            <a:r>
              <a:rPr lang="tr-TR" altLang="tr-TR" sz="2000" b="1" dirty="0" smtClean="0">
                <a:solidFill>
                  <a:srgbClr val="000099"/>
                </a:solidFill>
                <a:cs typeface="Times New Roman" pitchFamily="18" charset="0"/>
              </a:rPr>
              <a:t>Arazi Yönetim Sistemlerinin Her Birinde Temel Yapı</a:t>
            </a:r>
            <a:br>
              <a:rPr lang="tr-TR" altLang="tr-TR" sz="2000" b="1" dirty="0" smtClean="0">
                <a:solidFill>
                  <a:srgbClr val="000099"/>
                </a:solidFill>
                <a:cs typeface="Times New Roman" pitchFamily="18" charset="0"/>
              </a:rPr>
            </a:br>
            <a:r>
              <a:rPr lang="tr-TR" altLang="tr-TR" dirty="0"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tr-TR" altLang="tr-TR" dirty="0">
                <a:solidFill>
                  <a:srgbClr val="000099"/>
                </a:solidFill>
                <a:cs typeface="Times New Roman" pitchFamily="18" charset="0"/>
              </a:rPr>
            </a:br>
            <a:r>
              <a:rPr lang="tr-TR" altLang="tr-TR" sz="2000" b="1" dirty="0" smtClean="0">
                <a:solidFill>
                  <a:srgbClr val="0000CC"/>
                </a:solidFill>
                <a:cs typeface="Times New Roman" pitchFamily="18" charset="0"/>
              </a:rPr>
              <a:t/>
            </a:r>
            <a:br>
              <a:rPr lang="tr-TR" altLang="tr-TR" sz="2000" b="1" dirty="0" smtClean="0">
                <a:solidFill>
                  <a:srgbClr val="0000CC"/>
                </a:solidFill>
                <a:cs typeface="Times New Roman" pitchFamily="18" charset="0"/>
              </a:rPr>
            </a:br>
            <a:r>
              <a:rPr lang="tr-TR" altLang="tr-TR" sz="20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tr-TR" altLang="tr-TR" sz="2000" b="1" dirty="0" smtClean="0">
                <a:solidFill>
                  <a:schemeClr val="tx2"/>
                </a:solidFill>
                <a:cs typeface="Times New Roman" pitchFamily="18" charset="0"/>
              </a:rPr>
              <a:t>KADASTRO PARSELİ”DİR. </a:t>
            </a:r>
            <a:br>
              <a:rPr lang="tr-TR" altLang="tr-TR" sz="20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tr-TR" altLang="tr-TR" sz="2000" b="1" dirty="0" smtClean="0">
                <a:cs typeface="Times New Roman" pitchFamily="18" charset="0"/>
              </a:rPr>
              <a:t/>
            </a:r>
            <a:br>
              <a:rPr lang="tr-TR" altLang="tr-TR" sz="2000" b="1" dirty="0" smtClean="0">
                <a:cs typeface="Times New Roman" pitchFamily="18" charset="0"/>
              </a:rPr>
            </a:br>
            <a:r>
              <a:rPr lang="tr-TR" altLang="tr-TR" sz="2000" b="1" dirty="0" smtClean="0">
                <a:cs typeface="Times New Roman" pitchFamily="18" charset="0"/>
              </a:rPr>
              <a:t>KADASTRO İKİ BÖLÜMDEN OLUŞMAKTADIR:</a:t>
            </a:r>
            <a:br>
              <a:rPr lang="tr-TR" altLang="tr-TR" sz="2000" b="1" dirty="0" smtClean="0">
                <a:cs typeface="Times New Roman" pitchFamily="18" charset="0"/>
              </a:rPr>
            </a:br>
            <a:r>
              <a:rPr lang="tr-TR" altLang="tr-TR" sz="2000" b="1" dirty="0" smtClean="0">
                <a:cs typeface="Times New Roman" pitchFamily="18" charset="0"/>
              </a:rPr>
              <a:t/>
            </a:r>
            <a:br>
              <a:rPr lang="tr-TR" altLang="tr-TR" sz="2000" b="1" dirty="0" smtClean="0">
                <a:cs typeface="Times New Roman" pitchFamily="18" charset="0"/>
              </a:rPr>
            </a:br>
            <a:r>
              <a:rPr lang="tr-TR" altLang="tr-TR" sz="2000" b="1" dirty="0" smtClean="0">
                <a:cs typeface="Times New Roman" pitchFamily="18" charset="0"/>
              </a:rPr>
              <a:t>1. KADASTRO HARİTALARI</a:t>
            </a:r>
            <a:br>
              <a:rPr lang="tr-TR" altLang="tr-TR" sz="2000" b="1" dirty="0" smtClean="0">
                <a:cs typeface="Times New Roman" pitchFamily="18" charset="0"/>
              </a:rPr>
            </a:br>
            <a:r>
              <a:rPr lang="tr-TR" altLang="tr-TR" sz="2000" b="1" dirty="0" smtClean="0">
                <a:cs typeface="Times New Roman" pitchFamily="18" charset="0"/>
              </a:rPr>
              <a:t>2. TAPU BİLGİLERİ</a:t>
            </a:r>
            <a:endParaRPr lang="en-AU" altLang="tr-TR" sz="2000" b="1" dirty="0" smtClean="0"/>
          </a:p>
        </p:txBody>
      </p:sp>
      <p:pic>
        <p:nvPicPr>
          <p:cNvPr id="8197" name="Picture 40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4437063"/>
            <a:ext cx="2016125" cy="628650"/>
          </a:xfrm>
          <a:noFill/>
        </p:spPr>
      </p:pic>
      <p:grpSp>
        <p:nvGrpSpPr>
          <p:cNvPr id="8198" name="Group 3"/>
          <p:cNvGrpSpPr>
            <a:grpSpLocks/>
          </p:cNvGrpSpPr>
          <p:nvPr/>
        </p:nvGrpSpPr>
        <p:grpSpPr bwMode="auto">
          <a:xfrm>
            <a:off x="6372225" y="3933825"/>
            <a:ext cx="1731963" cy="1647825"/>
            <a:chOff x="4061" y="2479"/>
            <a:chExt cx="1447" cy="1121"/>
          </a:xfrm>
        </p:grpSpPr>
        <p:grpSp>
          <p:nvGrpSpPr>
            <p:cNvPr id="8208" name="Group 4"/>
            <p:cNvGrpSpPr>
              <a:grpSpLocks/>
            </p:cNvGrpSpPr>
            <p:nvPr/>
          </p:nvGrpSpPr>
          <p:grpSpPr bwMode="auto">
            <a:xfrm>
              <a:off x="4381" y="2479"/>
              <a:ext cx="299" cy="1121"/>
              <a:chOff x="4381" y="2479"/>
              <a:chExt cx="299" cy="1121"/>
            </a:xfrm>
          </p:grpSpPr>
          <p:grpSp>
            <p:nvGrpSpPr>
              <p:cNvPr id="8237" name="Group 5"/>
              <p:cNvGrpSpPr>
                <a:grpSpLocks/>
              </p:cNvGrpSpPr>
              <p:nvPr/>
            </p:nvGrpSpPr>
            <p:grpSpPr bwMode="auto">
              <a:xfrm>
                <a:off x="4381" y="2479"/>
                <a:ext cx="299" cy="1121"/>
                <a:chOff x="4381" y="2479"/>
                <a:chExt cx="299" cy="1121"/>
              </a:xfrm>
            </p:grpSpPr>
            <p:sp>
              <p:nvSpPr>
                <p:cNvPr id="8242" name="Freeform 6"/>
                <p:cNvSpPr>
                  <a:spLocks/>
                </p:cNvSpPr>
                <p:nvPr/>
              </p:nvSpPr>
              <p:spPr bwMode="auto">
                <a:xfrm>
                  <a:off x="4583" y="2507"/>
                  <a:ext cx="97" cy="1093"/>
                </a:xfrm>
                <a:custGeom>
                  <a:avLst/>
                  <a:gdLst>
                    <a:gd name="T0" fmla="*/ 0 w 97"/>
                    <a:gd name="T1" fmla="*/ 0 h 1093"/>
                    <a:gd name="T2" fmla="*/ 96 w 97"/>
                    <a:gd name="T3" fmla="*/ 174 h 1093"/>
                    <a:gd name="T4" fmla="*/ 96 w 97"/>
                    <a:gd name="T5" fmla="*/ 1092 h 1093"/>
                    <a:gd name="T6" fmla="*/ 0 w 97"/>
                    <a:gd name="T7" fmla="*/ 1092 h 1093"/>
                    <a:gd name="T8" fmla="*/ 0 w 97"/>
                    <a:gd name="T9" fmla="*/ 0 h 10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1093"/>
                    <a:gd name="T17" fmla="*/ 97 w 97"/>
                    <a:gd name="T18" fmla="*/ 1093 h 10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1093">
                      <a:moveTo>
                        <a:pt x="0" y="0"/>
                      </a:moveTo>
                      <a:lnTo>
                        <a:pt x="96" y="174"/>
                      </a:lnTo>
                      <a:lnTo>
                        <a:pt x="96" y="1092"/>
                      </a:lnTo>
                      <a:lnTo>
                        <a:pt x="0" y="109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43" name="Freeform 7"/>
                <p:cNvSpPr>
                  <a:spLocks/>
                </p:cNvSpPr>
                <p:nvPr/>
              </p:nvSpPr>
              <p:spPr bwMode="auto">
                <a:xfrm>
                  <a:off x="4381" y="2479"/>
                  <a:ext cx="203" cy="1121"/>
                </a:xfrm>
                <a:custGeom>
                  <a:avLst/>
                  <a:gdLst>
                    <a:gd name="T0" fmla="*/ 0 w 203"/>
                    <a:gd name="T1" fmla="*/ 1120 h 1121"/>
                    <a:gd name="T2" fmla="*/ 0 w 203"/>
                    <a:gd name="T3" fmla="*/ 24 h 1121"/>
                    <a:gd name="T4" fmla="*/ 12 w 203"/>
                    <a:gd name="T5" fmla="*/ 18 h 1121"/>
                    <a:gd name="T6" fmla="*/ 28 w 203"/>
                    <a:gd name="T7" fmla="*/ 12 h 1121"/>
                    <a:gd name="T8" fmla="*/ 50 w 203"/>
                    <a:gd name="T9" fmla="*/ 6 h 1121"/>
                    <a:gd name="T10" fmla="*/ 68 w 203"/>
                    <a:gd name="T11" fmla="*/ 2 h 1121"/>
                    <a:gd name="T12" fmla="*/ 86 w 203"/>
                    <a:gd name="T13" fmla="*/ 0 h 1121"/>
                    <a:gd name="T14" fmla="*/ 100 w 203"/>
                    <a:gd name="T15" fmla="*/ 0 h 1121"/>
                    <a:gd name="T16" fmla="*/ 110 w 203"/>
                    <a:gd name="T17" fmla="*/ 0 h 1121"/>
                    <a:gd name="T18" fmla="*/ 122 w 203"/>
                    <a:gd name="T19" fmla="*/ 0 h 1121"/>
                    <a:gd name="T20" fmla="*/ 134 w 203"/>
                    <a:gd name="T21" fmla="*/ 2 h 1121"/>
                    <a:gd name="T22" fmla="*/ 140 w 203"/>
                    <a:gd name="T23" fmla="*/ 4 h 1121"/>
                    <a:gd name="T24" fmla="*/ 150 w 203"/>
                    <a:gd name="T25" fmla="*/ 6 h 1121"/>
                    <a:gd name="T26" fmla="*/ 164 w 203"/>
                    <a:gd name="T27" fmla="*/ 10 h 1121"/>
                    <a:gd name="T28" fmla="*/ 182 w 203"/>
                    <a:gd name="T29" fmla="*/ 16 h 1121"/>
                    <a:gd name="T30" fmla="*/ 194 w 203"/>
                    <a:gd name="T31" fmla="*/ 22 h 1121"/>
                    <a:gd name="T32" fmla="*/ 202 w 203"/>
                    <a:gd name="T33" fmla="*/ 24 h 1121"/>
                    <a:gd name="T34" fmla="*/ 202 w 203"/>
                    <a:gd name="T35" fmla="*/ 1120 h 1121"/>
                    <a:gd name="T36" fmla="*/ 0 w 203"/>
                    <a:gd name="T37" fmla="*/ 1120 h 112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03"/>
                    <a:gd name="T58" fmla="*/ 0 h 1121"/>
                    <a:gd name="T59" fmla="*/ 203 w 203"/>
                    <a:gd name="T60" fmla="*/ 1121 h 112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03" h="1121">
                      <a:moveTo>
                        <a:pt x="0" y="1120"/>
                      </a:moveTo>
                      <a:lnTo>
                        <a:pt x="0" y="24"/>
                      </a:lnTo>
                      <a:lnTo>
                        <a:pt x="12" y="18"/>
                      </a:lnTo>
                      <a:lnTo>
                        <a:pt x="28" y="12"/>
                      </a:lnTo>
                      <a:lnTo>
                        <a:pt x="50" y="6"/>
                      </a:lnTo>
                      <a:lnTo>
                        <a:pt x="68" y="2"/>
                      </a:lnTo>
                      <a:lnTo>
                        <a:pt x="86" y="0"/>
                      </a:lnTo>
                      <a:lnTo>
                        <a:pt x="100" y="0"/>
                      </a:lnTo>
                      <a:lnTo>
                        <a:pt x="110" y="0"/>
                      </a:lnTo>
                      <a:lnTo>
                        <a:pt x="122" y="0"/>
                      </a:lnTo>
                      <a:lnTo>
                        <a:pt x="134" y="2"/>
                      </a:lnTo>
                      <a:lnTo>
                        <a:pt x="140" y="4"/>
                      </a:lnTo>
                      <a:lnTo>
                        <a:pt x="150" y="6"/>
                      </a:lnTo>
                      <a:lnTo>
                        <a:pt x="164" y="10"/>
                      </a:lnTo>
                      <a:lnTo>
                        <a:pt x="182" y="16"/>
                      </a:lnTo>
                      <a:lnTo>
                        <a:pt x="194" y="22"/>
                      </a:lnTo>
                      <a:lnTo>
                        <a:pt x="202" y="24"/>
                      </a:lnTo>
                      <a:lnTo>
                        <a:pt x="202" y="1120"/>
                      </a:lnTo>
                      <a:lnTo>
                        <a:pt x="0" y="1120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8238" name="Group 8"/>
              <p:cNvGrpSpPr>
                <a:grpSpLocks/>
              </p:cNvGrpSpPr>
              <p:nvPr/>
            </p:nvGrpSpPr>
            <p:grpSpPr bwMode="auto">
              <a:xfrm>
                <a:off x="4381" y="2775"/>
                <a:ext cx="203" cy="633"/>
                <a:chOff x="4381" y="2775"/>
                <a:chExt cx="203" cy="633"/>
              </a:xfrm>
            </p:grpSpPr>
            <p:sp>
              <p:nvSpPr>
                <p:cNvPr id="8239" name="Freeform 9"/>
                <p:cNvSpPr>
                  <a:spLocks/>
                </p:cNvSpPr>
                <p:nvPr/>
              </p:nvSpPr>
              <p:spPr bwMode="auto">
                <a:xfrm>
                  <a:off x="4381" y="3293"/>
                  <a:ext cx="201" cy="53"/>
                </a:xfrm>
                <a:custGeom>
                  <a:avLst/>
                  <a:gdLst>
                    <a:gd name="T0" fmla="*/ 0 w 201"/>
                    <a:gd name="T1" fmla="*/ 26 h 53"/>
                    <a:gd name="T2" fmla="*/ 8 w 201"/>
                    <a:gd name="T3" fmla="*/ 22 h 53"/>
                    <a:gd name="T4" fmla="*/ 14 w 201"/>
                    <a:gd name="T5" fmla="*/ 16 h 53"/>
                    <a:gd name="T6" fmla="*/ 24 w 201"/>
                    <a:gd name="T7" fmla="*/ 14 h 53"/>
                    <a:gd name="T8" fmla="*/ 38 w 201"/>
                    <a:gd name="T9" fmla="*/ 8 h 53"/>
                    <a:gd name="T10" fmla="*/ 52 w 201"/>
                    <a:gd name="T11" fmla="*/ 6 h 53"/>
                    <a:gd name="T12" fmla="*/ 68 w 201"/>
                    <a:gd name="T13" fmla="*/ 0 h 53"/>
                    <a:gd name="T14" fmla="*/ 84 w 201"/>
                    <a:gd name="T15" fmla="*/ 0 h 53"/>
                    <a:gd name="T16" fmla="*/ 98 w 201"/>
                    <a:gd name="T17" fmla="*/ 0 h 53"/>
                    <a:gd name="T18" fmla="*/ 114 w 201"/>
                    <a:gd name="T19" fmla="*/ 0 h 53"/>
                    <a:gd name="T20" fmla="*/ 128 w 201"/>
                    <a:gd name="T21" fmla="*/ 0 h 53"/>
                    <a:gd name="T22" fmla="*/ 144 w 201"/>
                    <a:gd name="T23" fmla="*/ 4 h 53"/>
                    <a:gd name="T24" fmla="*/ 154 w 201"/>
                    <a:gd name="T25" fmla="*/ 8 h 53"/>
                    <a:gd name="T26" fmla="*/ 168 w 201"/>
                    <a:gd name="T27" fmla="*/ 12 h 53"/>
                    <a:gd name="T28" fmla="*/ 182 w 201"/>
                    <a:gd name="T29" fmla="*/ 16 h 53"/>
                    <a:gd name="T30" fmla="*/ 192 w 201"/>
                    <a:gd name="T31" fmla="*/ 22 h 53"/>
                    <a:gd name="T32" fmla="*/ 200 w 201"/>
                    <a:gd name="T33" fmla="*/ 26 h 53"/>
                    <a:gd name="T34" fmla="*/ 200 w 201"/>
                    <a:gd name="T35" fmla="*/ 50 h 53"/>
                    <a:gd name="T36" fmla="*/ 194 w 201"/>
                    <a:gd name="T37" fmla="*/ 48 h 53"/>
                    <a:gd name="T38" fmla="*/ 184 w 201"/>
                    <a:gd name="T39" fmla="*/ 44 h 53"/>
                    <a:gd name="T40" fmla="*/ 172 w 201"/>
                    <a:gd name="T41" fmla="*/ 40 h 53"/>
                    <a:gd name="T42" fmla="*/ 160 w 201"/>
                    <a:gd name="T43" fmla="*/ 36 h 53"/>
                    <a:gd name="T44" fmla="*/ 146 w 201"/>
                    <a:gd name="T45" fmla="*/ 30 h 53"/>
                    <a:gd name="T46" fmla="*/ 130 w 201"/>
                    <a:gd name="T47" fmla="*/ 28 h 53"/>
                    <a:gd name="T48" fmla="*/ 116 w 201"/>
                    <a:gd name="T49" fmla="*/ 26 h 53"/>
                    <a:gd name="T50" fmla="*/ 102 w 201"/>
                    <a:gd name="T51" fmla="*/ 26 h 53"/>
                    <a:gd name="T52" fmla="*/ 92 w 201"/>
                    <a:gd name="T53" fmla="*/ 26 h 53"/>
                    <a:gd name="T54" fmla="*/ 78 w 201"/>
                    <a:gd name="T55" fmla="*/ 26 h 53"/>
                    <a:gd name="T56" fmla="*/ 68 w 201"/>
                    <a:gd name="T57" fmla="*/ 26 h 53"/>
                    <a:gd name="T58" fmla="*/ 54 w 201"/>
                    <a:gd name="T59" fmla="*/ 30 h 53"/>
                    <a:gd name="T60" fmla="*/ 40 w 201"/>
                    <a:gd name="T61" fmla="*/ 34 h 53"/>
                    <a:gd name="T62" fmla="*/ 26 w 201"/>
                    <a:gd name="T63" fmla="*/ 40 h 53"/>
                    <a:gd name="T64" fmla="*/ 14 w 201"/>
                    <a:gd name="T65" fmla="*/ 44 h 53"/>
                    <a:gd name="T66" fmla="*/ 0 w 201"/>
                    <a:gd name="T67" fmla="*/ 52 h 53"/>
                    <a:gd name="T68" fmla="*/ 0 w 201"/>
                    <a:gd name="T69" fmla="*/ 26 h 5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01"/>
                    <a:gd name="T106" fmla="*/ 0 h 53"/>
                    <a:gd name="T107" fmla="*/ 201 w 201"/>
                    <a:gd name="T108" fmla="*/ 53 h 5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01" h="53">
                      <a:moveTo>
                        <a:pt x="0" y="26"/>
                      </a:moveTo>
                      <a:lnTo>
                        <a:pt x="8" y="22"/>
                      </a:lnTo>
                      <a:lnTo>
                        <a:pt x="14" y="16"/>
                      </a:lnTo>
                      <a:lnTo>
                        <a:pt x="24" y="14"/>
                      </a:lnTo>
                      <a:lnTo>
                        <a:pt x="38" y="8"/>
                      </a:lnTo>
                      <a:lnTo>
                        <a:pt x="52" y="6"/>
                      </a:lnTo>
                      <a:lnTo>
                        <a:pt x="68" y="0"/>
                      </a:lnTo>
                      <a:lnTo>
                        <a:pt x="84" y="0"/>
                      </a:lnTo>
                      <a:lnTo>
                        <a:pt x="98" y="0"/>
                      </a:lnTo>
                      <a:lnTo>
                        <a:pt x="114" y="0"/>
                      </a:lnTo>
                      <a:lnTo>
                        <a:pt x="128" y="0"/>
                      </a:lnTo>
                      <a:lnTo>
                        <a:pt x="144" y="4"/>
                      </a:lnTo>
                      <a:lnTo>
                        <a:pt x="154" y="8"/>
                      </a:lnTo>
                      <a:lnTo>
                        <a:pt x="168" y="12"/>
                      </a:lnTo>
                      <a:lnTo>
                        <a:pt x="182" y="16"/>
                      </a:lnTo>
                      <a:lnTo>
                        <a:pt x="192" y="22"/>
                      </a:lnTo>
                      <a:lnTo>
                        <a:pt x="200" y="26"/>
                      </a:lnTo>
                      <a:lnTo>
                        <a:pt x="200" y="50"/>
                      </a:lnTo>
                      <a:lnTo>
                        <a:pt x="194" y="48"/>
                      </a:lnTo>
                      <a:lnTo>
                        <a:pt x="184" y="44"/>
                      </a:lnTo>
                      <a:lnTo>
                        <a:pt x="172" y="40"/>
                      </a:lnTo>
                      <a:lnTo>
                        <a:pt x="160" y="36"/>
                      </a:lnTo>
                      <a:lnTo>
                        <a:pt x="146" y="30"/>
                      </a:lnTo>
                      <a:lnTo>
                        <a:pt x="130" y="28"/>
                      </a:lnTo>
                      <a:lnTo>
                        <a:pt x="116" y="26"/>
                      </a:lnTo>
                      <a:lnTo>
                        <a:pt x="102" y="26"/>
                      </a:lnTo>
                      <a:lnTo>
                        <a:pt x="92" y="26"/>
                      </a:lnTo>
                      <a:lnTo>
                        <a:pt x="78" y="26"/>
                      </a:lnTo>
                      <a:lnTo>
                        <a:pt x="68" y="26"/>
                      </a:lnTo>
                      <a:lnTo>
                        <a:pt x="54" y="30"/>
                      </a:lnTo>
                      <a:lnTo>
                        <a:pt x="40" y="34"/>
                      </a:lnTo>
                      <a:lnTo>
                        <a:pt x="26" y="40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40" name="Freeform 10"/>
                <p:cNvSpPr>
                  <a:spLocks/>
                </p:cNvSpPr>
                <p:nvPr/>
              </p:nvSpPr>
              <p:spPr bwMode="auto">
                <a:xfrm>
                  <a:off x="4383" y="3355"/>
                  <a:ext cx="201" cy="53"/>
                </a:xfrm>
                <a:custGeom>
                  <a:avLst/>
                  <a:gdLst>
                    <a:gd name="T0" fmla="*/ 0 w 201"/>
                    <a:gd name="T1" fmla="*/ 26 h 53"/>
                    <a:gd name="T2" fmla="*/ 6 w 201"/>
                    <a:gd name="T3" fmla="*/ 22 h 53"/>
                    <a:gd name="T4" fmla="*/ 14 w 201"/>
                    <a:gd name="T5" fmla="*/ 18 h 53"/>
                    <a:gd name="T6" fmla="*/ 24 w 201"/>
                    <a:gd name="T7" fmla="*/ 12 h 53"/>
                    <a:gd name="T8" fmla="*/ 40 w 201"/>
                    <a:gd name="T9" fmla="*/ 10 h 53"/>
                    <a:gd name="T10" fmla="*/ 52 w 201"/>
                    <a:gd name="T11" fmla="*/ 6 h 53"/>
                    <a:gd name="T12" fmla="*/ 66 w 201"/>
                    <a:gd name="T13" fmla="*/ 2 h 53"/>
                    <a:gd name="T14" fmla="*/ 84 w 201"/>
                    <a:gd name="T15" fmla="*/ 0 h 53"/>
                    <a:gd name="T16" fmla="*/ 96 w 201"/>
                    <a:gd name="T17" fmla="*/ 0 h 53"/>
                    <a:gd name="T18" fmla="*/ 112 w 201"/>
                    <a:gd name="T19" fmla="*/ 0 h 53"/>
                    <a:gd name="T20" fmla="*/ 128 w 201"/>
                    <a:gd name="T21" fmla="*/ 2 h 53"/>
                    <a:gd name="T22" fmla="*/ 144 w 201"/>
                    <a:gd name="T23" fmla="*/ 6 h 53"/>
                    <a:gd name="T24" fmla="*/ 154 w 201"/>
                    <a:gd name="T25" fmla="*/ 8 h 53"/>
                    <a:gd name="T26" fmla="*/ 168 w 201"/>
                    <a:gd name="T27" fmla="*/ 12 h 53"/>
                    <a:gd name="T28" fmla="*/ 182 w 201"/>
                    <a:gd name="T29" fmla="*/ 18 h 53"/>
                    <a:gd name="T30" fmla="*/ 192 w 201"/>
                    <a:gd name="T31" fmla="*/ 22 h 53"/>
                    <a:gd name="T32" fmla="*/ 200 w 201"/>
                    <a:gd name="T33" fmla="*/ 28 h 53"/>
                    <a:gd name="T34" fmla="*/ 200 w 201"/>
                    <a:gd name="T35" fmla="*/ 50 h 53"/>
                    <a:gd name="T36" fmla="*/ 194 w 201"/>
                    <a:gd name="T37" fmla="*/ 48 h 53"/>
                    <a:gd name="T38" fmla="*/ 184 w 201"/>
                    <a:gd name="T39" fmla="*/ 44 h 53"/>
                    <a:gd name="T40" fmla="*/ 172 w 201"/>
                    <a:gd name="T41" fmla="*/ 40 h 53"/>
                    <a:gd name="T42" fmla="*/ 160 w 201"/>
                    <a:gd name="T43" fmla="*/ 36 h 53"/>
                    <a:gd name="T44" fmla="*/ 146 w 201"/>
                    <a:gd name="T45" fmla="*/ 32 h 53"/>
                    <a:gd name="T46" fmla="*/ 132 w 201"/>
                    <a:gd name="T47" fmla="*/ 28 h 53"/>
                    <a:gd name="T48" fmla="*/ 116 w 201"/>
                    <a:gd name="T49" fmla="*/ 26 h 53"/>
                    <a:gd name="T50" fmla="*/ 102 w 201"/>
                    <a:gd name="T51" fmla="*/ 26 h 53"/>
                    <a:gd name="T52" fmla="*/ 90 w 201"/>
                    <a:gd name="T53" fmla="*/ 26 h 53"/>
                    <a:gd name="T54" fmla="*/ 78 w 201"/>
                    <a:gd name="T55" fmla="*/ 26 h 53"/>
                    <a:gd name="T56" fmla="*/ 66 w 201"/>
                    <a:gd name="T57" fmla="*/ 28 h 53"/>
                    <a:gd name="T58" fmla="*/ 54 w 201"/>
                    <a:gd name="T59" fmla="*/ 30 h 53"/>
                    <a:gd name="T60" fmla="*/ 40 w 201"/>
                    <a:gd name="T61" fmla="*/ 36 h 53"/>
                    <a:gd name="T62" fmla="*/ 26 w 201"/>
                    <a:gd name="T63" fmla="*/ 38 h 53"/>
                    <a:gd name="T64" fmla="*/ 14 w 201"/>
                    <a:gd name="T65" fmla="*/ 44 h 53"/>
                    <a:gd name="T66" fmla="*/ 0 w 201"/>
                    <a:gd name="T67" fmla="*/ 52 h 53"/>
                    <a:gd name="T68" fmla="*/ 0 w 201"/>
                    <a:gd name="T69" fmla="*/ 26 h 5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01"/>
                    <a:gd name="T106" fmla="*/ 0 h 53"/>
                    <a:gd name="T107" fmla="*/ 201 w 201"/>
                    <a:gd name="T108" fmla="*/ 53 h 5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01" h="53">
                      <a:moveTo>
                        <a:pt x="0" y="26"/>
                      </a:moveTo>
                      <a:lnTo>
                        <a:pt x="6" y="22"/>
                      </a:lnTo>
                      <a:lnTo>
                        <a:pt x="14" y="18"/>
                      </a:lnTo>
                      <a:lnTo>
                        <a:pt x="24" y="12"/>
                      </a:lnTo>
                      <a:lnTo>
                        <a:pt x="40" y="10"/>
                      </a:lnTo>
                      <a:lnTo>
                        <a:pt x="52" y="6"/>
                      </a:lnTo>
                      <a:lnTo>
                        <a:pt x="66" y="2"/>
                      </a:lnTo>
                      <a:lnTo>
                        <a:pt x="84" y="0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8" y="2"/>
                      </a:lnTo>
                      <a:lnTo>
                        <a:pt x="144" y="6"/>
                      </a:lnTo>
                      <a:lnTo>
                        <a:pt x="154" y="8"/>
                      </a:lnTo>
                      <a:lnTo>
                        <a:pt x="168" y="12"/>
                      </a:lnTo>
                      <a:lnTo>
                        <a:pt x="182" y="18"/>
                      </a:lnTo>
                      <a:lnTo>
                        <a:pt x="192" y="22"/>
                      </a:lnTo>
                      <a:lnTo>
                        <a:pt x="200" y="28"/>
                      </a:lnTo>
                      <a:lnTo>
                        <a:pt x="200" y="50"/>
                      </a:lnTo>
                      <a:lnTo>
                        <a:pt x="194" y="48"/>
                      </a:lnTo>
                      <a:lnTo>
                        <a:pt x="184" y="44"/>
                      </a:lnTo>
                      <a:lnTo>
                        <a:pt x="172" y="40"/>
                      </a:lnTo>
                      <a:lnTo>
                        <a:pt x="160" y="36"/>
                      </a:lnTo>
                      <a:lnTo>
                        <a:pt x="146" y="32"/>
                      </a:lnTo>
                      <a:lnTo>
                        <a:pt x="132" y="28"/>
                      </a:lnTo>
                      <a:lnTo>
                        <a:pt x="116" y="26"/>
                      </a:lnTo>
                      <a:lnTo>
                        <a:pt x="102" y="26"/>
                      </a:lnTo>
                      <a:lnTo>
                        <a:pt x="90" y="26"/>
                      </a:lnTo>
                      <a:lnTo>
                        <a:pt x="78" y="26"/>
                      </a:lnTo>
                      <a:lnTo>
                        <a:pt x="66" y="28"/>
                      </a:lnTo>
                      <a:lnTo>
                        <a:pt x="54" y="30"/>
                      </a:lnTo>
                      <a:lnTo>
                        <a:pt x="40" y="36"/>
                      </a:lnTo>
                      <a:lnTo>
                        <a:pt x="26" y="38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41" name="Freeform 11"/>
                <p:cNvSpPr>
                  <a:spLocks/>
                </p:cNvSpPr>
                <p:nvPr/>
              </p:nvSpPr>
              <p:spPr bwMode="auto">
                <a:xfrm>
                  <a:off x="4383" y="2775"/>
                  <a:ext cx="201" cy="53"/>
                </a:xfrm>
                <a:custGeom>
                  <a:avLst/>
                  <a:gdLst>
                    <a:gd name="T0" fmla="*/ 0 w 201"/>
                    <a:gd name="T1" fmla="*/ 24 h 53"/>
                    <a:gd name="T2" fmla="*/ 6 w 201"/>
                    <a:gd name="T3" fmla="*/ 22 h 53"/>
                    <a:gd name="T4" fmla="*/ 14 w 201"/>
                    <a:gd name="T5" fmla="*/ 18 h 53"/>
                    <a:gd name="T6" fmla="*/ 24 w 201"/>
                    <a:gd name="T7" fmla="*/ 14 h 53"/>
                    <a:gd name="T8" fmla="*/ 40 w 201"/>
                    <a:gd name="T9" fmla="*/ 10 h 53"/>
                    <a:gd name="T10" fmla="*/ 52 w 201"/>
                    <a:gd name="T11" fmla="*/ 6 h 53"/>
                    <a:gd name="T12" fmla="*/ 66 w 201"/>
                    <a:gd name="T13" fmla="*/ 2 h 53"/>
                    <a:gd name="T14" fmla="*/ 84 w 201"/>
                    <a:gd name="T15" fmla="*/ 0 h 53"/>
                    <a:gd name="T16" fmla="*/ 96 w 201"/>
                    <a:gd name="T17" fmla="*/ 0 h 53"/>
                    <a:gd name="T18" fmla="*/ 112 w 201"/>
                    <a:gd name="T19" fmla="*/ 0 h 53"/>
                    <a:gd name="T20" fmla="*/ 128 w 201"/>
                    <a:gd name="T21" fmla="*/ 2 h 53"/>
                    <a:gd name="T22" fmla="*/ 144 w 201"/>
                    <a:gd name="T23" fmla="*/ 4 h 53"/>
                    <a:gd name="T24" fmla="*/ 154 w 201"/>
                    <a:gd name="T25" fmla="*/ 8 h 53"/>
                    <a:gd name="T26" fmla="*/ 168 w 201"/>
                    <a:gd name="T27" fmla="*/ 12 h 53"/>
                    <a:gd name="T28" fmla="*/ 182 w 201"/>
                    <a:gd name="T29" fmla="*/ 18 h 53"/>
                    <a:gd name="T30" fmla="*/ 192 w 201"/>
                    <a:gd name="T31" fmla="*/ 22 h 53"/>
                    <a:gd name="T32" fmla="*/ 200 w 201"/>
                    <a:gd name="T33" fmla="*/ 26 h 53"/>
                    <a:gd name="T34" fmla="*/ 200 w 201"/>
                    <a:gd name="T35" fmla="*/ 50 h 53"/>
                    <a:gd name="T36" fmla="*/ 194 w 201"/>
                    <a:gd name="T37" fmla="*/ 46 h 53"/>
                    <a:gd name="T38" fmla="*/ 184 w 201"/>
                    <a:gd name="T39" fmla="*/ 44 h 53"/>
                    <a:gd name="T40" fmla="*/ 172 w 201"/>
                    <a:gd name="T41" fmla="*/ 40 h 53"/>
                    <a:gd name="T42" fmla="*/ 160 w 201"/>
                    <a:gd name="T43" fmla="*/ 36 h 53"/>
                    <a:gd name="T44" fmla="*/ 146 w 201"/>
                    <a:gd name="T45" fmla="*/ 32 h 53"/>
                    <a:gd name="T46" fmla="*/ 132 w 201"/>
                    <a:gd name="T47" fmla="*/ 28 h 53"/>
                    <a:gd name="T48" fmla="*/ 116 w 201"/>
                    <a:gd name="T49" fmla="*/ 24 h 53"/>
                    <a:gd name="T50" fmla="*/ 102 w 201"/>
                    <a:gd name="T51" fmla="*/ 24 h 53"/>
                    <a:gd name="T52" fmla="*/ 90 w 201"/>
                    <a:gd name="T53" fmla="*/ 24 h 53"/>
                    <a:gd name="T54" fmla="*/ 78 w 201"/>
                    <a:gd name="T55" fmla="*/ 24 h 53"/>
                    <a:gd name="T56" fmla="*/ 66 w 201"/>
                    <a:gd name="T57" fmla="*/ 26 h 53"/>
                    <a:gd name="T58" fmla="*/ 54 w 201"/>
                    <a:gd name="T59" fmla="*/ 32 h 53"/>
                    <a:gd name="T60" fmla="*/ 40 w 201"/>
                    <a:gd name="T61" fmla="*/ 34 h 53"/>
                    <a:gd name="T62" fmla="*/ 26 w 201"/>
                    <a:gd name="T63" fmla="*/ 40 h 53"/>
                    <a:gd name="T64" fmla="*/ 14 w 201"/>
                    <a:gd name="T65" fmla="*/ 44 h 53"/>
                    <a:gd name="T66" fmla="*/ 0 w 201"/>
                    <a:gd name="T67" fmla="*/ 52 h 53"/>
                    <a:gd name="T68" fmla="*/ 0 w 201"/>
                    <a:gd name="T69" fmla="*/ 24 h 5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01"/>
                    <a:gd name="T106" fmla="*/ 0 h 53"/>
                    <a:gd name="T107" fmla="*/ 201 w 201"/>
                    <a:gd name="T108" fmla="*/ 53 h 5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01" h="53">
                      <a:moveTo>
                        <a:pt x="0" y="24"/>
                      </a:moveTo>
                      <a:lnTo>
                        <a:pt x="6" y="22"/>
                      </a:lnTo>
                      <a:lnTo>
                        <a:pt x="14" y="18"/>
                      </a:lnTo>
                      <a:lnTo>
                        <a:pt x="24" y="14"/>
                      </a:lnTo>
                      <a:lnTo>
                        <a:pt x="40" y="10"/>
                      </a:lnTo>
                      <a:lnTo>
                        <a:pt x="52" y="6"/>
                      </a:lnTo>
                      <a:lnTo>
                        <a:pt x="66" y="2"/>
                      </a:lnTo>
                      <a:lnTo>
                        <a:pt x="84" y="0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8" y="2"/>
                      </a:lnTo>
                      <a:lnTo>
                        <a:pt x="144" y="4"/>
                      </a:lnTo>
                      <a:lnTo>
                        <a:pt x="154" y="8"/>
                      </a:lnTo>
                      <a:lnTo>
                        <a:pt x="168" y="12"/>
                      </a:lnTo>
                      <a:lnTo>
                        <a:pt x="182" y="18"/>
                      </a:lnTo>
                      <a:lnTo>
                        <a:pt x="192" y="22"/>
                      </a:lnTo>
                      <a:lnTo>
                        <a:pt x="200" y="26"/>
                      </a:lnTo>
                      <a:lnTo>
                        <a:pt x="200" y="50"/>
                      </a:lnTo>
                      <a:lnTo>
                        <a:pt x="194" y="46"/>
                      </a:lnTo>
                      <a:lnTo>
                        <a:pt x="184" y="44"/>
                      </a:lnTo>
                      <a:lnTo>
                        <a:pt x="172" y="40"/>
                      </a:lnTo>
                      <a:lnTo>
                        <a:pt x="160" y="36"/>
                      </a:lnTo>
                      <a:lnTo>
                        <a:pt x="146" y="32"/>
                      </a:lnTo>
                      <a:lnTo>
                        <a:pt x="132" y="28"/>
                      </a:lnTo>
                      <a:lnTo>
                        <a:pt x="116" y="24"/>
                      </a:lnTo>
                      <a:lnTo>
                        <a:pt x="102" y="24"/>
                      </a:lnTo>
                      <a:lnTo>
                        <a:pt x="90" y="24"/>
                      </a:lnTo>
                      <a:lnTo>
                        <a:pt x="78" y="24"/>
                      </a:lnTo>
                      <a:lnTo>
                        <a:pt x="66" y="26"/>
                      </a:lnTo>
                      <a:lnTo>
                        <a:pt x="54" y="32"/>
                      </a:lnTo>
                      <a:lnTo>
                        <a:pt x="40" y="34"/>
                      </a:lnTo>
                      <a:lnTo>
                        <a:pt x="26" y="40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8209" name="Group 12"/>
            <p:cNvGrpSpPr>
              <a:grpSpLocks/>
            </p:cNvGrpSpPr>
            <p:nvPr/>
          </p:nvGrpSpPr>
          <p:grpSpPr bwMode="auto">
            <a:xfrm>
              <a:off x="4579" y="2479"/>
              <a:ext cx="297" cy="1121"/>
              <a:chOff x="4579" y="2479"/>
              <a:chExt cx="297" cy="1121"/>
            </a:xfrm>
          </p:grpSpPr>
          <p:grpSp>
            <p:nvGrpSpPr>
              <p:cNvPr id="8230" name="Group 13"/>
              <p:cNvGrpSpPr>
                <a:grpSpLocks/>
              </p:cNvGrpSpPr>
              <p:nvPr/>
            </p:nvGrpSpPr>
            <p:grpSpPr bwMode="auto">
              <a:xfrm>
                <a:off x="4579" y="2479"/>
                <a:ext cx="297" cy="1121"/>
                <a:chOff x="4579" y="2479"/>
                <a:chExt cx="297" cy="1121"/>
              </a:xfrm>
            </p:grpSpPr>
            <p:sp>
              <p:nvSpPr>
                <p:cNvPr id="8235" name="Freeform 14"/>
                <p:cNvSpPr>
                  <a:spLocks/>
                </p:cNvSpPr>
                <p:nvPr/>
              </p:nvSpPr>
              <p:spPr bwMode="auto">
                <a:xfrm>
                  <a:off x="4781" y="2507"/>
                  <a:ext cx="95" cy="1093"/>
                </a:xfrm>
                <a:custGeom>
                  <a:avLst/>
                  <a:gdLst>
                    <a:gd name="T0" fmla="*/ 0 w 95"/>
                    <a:gd name="T1" fmla="*/ 0 h 1093"/>
                    <a:gd name="T2" fmla="*/ 94 w 95"/>
                    <a:gd name="T3" fmla="*/ 174 h 1093"/>
                    <a:gd name="T4" fmla="*/ 94 w 95"/>
                    <a:gd name="T5" fmla="*/ 1092 h 1093"/>
                    <a:gd name="T6" fmla="*/ 0 w 95"/>
                    <a:gd name="T7" fmla="*/ 1092 h 1093"/>
                    <a:gd name="T8" fmla="*/ 0 w 95"/>
                    <a:gd name="T9" fmla="*/ 0 h 10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"/>
                    <a:gd name="T16" fmla="*/ 0 h 1093"/>
                    <a:gd name="T17" fmla="*/ 95 w 95"/>
                    <a:gd name="T18" fmla="*/ 1093 h 10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" h="1093">
                      <a:moveTo>
                        <a:pt x="0" y="0"/>
                      </a:moveTo>
                      <a:lnTo>
                        <a:pt x="94" y="174"/>
                      </a:lnTo>
                      <a:lnTo>
                        <a:pt x="94" y="1092"/>
                      </a:lnTo>
                      <a:lnTo>
                        <a:pt x="0" y="109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36" name="Freeform 15"/>
                <p:cNvSpPr>
                  <a:spLocks/>
                </p:cNvSpPr>
                <p:nvPr/>
              </p:nvSpPr>
              <p:spPr bwMode="auto">
                <a:xfrm>
                  <a:off x="4579" y="2479"/>
                  <a:ext cx="203" cy="1121"/>
                </a:xfrm>
                <a:custGeom>
                  <a:avLst/>
                  <a:gdLst>
                    <a:gd name="T0" fmla="*/ 0 w 203"/>
                    <a:gd name="T1" fmla="*/ 1120 h 1121"/>
                    <a:gd name="T2" fmla="*/ 0 w 203"/>
                    <a:gd name="T3" fmla="*/ 24 h 1121"/>
                    <a:gd name="T4" fmla="*/ 12 w 203"/>
                    <a:gd name="T5" fmla="*/ 18 h 1121"/>
                    <a:gd name="T6" fmla="*/ 28 w 203"/>
                    <a:gd name="T7" fmla="*/ 12 h 1121"/>
                    <a:gd name="T8" fmla="*/ 50 w 203"/>
                    <a:gd name="T9" fmla="*/ 6 h 1121"/>
                    <a:gd name="T10" fmla="*/ 68 w 203"/>
                    <a:gd name="T11" fmla="*/ 2 h 1121"/>
                    <a:gd name="T12" fmla="*/ 86 w 203"/>
                    <a:gd name="T13" fmla="*/ 0 h 1121"/>
                    <a:gd name="T14" fmla="*/ 98 w 203"/>
                    <a:gd name="T15" fmla="*/ 0 h 1121"/>
                    <a:gd name="T16" fmla="*/ 110 w 203"/>
                    <a:gd name="T17" fmla="*/ 0 h 1121"/>
                    <a:gd name="T18" fmla="*/ 122 w 203"/>
                    <a:gd name="T19" fmla="*/ 0 h 1121"/>
                    <a:gd name="T20" fmla="*/ 134 w 203"/>
                    <a:gd name="T21" fmla="*/ 2 h 1121"/>
                    <a:gd name="T22" fmla="*/ 142 w 203"/>
                    <a:gd name="T23" fmla="*/ 4 h 1121"/>
                    <a:gd name="T24" fmla="*/ 150 w 203"/>
                    <a:gd name="T25" fmla="*/ 6 h 1121"/>
                    <a:gd name="T26" fmla="*/ 164 w 203"/>
                    <a:gd name="T27" fmla="*/ 10 h 1121"/>
                    <a:gd name="T28" fmla="*/ 182 w 203"/>
                    <a:gd name="T29" fmla="*/ 16 h 1121"/>
                    <a:gd name="T30" fmla="*/ 192 w 203"/>
                    <a:gd name="T31" fmla="*/ 22 h 1121"/>
                    <a:gd name="T32" fmla="*/ 202 w 203"/>
                    <a:gd name="T33" fmla="*/ 24 h 1121"/>
                    <a:gd name="T34" fmla="*/ 202 w 203"/>
                    <a:gd name="T35" fmla="*/ 1120 h 1121"/>
                    <a:gd name="T36" fmla="*/ 0 w 203"/>
                    <a:gd name="T37" fmla="*/ 1120 h 112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03"/>
                    <a:gd name="T58" fmla="*/ 0 h 1121"/>
                    <a:gd name="T59" fmla="*/ 203 w 203"/>
                    <a:gd name="T60" fmla="*/ 1121 h 112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03" h="1121">
                      <a:moveTo>
                        <a:pt x="0" y="1120"/>
                      </a:moveTo>
                      <a:lnTo>
                        <a:pt x="0" y="24"/>
                      </a:lnTo>
                      <a:lnTo>
                        <a:pt x="12" y="18"/>
                      </a:lnTo>
                      <a:lnTo>
                        <a:pt x="28" y="12"/>
                      </a:lnTo>
                      <a:lnTo>
                        <a:pt x="50" y="6"/>
                      </a:lnTo>
                      <a:lnTo>
                        <a:pt x="68" y="2"/>
                      </a:lnTo>
                      <a:lnTo>
                        <a:pt x="86" y="0"/>
                      </a:lnTo>
                      <a:lnTo>
                        <a:pt x="98" y="0"/>
                      </a:lnTo>
                      <a:lnTo>
                        <a:pt x="110" y="0"/>
                      </a:lnTo>
                      <a:lnTo>
                        <a:pt x="122" y="0"/>
                      </a:lnTo>
                      <a:lnTo>
                        <a:pt x="134" y="2"/>
                      </a:lnTo>
                      <a:lnTo>
                        <a:pt x="142" y="4"/>
                      </a:lnTo>
                      <a:lnTo>
                        <a:pt x="150" y="6"/>
                      </a:lnTo>
                      <a:lnTo>
                        <a:pt x="164" y="10"/>
                      </a:lnTo>
                      <a:lnTo>
                        <a:pt x="182" y="16"/>
                      </a:lnTo>
                      <a:lnTo>
                        <a:pt x="192" y="22"/>
                      </a:lnTo>
                      <a:lnTo>
                        <a:pt x="202" y="24"/>
                      </a:lnTo>
                      <a:lnTo>
                        <a:pt x="202" y="1120"/>
                      </a:lnTo>
                      <a:lnTo>
                        <a:pt x="0" y="1120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8231" name="Group 16"/>
              <p:cNvGrpSpPr>
                <a:grpSpLocks/>
              </p:cNvGrpSpPr>
              <p:nvPr/>
            </p:nvGrpSpPr>
            <p:grpSpPr bwMode="auto">
              <a:xfrm>
                <a:off x="4579" y="2775"/>
                <a:ext cx="203" cy="633"/>
                <a:chOff x="4579" y="2775"/>
                <a:chExt cx="203" cy="633"/>
              </a:xfrm>
            </p:grpSpPr>
            <p:sp>
              <p:nvSpPr>
                <p:cNvPr id="8232" name="Freeform 17"/>
                <p:cNvSpPr>
                  <a:spLocks/>
                </p:cNvSpPr>
                <p:nvPr/>
              </p:nvSpPr>
              <p:spPr bwMode="auto">
                <a:xfrm>
                  <a:off x="4579" y="3293"/>
                  <a:ext cx="201" cy="53"/>
                </a:xfrm>
                <a:custGeom>
                  <a:avLst/>
                  <a:gdLst>
                    <a:gd name="T0" fmla="*/ 0 w 201"/>
                    <a:gd name="T1" fmla="*/ 26 h 53"/>
                    <a:gd name="T2" fmla="*/ 6 w 201"/>
                    <a:gd name="T3" fmla="*/ 22 h 53"/>
                    <a:gd name="T4" fmla="*/ 14 w 201"/>
                    <a:gd name="T5" fmla="*/ 16 h 53"/>
                    <a:gd name="T6" fmla="*/ 24 w 201"/>
                    <a:gd name="T7" fmla="*/ 14 h 53"/>
                    <a:gd name="T8" fmla="*/ 40 w 201"/>
                    <a:gd name="T9" fmla="*/ 8 h 53"/>
                    <a:gd name="T10" fmla="*/ 52 w 201"/>
                    <a:gd name="T11" fmla="*/ 6 h 53"/>
                    <a:gd name="T12" fmla="*/ 66 w 201"/>
                    <a:gd name="T13" fmla="*/ 0 h 53"/>
                    <a:gd name="T14" fmla="*/ 84 w 201"/>
                    <a:gd name="T15" fmla="*/ 0 h 53"/>
                    <a:gd name="T16" fmla="*/ 96 w 201"/>
                    <a:gd name="T17" fmla="*/ 0 h 53"/>
                    <a:gd name="T18" fmla="*/ 112 w 201"/>
                    <a:gd name="T19" fmla="*/ 0 h 53"/>
                    <a:gd name="T20" fmla="*/ 130 w 201"/>
                    <a:gd name="T21" fmla="*/ 0 h 53"/>
                    <a:gd name="T22" fmla="*/ 144 w 201"/>
                    <a:gd name="T23" fmla="*/ 4 h 53"/>
                    <a:gd name="T24" fmla="*/ 154 w 201"/>
                    <a:gd name="T25" fmla="*/ 8 h 53"/>
                    <a:gd name="T26" fmla="*/ 168 w 201"/>
                    <a:gd name="T27" fmla="*/ 12 h 53"/>
                    <a:gd name="T28" fmla="*/ 182 w 201"/>
                    <a:gd name="T29" fmla="*/ 16 h 53"/>
                    <a:gd name="T30" fmla="*/ 192 w 201"/>
                    <a:gd name="T31" fmla="*/ 22 h 53"/>
                    <a:gd name="T32" fmla="*/ 200 w 201"/>
                    <a:gd name="T33" fmla="*/ 26 h 53"/>
                    <a:gd name="T34" fmla="*/ 200 w 201"/>
                    <a:gd name="T35" fmla="*/ 50 h 53"/>
                    <a:gd name="T36" fmla="*/ 194 w 201"/>
                    <a:gd name="T37" fmla="*/ 48 h 53"/>
                    <a:gd name="T38" fmla="*/ 186 w 201"/>
                    <a:gd name="T39" fmla="*/ 44 h 53"/>
                    <a:gd name="T40" fmla="*/ 174 w 201"/>
                    <a:gd name="T41" fmla="*/ 40 h 53"/>
                    <a:gd name="T42" fmla="*/ 160 w 201"/>
                    <a:gd name="T43" fmla="*/ 36 h 53"/>
                    <a:gd name="T44" fmla="*/ 146 w 201"/>
                    <a:gd name="T45" fmla="*/ 30 h 53"/>
                    <a:gd name="T46" fmla="*/ 132 w 201"/>
                    <a:gd name="T47" fmla="*/ 28 h 53"/>
                    <a:gd name="T48" fmla="*/ 116 w 201"/>
                    <a:gd name="T49" fmla="*/ 26 h 53"/>
                    <a:gd name="T50" fmla="*/ 102 w 201"/>
                    <a:gd name="T51" fmla="*/ 26 h 53"/>
                    <a:gd name="T52" fmla="*/ 90 w 201"/>
                    <a:gd name="T53" fmla="*/ 26 h 53"/>
                    <a:gd name="T54" fmla="*/ 78 w 201"/>
                    <a:gd name="T55" fmla="*/ 26 h 53"/>
                    <a:gd name="T56" fmla="*/ 66 w 201"/>
                    <a:gd name="T57" fmla="*/ 26 h 53"/>
                    <a:gd name="T58" fmla="*/ 54 w 201"/>
                    <a:gd name="T59" fmla="*/ 30 h 53"/>
                    <a:gd name="T60" fmla="*/ 40 w 201"/>
                    <a:gd name="T61" fmla="*/ 34 h 53"/>
                    <a:gd name="T62" fmla="*/ 26 w 201"/>
                    <a:gd name="T63" fmla="*/ 40 h 53"/>
                    <a:gd name="T64" fmla="*/ 14 w 201"/>
                    <a:gd name="T65" fmla="*/ 44 h 53"/>
                    <a:gd name="T66" fmla="*/ 0 w 201"/>
                    <a:gd name="T67" fmla="*/ 52 h 53"/>
                    <a:gd name="T68" fmla="*/ 0 w 201"/>
                    <a:gd name="T69" fmla="*/ 26 h 5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01"/>
                    <a:gd name="T106" fmla="*/ 0 h 53"/>
                    <a:gd name="T107" fmla="*/ 201 w 201"/>
                    <a:gd name="T108" fmla="*/ 53 h 5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01" h="53">
                      <a:moveTo>
                        <a:pt x="0" y="26"/>
                      </a:moveTo>
                      <a:lnTo>
                        <a:pt x="6" y="22"/>
                      </a:lnTo>
                      <a:lnTo>
                        <a:pt x="14" y="16"/>
                      </a:lnTo>
                      <a:lnTo>
                        <a:pt x="24" y="14"/>
                      </a:lnTo>
                      <a:lnTo>
                        <a:pt x="40" y="8"/>
                      </a:lnTo>
                      <a:lnTo>
                        <a:pt x="52" y="6"/>
                      </a:lnTo>
                      <a:lnTo>
                        <a:pt x="66" y="0"/>
                      </a:lnTo>
                      <a:lnTo>
                        <a:pt x="84" y="0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30" y="0"/>
                      </a:lnTo>
                      <a:lnTo>
                        <a:pt x="144" y="4"/>
                      </a:lnTo>
                      <a:lnTo>
                        <a:pt x="154" y="8"/>
                      </a:lnTo>
                      <a:lnTo>
                        <a:pt x="168" y="12"/>
                      </a:lnTo>
                      <a:lnTo>
                        <a:pt x="182" y="16"/>
                      </a:lnTo>
                      <a:lnTo>
                        <a:pt x="192" y="22"/>
                      </a:lnTo>
                      <a:lnTo>
                        <a:pt x="200" y="26"/>
                      </a:lnTo>
                      <a:lnTo>
                        <a:pt x="200" y="50"/>
                      </a:lnTo>
                      <a:lnTo>
                        <a:pt x="194" y="48"/>
                      </a:lnTo>
                      <a:lnTo>
                        <a:pt x="186" y="44"/>
                      </a:lnTo>
                      <a:lnTo>
                        <a:pt x="174" y="40"/>
                      </a:lnTo>
                      <a:lnTo>
                        <a:pt x="160" y="36"/>
                      </a:lnTo>
                      <a:lnTo>
                        <a:pt x="146" y="30"/>
                      </a:lnTo>
                      <a:lnTo>
                        <a:pt x="132" y="28"/>
                      </a:lnTo>
                      <a:lnTo>
                        <a:pt x="116" y="26"/>
                      </a:lnTo>
                      <a:lnTo>
                        <a:pt x="102" y="26"/>
                      </a:lnTo>
                      <a:lnTo>
                        <a:pt x="90" y="26"/>
                      </a:lnTo>
                      <a:lnTo>
                        <a:pt x="78" y="26"/>
                      </a:lnTo>
                      <a:lnTo>
                        <a:pt x="66" y="26"/>
                      </a:lnTo>
                      <a:lnTo>
                        <a:pt x="54" y="30"/>
                      </a:lnTo>
                      <a:lnTo>
                        <a:pt x="40" y="34"/>
                      </a:lnTo>
                      <a:lnTo>
                        <a:pt x="26" y="40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33" name="Freeform 18"/>
                <p:cNvSpPr>
                  <a:spLocks/>
                </p:cNvSpPr>
                <p:nvPr/>
              </p:nvSpPr>
              <p:spPr bwMode="auto">
                <a:xfrm>
                  <a:off x="4579" y="3355"/>
                  <a:ext cx="203" cy="53"/>
                </a:xfrm>
                <a:custGeom>
                  <a:avLst/>
                  <a:gdLst>
                    <a:gd name="T0" fmla="*/ 0 w 203"/>
                    <a:gd name="T1" fmla="*/ 26 h 53"/>
                    <a:gd name="T2" fmla="*/ 4 w 203"/>
                    <a:gd name="T3" fmla="*/ 22 h 53"/>
                    <a:gd name="T4" fmla="*/ 14 w 203"/>
                    <a:gd name="T5" fmla="*/ 18 h 53"/>
                    <a:gd name="T6" fmla="*/ 24 w 203"/>
                    <a:gd name="T7" fmla="*/ 12 h 53"/>
                    <a:gd name="T8" fmla="*/ 38 w 203"/>
                    <a:gd name="T9" fmla="*/ 10 h 53"/>
                    <a:gd name="T10" fmla="*/ 50 w 203"/>
                    <a:gd name="T11" fmla="*/ 6 h 53"/>
                    <a:gd name="T12" fmla="*/ 66 w 203"/>
                    <a:gd name="T13" fmla="*/ 2 h 53"/>
                    <a:gd name="T14" fmla="*/ 84 w 203"/>
                    <a:gd name="T15" fmla="*/ 0 h 53"/>
                    <a:gd name="T16" fmla="*/ 96 w 203"/>
                    <a:gd name="T17" fmla="*/ 0 h 53"/>
                    <a:gd name="T18" fmla="*/ 112 w 203"/>
                    <a:gd name="T19" fmla="*/ 0 h 53"/>
                    <a:gd name="T20" fmla="*/ 130 w 203"/>
                    <a:gd name="T21" fmla="*/ 2 h 53"/>
                    <a:gd name="T22" fmla="*/ 142 w 203"/>
                    <a:gd name="T23" fmla="*/ 6 h 53"/>
                    <a:gd name="T24" fmla="*/ 156 w 203"/>
                    <a:gd name="T25" fmla="*/ 8 h 53"/>
                    <a:gd name="T26" fmla="*/ 168 w 203"/>
                    <a:gd name="T27" fmla="*/ 12 h 53"/>
                    <a:gd name="T28" fmla="*/ 182 w 203"/>
                    <a:gd name="T29" fmla="*/ 18 h 53"/>
                    <a:gd name="T30" fmla="*/ 194 w 203"/>
                    <a:gd name="T31" fmla="*/ 22 h 53"/>
                    <a:gd name="T32" fmla="*/ 202 w 203"/>
                    <a:gd name="T33" fmla="*/ 28 h 53"/>
                    <a:gd name="T34" fmla="*/ 202 w 203"/>
                    <a:gd name="T35" fmla="*/ 50 h 53"/>
                    <a:gd name="T36" fmla="*/ 194 w 203"/>
                    <a:gd name="T37" fmla="*/ 48 h 53"/>
                    <a:gd name="T38" fmla="*/ 186 w 203"/>
                    <a:gd name="T39" fmla="*/ 44 h 53"/>
                    <a:gd name="T40" fmla="*/ 174 w 203"/>
                    <a:gd name="T41" fmla="*/ 40 h 53"/>
                    <a:gd name="T42" fmla="*/ 162 w 203"/>
                    <a:gd name="T43" fmla="*/ 36 h 53"/>
                    <a:gd name="T44" fmla="*/ 146 w 203"/>
                    <a:gd name="T45" fmla="*/ 32 h 53"/>
                    <a:gd name="T46" fmla="*/ 130 w 203"/>
                    <a:gd name="T47" fmla="*/ 28 h 53"/>
                    <a:gd name="T48" fmla="*/ 116 w 203"/>
                    <a:gd name="T49" fmla="*/ 26 h 53"/>
                    <a:gd name="T50" fmla="*/ 100 w 203"/>
                    <a:gd name="T51" fmla="*/ 26 h 53"/>
                    <a:gd name="T52" fmla="*/ 90 w 203"/>
                    <a:gd name="T53" fmla="*/ 26 h 53"/>
                    <a:gd name="T54" fmla="*/ 78 w 203"/>
                    <a:gd name="T55" fmla="*/ 26 h 53"/>
                    <a:gd name="T56" fmla="*/ 66 w 203"/>
                    <a:gd name="T57" fmla="*/ 28 h 53"/>
                    <a:gd name="T58" fmla="*/ 52 w 203"/>
                    <a:gd name="T59" fmla="*/ 30 h 53"/>
                    <a:gd name="T60" fmla="*/ 38 w 203"/>
                    <a:gd name="T61" fmla="*/ 36 h 53"/>
                    <a:gd name="T62" fmla="*/ 26 w 203"/>
                    <a:gd name="T63" fmla="*/ 38 h 53"/>
                    <a:gd name="T64" fmla="*/ 14 w 203"/>
                    <a:gd name="T65" fmla="*/ 44 h 53"/>
                    <a:gd name="T66" fmla="*/ 0 w 203"/>
                    <a:gd name="T67" fmla="*/ 52 h 53"/>
                    <a:gd name="T68" fmla="*/ 0 w 203"/>
                    <a:gd name="T69" fmla="*/ 26 h 5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03"/>
                    <a:gd name="T106" fmla="*/ 0 h 53"/>
                    <a:gd name="T107" fmla="*/ 203 w 203"/>
                    <a:gd name="T108" fmla="*/ 53 h 5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03" h="53">
                      <a:moveTo>
                        <a:pt x="0" y="26"/>
                      </a:moveTo>
                      <a:lnTo>
                        <a:pt x="4" y="22"/>
                      </a:lnTo>
                      <a:lnTo>
                        <a:pt x="14" y="18"/>
                      </a:lnTo>
                      <a:lnTo>
                        <a:pt x="24" y="12"/>
                      </a:lnTo>
                      <a:lnTo>
                        <a:pt x="38" y="10"/>
                      </a:lnTo>
                      <a:lnTo>
                        <a:pt x="50" y="6"/>
                      </a:lnTo>
                      <a:lnTo>
                        <a:pt x="66" y="2"/>
                      </a:lnTo>
                      <a:lnTo>
                        <a:pt x="84" y="0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30" y="2"/>
                      </a:lnTo>
                      <a:lnTo>
                        <a:pt x="142" y="6"/>
                      </a:lnTo>
                      <a:lnTo>
                        <a:pt x="156" y="8"/>
                      </a:lnTo>
                      <a:lnTo>
                        <a:pt x="168" y="12"/>
                      </a:lnTo>
                      <a:lnTo>
                        <a:pt x="182" y="18"/>
                      </a:lnTo>
                      <a:lnTo>
                        <a:pt x="194" y="22"/>
                      </a:lnTo>
                      <a:lnTo>
                        <a:pt x="202" y="28"/>
                      </a:lnTo>
                      <a:lnTo>
                        <a:pt x="202" y="50"/>
                      </a:lnTo>
                      <a:lnTo>
                        <a:pt x="194" y="48"/>
                      </a:lnTo>
                      <a:lnTo>
                        <a:pt x="186" y="44"/>
                      </a:lnTo>
                      <a:lnTo>
                        <a:pt x="174" y="40"/>
                      </a:lnTo>
                      <a:lnTo>
                        <a:pt x="162" y="36"/>
                      </a:lnTo>
                      <a:lnTo>
                        <a:pt x="146" y="32"/>
                      </a:lnTo>
                      <a:lnTo>
                        <a:pt x="130" y="28"/>
                      </a:lnTo>
                      <a:lnTo>
                        <a:pt x="116" y="26"/>
                      </a:lnTo>
                      <a:lnTo>
                        <a:pt x="100" y="26"/>
                      </a:lnTo>
                      <a:lnTo>
                        <a:pt x="90" y="26"/>
                      </a:lnTo>
                      <a:lnTo>
                        <a:pt x="78" y="26"/>
                      </a:lnTo>
                      <a:lnTo>
                        <a:pt x="66" y="28"/>
                      </a:lnTo>
                      <a:lnTo>
                        <a:pt x="52" y="30"/>
                      </a:lnTo>
                      <a:lnTo>
                        <a:pt x="38" y="36"/>
                      </a:lnTo>
                      <a:lnTo>
                        <a:pt x="26" y="38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34" name="Freeform 19"/>
                <p:cNvSpPr>
                  <a:spLocks/>
                </p:cNvSpPr>
                <p:nvPr/>
              </p:nvSpPr>
              <p:spPr bwMode="auto">
                <a:xfrm>
                  <a:off x="4579" y="2775"/>
                  <a:ext cx="203" cy="53"/>
                </a:xfrm>
                <a:custGeom>
                  <a:avLst/>
                  <a:gdLst>
                    <a:gd name="T0" fmla="*/ 0 w 203"/>
                    <a:gd name="T1" fmla="*/ 24 h 53"/>
                    <a:gd name="T2" fmla="*/ 4 w 203"/>
                    <a:gd name="T3" fmla="*/ 22 h 53"/>
                    <a:gd name="T4" fmla="*/ 14 w 203"/>
                    <a:gd name="T5" fmla="*/ 18 h 53"/>
                    <a:gd name="T6" fmla="*/ 24 w 203"/>
                    <a:gd name="T7" fmla="*/ 14 h 53"/>
                    <a:gd name="T8" fmla="*/ 38 w 203"/>
                    <a:gd name="T9" fmla="*/ 10 h 53"/>
                    <a:gd name="T10" fmla="*/ 50 w 203"/>
                    <a:gd name="T11" fmla="*/ 6 h 53"/>
                    <a:gd name="T12" fmla="*/ 66 w 203"/>
                    <a:gd name="T13" fmla="*/ 2 h 53"/>
                    <a:gd name="T14" fmla="*/ 84 w 203"/>
                    <a:gd name="T15" fmla="*/ 0 h 53"/>
                    <a:gd name="T16" fmla="*/ 96 w 203"/>
                    <a:gd name="T17" fmla="*/ 0 h 53"/>
                    <a:gd name="T18" fmla="*/ 112 w 203"/>
                    <a:gd name="T19" fmla="*/ 0 h 53"/>
                    <a:gd name="T20" fmla="*/ 130 w 203"/>
                    <a:gd name="T21" fmla="*/ 2 h 53"/>
                    <a:gd name="T22" fmla="*/ 142 w 203"/>
                    <a:gd name="T23" fmla="*/ 4 h 53"/>
                    <a:gd name="T24" fmla="*/ 156 w 203"/>
                    <a:gd name="T25" fmla="*/ 8 h 53"/>
                    <a:gd name="T26" fmla="*/ 168 w 203"/>
                    <a:gd name="T27" fmla="*/ 12 h 53"/>
                    <a:gd name="T28" fmla="*/ 182 w 203"/>
                    <a:gd name="T29" fmla="*/ 18 h 53"/>
                    <a:gd name="T30" fmla="*/ 194 w 203"/>
                    <a:gd name="T31" fmla="*/ 22 h 53"/>
                    <a:gd name="T32" fmla="*/ 202 w 203"/>
                    <a:gd name="T33" fmla="*/ 26 h 53"/>
                    <a:gd name="T34" fmla="*/ 202 w 203"/>
                    <a:gd name="T35" fmla="*/ 50 h 53"/>
                    <a:gd name="T36" fmla="*/ 194 w 203"/>
                    <a:gd name="T37" fmla="*/ 46 h 53"/>
                    <a:gd name="T38" fmla="*/ 186 w 203"/>
                    <a:gd name="T39" fmla="*/ 44 h 53"/>
                    <a:gd name="T40" fmla="*/ 174 w 203"/>
                    <a:gd name="T41" fmla="*/ 40 h 53"/>
                    <a:gd name="T42" fmla="*/ 162 w 203"/>
                    <a:gd name="T43" fmla="*/ 36 h 53"/>
                    <a:gd name="T44" fmla="*/ 146 w 203"/>
                    <a:gd name="T45" fmla="*/ 32 h 53"/>
                    <a:gd name="T46" fmla="*/ 130 w 203"/>
                    <a:gd name="T47" fmla="*/ 28 h 53"/>
                    <a:gd name="T48" fmla="*/ 116 w 203"/>
                    <a:gd name="T49" fmla="*/ 24 h 53"/>
                    <a:gd name="T50" fmla="*/ 100 w 203"/>
                    <a:gd name="T51" fmla="*/ 24 h 53"/>
                    <a:gd name="T52" fmla="*/ 90 w 203"/>
                    <a:gd name="T53" fmla="*/ 24 h 53"/>
                    <a:gd name="T54" fmla="*/ 78 w 203"/>
                    <a:gd name="T55" fmla="*/ 24 h 53"/>
                    <a:gd name="T56" fmla="*/ 66 w 203"/>
                    <a:gd name="T57" fmla="*/ 26 h 53"/>
                    <a:gd name="T58" fmla="*/ 52 w 203"/>
                    <a:gd name="T59" fmla="*/ 32 h 53"/>
                    <a:gd name="T60" fmla="*/ 38 w 203"/>
                    <a:gd name="T61" fmla="*/ 34 h 53"/>
                    <a:gd name="T62" fmla="*/ 26 w 203"/>
                    <a:gd name="T63" fmla="*/ 40 h 53"/>
                    <a:gd name="T64" fmla="*/ 14 w 203"/>
                    <a:gd name="T65" fmla="*/ 44 h 53"/>
                    <a:gd name="T66" fmla="*/ 0 w 203"/>
                    <a:gd name="T67" fmla="*/ 52 h 53"/>
                    <a:gd name="T68" fmla="*/ 0 w 203"/>
                    <a:gd name="T69" fmla="*/ 24 h 5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03"/>
                    <a:gd name="T106" fmla="*/ 0 h 53"/>
                    <a:gd name="T107" fmla="*/ 203 w 203"/>
                    <a:gd name="T108" fmla="*/ 53 h 5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03" h="53">
                      <a:moveTo>
                        <a:pt x="0" y="24"/>
                      </a:moveTo>
                      <a:lnTo>
                        <a:pt x="4" y="22"/>
                      </a:lnTo>
                      <a:lnTo>
                        <a:pt x="14" y="18"/>
                      </a:lnTo>
                      <a:lnTo>
                        <a:pt x="24" y="14"/>
                      </a:lnTo>
                      <a:lnTo>
                        <a:pt x="38" y="10"/>
                      </a:lnTo>
                      <a:lnTo>
                        <a:pt x="50" y="6"/>
                      </a:lnTo>
                      <a:lnTo>
                        <a:pt x="66" y="2"/>
                      </a:lnTo>
                      <a:lnTo>
                        <a:pt x="84" y="0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30" y="2"/>
                      </a:lnTo>
                      <a:lnTo>
                        <a:pt x="142" y="4"/>
                      </a:lnTo>
                      <a:lnTo>
                        <a:pt x="156" y="8"/>
                      </a:lnTo>
                      <a:lnTo>
                        <a:pt x="168" y="12"/>
                      </a:lnTo>
                      <a:lnTo>
                        <a:pt x="182" y="18"/>
                      </a:lnTo>
                      <a:lnTo>
                        <a:pt x="194" y="22"/>
                      </a:lnTo>
                      <a:lnTo>
                        <a:pt x="202" y="26"/>
                      </a:lnTo>
                      <a:lnTo>
                        <a:pt x="202" y="50"/>
                      </a:lnTo>
                      <a:lnTo>
                        <a:pt x="194" y="46"/>
                      </a:lnTo>
                      <a:lnTo>
                        <a:pt x="186" y="44"/>
                      </a:lnTo>
                      <a:lnTo>
                        <a:pt x="174" y="40"/>
                      </a:lnTo>
                      <a:lnTo>
                        <a:pt x="162" y="36"/>
                      </a:lnTo>
                      <a:lnTo>
                        <a:pt x="146" y="32"/>
                      </a:lnTo>
                      <a:lnTo>
                        <a:pt x="130" y="28"/>
                      </a:lnTo>
                      <a:lnTo>
                        <a:pt x="116" y="24"/>
                      </a:lnTo>
                      <a:lnTo>
                        <a:pt x="100" y="24"/>
                      </a:lnTo>
                      <a:lnTo>
                        <a:pt x="90" y="24"/>
                      </a:lnTo>
                      <a:lnTo>
                        <a:pt x="78" y="24"/>
                      </a:lnTo>
                      <a:lnTo>
                        <a:pt x="66" y="26"/>
                      </a:lnTo>
                      <a:lnTo>
                        <a:pt x="52" y="32"/>
                      </a:lnTo>
                      <a:lnTo>
                        <a:pt x="38" y="34"/>
                      </a:lnTo>
                      <a:lnTo>
                        <a:pt x="26" y="40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8210" name="Group 20"/>
            <p:cNvGrpSpPr>
              <a:grpSpLocks/>
            </p:cNvGrpSpPr>
            <p:nvPr/>
          </p:nvGrpSpPr>
          <p:grpSpPr bwMode="auto">
            <a:xfrm>
              <a:off x="4779" y="2479"/>
              <a:ext cx="297" cy="1121"/>
              <a:chOff x="4779" y="2479"/>
              <a:chExt cx="297" cy="1121"/>
            </a:xfrm>
          </p:grpSpPr>
          <p:grpSp>
            <p:nvGrpSpPr>
              <p:cNvPr id="8223" name="Group 21"/>
              <p:cNvGrpSpPr>
                <a:grpSpLocks/>
              </p:cNvGrpSpPr>
              <p:nvPr/>
            </p:nvGrpSpPr>
            <p:grpSpPr bwMode="auto">
              <a:xfrm>
                <a:off x="4779" y="2479"/>
                <a:ext cx="297" cy="1121"/>
                <a:chOff x="4779" y="2479"/>
                <a:chExt cx="297" cy="1121"/>
              </a:xfrm>
            </p:grpSpPr>
            <p:sp>
              <p:nvSpPr>
                <p:cNvPr id="8228" name="Freeform 22"/>
                <p:cNvSpPr>
                  <a:spLocks/>
                </p:cNvSpPr>
                <p:nvPr/>
              </p:nvSpPr>
              <p:spPr bwMode="auto">
                <a:xfrm>
                  <a:off x="4979" y="2507"/>
                  <a:ext cx="97" cy="1093"/>
                </a:xfrm>
                <a:custGeom>
                  <a:avLst/>
                  <a:gdLst>
                    <a:gd name="T0" fmla="*/ 0 w 97"/>
                    <a:gd name="T1" fmla="*/ 0 h 1093"/>
                    <a:gd name="T2" fmla="*/ 96 w 97"/>
                    <a:gd name="T3" fmla="*/ 174 h 1093"/>
                    <a:gd name="T4" fmla="*/ 96 w 97"/>
                    <a:gd name="T5" fmla="*/ 1092 h 1093"/>
                    <a:gd name="T6" fmla="*/ 0 w 97"/>
                    <a:gd name="T7" fmla="*/ 1092 h 1093"/>
                    <a:gd name="T8" fmla="*/ 0 w 97"/>
                    <a:gd name="T9" fmla="*/ 0 h 10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1093"/>
                    <a:gd name="T17" fmla="*/ 97 w 97"/>
                    <a:gd name="T18" fmla="*/ 1093 h 10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1093">
                      <a:moveTo>
                        <a:pt x="0" y="0"/>
                      </a:moveTo>
                      <a:lnTo>
                        <a:pt x="96" y="174"/>
                      </a:lnTo>
                      <a:lnTo>
                        <a:pt x="96" y="1092"/>
                      </a:lnTo>
                      <a:lnTo>
                        <a:pt x="0" y="109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29" name="Freeform 23"/>
                <p:cNvSpPr>
                  <a:spLocks/>
                </p:cNvSpPr>
                <p:nvPr/>
              </p:nvSpPr>
              <p:spPr bwMode="auto">
                <a:xfrm>
                  <a:off x="4779" y="2479"/>
                  <a:ext cx="201" cy="1121"/>
                </a:xfrm>
                <a:custGeom>
                  <a:avLst/>
                  <a:gdLst>
                    <a:gd name="T0" fmla="*/ 0 w 201"/>
                    <a:gd name="T1" fmla="*/ 1120 h 1121"/>
                    <a:gd name="T2" fmla="*/ 0 w 201"/>
                    <a:gd name="T3" fmla="*/ 24 h 1121"/>
                    <a:gd name="T4" fmla="*/ 12 w 201"/>
                    <a:gd name="T5" fmla="*/ 18 h 1121"/>
                    <a:gd name="T6" fmla="*/ 28 w 201"/>
                    <a:gd name="T7" fmla="*/ 12 h 1121"/>
                    <a:gd name="T8" fmla="*/ 50 w 201"/>
                    <a:gd name="T9" fmla="*/ 6 h 1121"/>
                    <a:gd name="T10" fmla="*/ 68 w 201"/>
                    <a:gd name="T11" fmla="*/ 2 h 1121"/>
                    <a:gd name="T12" fmla="*/ 84 w 201"/>
                    <a:gd name="T13" fmla="*/ 0 h 1121"/>
                    <a:gd name="T14" fmla="*/ 98 w 201"/>
                    <a:gd name="T15" fmla="*/ 0 h 1121"/>
                    <a:gd name="T16" fmla="*/ 108 w 201"/>
                    <a:gd name="T17" fmla="*/ 0 h 1121"/>
                    <a:gd name="T18" fmla="*/ 120 w 201"/>
                    <a:gd name="T19" fmla="*/ 0 h 1121"/>
                    <a:gd name="T20" fmla="*/ 132 w 201"/>
                    <a:gd name="T21" fmla="*/ 2 h 1121"/>
                    <a:gd name="T22" fmla="*/ 140 w 201"/>
                    <a:gd name="T23" fmla="*/ 4 h 1121"/>
                    <a:gd name="T24" fmla="*/ 148 w 201"/>
                    <a:gd name="T25" fmla="*/ 6 h 1121"/>
                    <a:gd name="T26" fmla="*/ 162 w 201"/>
                    <a:gd name="T27" fmla="*/ 10 h 1121"/>
                    <a:gd name="T28" fmla="*/ 182 w 201"/>
                    <a:gd name="T29" fmla="*/ 16 h 1121"/>
                    <a:gd name="T30" fmla="*/ 192 w 201"/>
                    <a:gd name="T31" fmla="*/ 22 h 1121"/>
                    <a:gd name="T32" fmla="*/ 200 w 201"/>
                    <a:gd name="T33" fmla="*/ 24 h 1121"/>
                    <a:gd name="T34" fmla="*/ 200 w 201"/>
                    <a:gd name="T35" fmla="*/ 1120 h 1121"/>
                    <a:gd name="T36" fmla="*/ 0 w 201"/>
                    <a:gd name="T37" fmla="*/ 1120 h 112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01"/>
                    <a:gd name="T58" fmla="*/ 0 h 1121"/>
                    <a:gd name="T59" fmla="*/ 201 w 201"/>
                    <a:gd name="T60" fmla="*/ 1121 h 112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01" h="1121">
                      <a:moveTo>
                        <a:pt x="0" y="1120"/>
                      </a:moveTo>
                      <a:lnTo>
                        <a:pt x="0" y="24"/>
                      </a:lnTo>
                      <a:lnTo>
                        <a:pt x="12" y="18"/>
                      </a:lnTo>
                      <a:lnTo>
                        <a:pt x="28" y="12"/>
                      </a:lnTo>
                      <a:lnTo>
                        <a:pt x="50" y="6"/>
                      </a:lnTo>
                      <a:lnTo>
                        <a:pt x="68" y="2"/>
                      </a:lnTo>
                      <a:lnTo>
                        <a:pt x="84" y="0"/>
                      </a:lnTo>
                      <a:lnTo>
                        <a:pt x="98" y="0"/>
                      </a:lnTo>
                      <a:lnTo>
                        <a:pt x="108" y="0"/>
                      </a:lnTo>
                      <a:lnTo>
                        <a:pt x="120" y="0"/>
                      </a:lnTo>
                      <a:lnTo>
                        <a:pt x="132" y="2"/>
                      </a:lnTo>
                      <a:lnTo>
                        <a:pt x="140" y="4"/>
                      </a:lnTo>
                      <a:lnTo>
                        <a:pt x="148" y="6"/>
                      </a:lnTo>
                      <a:lnTo>
                        <a:pt x="162" y="10"/>
                      </a:lnTo>
                      <a:lnTo>
                        <a:pt x="182" y="16"/>
                      </a:lnTo>
                      <a:lnTo>
                        <a:pt x="192" y="22"/>
                      </a:lnTo>
                      <a:lnTo>
                        <a:pt x="200" y="24"/>
                      </a:lnTo>
                      <a:lnTo>
                        <a:pt x="200" y="1120"/>
                      </a:lnTo>
                      <a:lnTo>
                        <a:pt x="0" y="1120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8224" name="Group 24"/>
              <p:cNvGrpSpPr>
                <a:grpSpLocks/>
              </p:cNvGrpSpPr>
              <p:nvPr/>
            </p:nvGrpSpPr>
            <p:grpSpPr bwMode="auto">
              <a:xfrm>
                <a:off x="4779" y="2775"/>
                <a:ext cx="201" cy="633"/>
                <a:chOff x="4779" y="2775"/>
                <a:chExt cx="201" cy="633"/>
              </a:xfrm>
            </p:grpSpPr>
            <p:sp>
              <p:nvSpPr>
                <p:cNvPr id="8225" name="Freeform 25"/>
                <p:cNvSpPr>
                  <a:spLocks/>
                </p:cNvSpPr>
                <p:nvPr/>
              </p:nvSpPr>
              <p:spPr bwMode="auto">
                <a:xfrm>
                  <a:off x="4779" y="3293"/>
                  <a:ext cx="199" cy="53"/>
                </a:xfrm>
                <a:custGeom>
                  <a:avLst/>
                  <a:gdLst>
                    <a:gd name="T0" fmla="*/ 0 w 199"/>
                    <a:gd name="T1" fmla="*/ 26 h 53"/>
                    <a:gd name="T2" fmla="*/ 8 w 199"/>
                    <a:gd name="T3" fmla="*/ 22 h 53"/>
                    <a:gd name="T4" fmla="*/ 14 w 199"/>
                    <a:gd name="T5" fmla="*/ 16 h 53"/>
                    <a:gd name="T6" fmla="*/ 24 w 199"/>
                    <a:gd name="T7" fmla="*/ 14 h 53"/>
                    <a:gd name="T8" fmla="*/ 38 w 199"/>
                    <a:gd name="T9" fmla="*/ 8 h 53"/>
                    <a:gd name="T10" fmla="*/ 52 w 199"/>
                    <a:gd name="T11" fmla="*/ 6 h 53"/>
                    <a:gd name="T12" fmla="*/ 66 w 199"/>
                    <a:gd name="T13" fmla="*/ 0 h 53"/>
                    <a:gd name="T14" fmla="*/ 82 w 199"/>
                    <a:gd name="T15" fmla="*/ 0 h 53"/>
                    <a:gd name="T16" fmla="*/ 96 w 199"/>
                    <a:gd name="T17" fmla="*/ 0 h 53"/>
                    <a:gd name="T18" fmla="*/ 114 w 199"/>
                    <a:gd name="T19" fmla="*/ 0 h 53"/>
                    <a:gd name="T20" fmla="*/ 128 w 199"/>
                    <a:gd name="T21" fmla="*/ 0 h 53"/>
                    <a:gd name="T22" fmla="*/ 142 w 199"/>
                    <a:gd name="T23" fmla="*/ 4 h 53"/>
                    <a:gd name="T24" fmla="*/ 154 w 199"/>
                    <a:gd name="T25" fmla="*/ 8 h 53"/>
                    <a:gd name="T26" fmla="*/ 168 w 199"/>
                    <a:gd name="T27" fmla="*/ 12 h 53"/>
                    <a:gd name="T28" fmla="*/ 182 w 199"/>
                    <a:gd name="T29" fmla="*/ 16 h 53"/>
                    <a:gd name="T30" fmla="*/ 192 w 199"/>
                    <a:gd name="T31" fmla="*/ 22 h 53"/>
                    <a:gd name="T32" fmla="*/ 198 w 199"/>
                    <a:gd name="T33" fmla="*/ 26 h 53"/>
                    <a:gd name="T34" fmla="*/ 198 w 199"/>
                    <a:gd name="T35" fmla="*/ 50 h 53"/>
                    <a:gd name="T36" fmla="*/ 194 w 199"/>
                    <a:gd name="T37" fmla="*/ 48 h 53"/>
                    <a:gd name="T38" fmla="*/ 184 w 199"/>
                    <a:gd name="T39" fmla="*/ 44 h 53"/>
                    <a:gd name="T40" fmla="*/ 172 w 199"/>
                    <a:gd name="T41" fmla="*/ 40 h 53"/>
                    <a:gd name="T42" fmla="*/ 160 w 199"/>
                    <a:gd name="T43" fmla="*/ 36 h 53"/>
                    <a:gd name="T44" fmla="*/ 146 w 199"/>
                    <a:gd name="T45" fmla="*/ 30 h 53"/>
                    <a:gd name="T46" fmla="*/ 130 w 199"/>
                    <a:gd name="T47" fmla="*/ 28 h 53"/>
                    <a:gd name="T48" fmla="*/ 116 w 199"/>
                    <a:gd name="T49" fmla="*/ 26 h 53"/>
                    <a:gd name="T50" fmla="*/ 102 w 199"/>
                    <a:gd name="T51" fmla="*/ 26 h 53"/>
                    <a:gd name="T52" fmla="*/ 92 w 199"/>
                    <a:gd name="T53" fmla="*/ 26 h 53"/>
                    <a:gd name="T54" fmla="*/ 78 w 199"/>
                    <a:gd name="T55" fmla="*/ 26 h 53"/>
                    <a:gd name="T56" fmla="*/ 66 w 199"/>
                    <a:gd name="T57" fmla="*/ 26 h 53"/>
                    <a:gd name="T58" fmla="*/ 54 w 199"/>
                    <a:gd name="T59" fmla="*/ 30 h 53"/>
                    <a:gd name="T60" fmla="*/ 40 w 199"/>
                    <a:gd name="T61" fmla="*/ 34 h 53"/>
                    <a:gd name="T62" fmla="*/ 26 w 199"/>
                    <a:gd name="T63" fmla="*/ 40 h 53"/>
                    <a:gd name="T64" fmla="*/ 14 w 199"/>
                    <a:gd name="T65" fmla="*/ 44 h 53"/>
                    <a:gd name="T66" fmla="*/ 0 w 199"/>
                    <a:gd name="T67" fmla="*/ 52 h 53"/>
                    <a:gd name="T68" fmla="*/ 0 w 199"/>
                    <a:gd name="T69" fmla="*/ 26 h 5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99"/>
                    <a:gd name="T106" fmla="*/ 0 h 53"/>
                    <a:gd name="T107" fmla="*/ 199 w 199"/>
                    <a:gd name="T108" fmla="*/ 53 h 5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99" h="53">
                      <a:moveTo>
                        <a:pt x="0" y="26"/>
                      </a:moveTo>
                      <a:lnTo>
                        <a:pt x="8" y="22"/>
                      </a:lnTo>
                      <a:lnTo>
                        <a:pt x="14" y="16"/>
                      </a:lnTo>
                      <a:lnTo>
                        <a:pt x="24" y="14"/>
                      </a:lnTo>
                      <a:lnTo>
                        <a:pt x="38" y="8"/>
                      </a:lnTo>
                      <a:lnTo>
                        <a:pt x="52" y="6"/>
                      </a:lnTo>
                      <a:lnTo>
                        <a:pt x="66" y="0"/>
                      </a:lnTo>
                      <a:lnTo>
                        <a:pt x="82" y="0"/>
                      </a:lnTo>
                      <a:lnTo>
                        <a:pt x="96" y="0"/>
                      </a:lnTo>
                      <a:lnTo>
                        <a:pt x="114" y="0"/>
                      </a:lnTo>
                      <a:lnTo>
                        <a:pt x="128" y="0"/>
                      </a:lnTo>
                      <a:lnTo>
                        <a:pt x="142" y="4"/>
                      </a:lnTo>
                      <a:lnTo>
                        <a:pt x="154" y="8"/>
                      </a:lnTo>
                      <a:lnTo>
                        <a:pt x="168" y="12"/>
                      </a:lnTo>
                      <a:lnTo>
                        <a:pt x="182" y="16"/>
                      </a:lnTo>
                      <a:lnTo>
                        <a:pt x="192" y="22"/>
                      </a:lnTo>
                      <a:lnTo>
                        <a:pt x="198" y="26"/>
                      </a:lnTo>
                      <a:lnTo>
                        <a:pt x="198" y="50"/>
                      </a:lnTo>
                      <a:lnTo>
                        <a:pt x="194" y="48"/>
                      </a:lnTo>
                      <a:lnTo>
                        <a:pt x="184" y="44"/>
                      </a:lnTo>
                      <a:lnTo>
                        <a:pt x="172" y="40"/>
                      </a:lnTo>
                      <a:lnTo>
                        <a:pt x="160" y="36"/>
                      </a:lnTo>
                      <a:lnTo>
                        <a:pt x="146" y="30"/>
                      </a:lnTo>
                      <a:lnTo>
                        <a:pt x="130" y="28"/>
                      </a:lnTo>
                      <a:lnTo>
                        <a:pt x="116" y="26"/>
                      </a:lnTo>
                      <a:lnTo>
                        <a:pt x="102" y="26"/>
                      </a:lnTo>
                      <a:lnTo>
                        <a:pt x="92" y="26"/>
                      </a:lnTo>
                      <a:lnTo>
                        <a:pt x="78" y="26"/>
                      </a:lnTo>
                      <a:lnTo>
                        <a:pt x="66" y="26"/>
                      </a:lnTo>
                      <a:lnTo>
                        <a:pt x="54" y="30"/>
                      </a:lnTo>
                      <a:lnTo>
                        <a:pt x="40" y="34"/>
                      </a:lnTo>
                      <a:lnTo>
                        <a:pt x="26" y="40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26" name="Freeform 26"/>
                <p:cNvSpPr>
                  <a:spLocks/>
                </p:cNvSpPr>
                <p:nvPr/>
              </p:nvSpPr>
              <p:spPr bwMode="auto">
                <a:xfrm>
                  <a:off x="4781" y="3355"/>
                  <a:ext cx="199" cy="53"/>
                </a:xfrm>
                <a:custGeom>
                  <a:avLst/>
                  <a:gdLst>
                    <a:gd name="T0" fmla="*/ 0 w 199"/>
                    <a:gd name="T1" fmla="*/ 26 h 53"/>
                    <a:gd name="T2" fmla="*/ 6 w 199"/>
                    <a:gd name="T3" fmla="*/ 22 h 53"/>
                    <a:gd name="T4" fmla="*/ 14 w 199"/>
                    <a:gd name="T5" fmla="*/ 18 h 53"/>
                    <a:gd name="T6" fmla="*/ 24 w 199"/>
                    <a:gd name="T7" fmla="*/ 12 h 53"/>
                    <a:gd name="T8" fmla="*/ 38 w 199"/>
                    <a:gd name="T9" fmla="*/ 10 h 53"/>
                    <a:gd name="T10" fmla="*/ 50 w 199"/>
                    <a:gd name="T11" fmla="*/ 6 h 53"/>
                    <a:gd name="T12" fmla="*/ 66 w 199"/>
                    <a:gd name="T13" fmla="*/ 2 h 53"/>
                    <a:gd name="T14" fmla="*/ 82 w 199"/>
                    <a:gd name="T15" fmla="*/ 0 h 53"/>
                    <a:gd name="T16" fmla="*/ 94 w 199"/>
                    <a:gd name="T17" fmla="*/ 0 h 53"/>
                    <a:gd name="T18" fmla="*/ 112 w 199"/>
                    <a:gd name="T19" fmla="*/ 0 h 53"/>
                    <a:gd name="T20" fmla="*/ 128 w 199"/>
                    <a:gd name="T21" fmla="*/ 2 h 53"/>
                    <a:gd name="T22" fmla="*/ 142 w 199"/>
                    <a:gd name="T23" fmla="*/ 6 h 53"/>
                    <a:gd name="T24" fmla="*/ 154 w 199"/>
                    <a:gd name="T25" fmla="*/ 8 h 53"/>
                    <a:gd name="T26" fmla="*/ 166 w 199"/>
                    <a:gd name="T27" fmla="*/ 12 h 53"/>
                    <a:gd name="T28" fmla="*/ 180 w 199"/>
                    <a:gd name="T29" fmla="*/ 18 h 53"/>
                    <a:gd name="T30" fmla="*/ 190 w 199"/>
                    <a:gd name="T31" fmla="*/ 22 h 53"/>
                    <a:gd name="T32" fmla="*/ 198 w 199"/>
                    <a:gd name="T33" fmla="*/ 28 h 53"/>
                    <a:gd name="T34" fmla="*/ 198 w 199"/>
                    <a:gd name="T35" fmla="*/ 50 h 53"/>
                    <a:gd name="T36" fmla="*/ 192 w 199"/>
                    <a:gd name="T37" fmla="*/ 48 h 53"/>
                    <a:gd name="T38" fmla="*/ 182 w 199"/>
                    <a:gd name="T39" fmla="*/ 44 h 53"/>
                    <a:gd name="T40" fmla="*/ 170 w 199"/>
                    <a:gd name="T41" fmla="*/ 40 h 53"/>
                    <a:gd name="T42" fmla="*/ 158 w 199"/>
                    <a:gd name="T43" fmla="*/ 36 h 53"/>
                    <a:gd name="T44" fmla="*/ 144 w 199"/>
                    <a:gd name="T45" fmla="*/ 32 h 53"/>
                    <a:gd name="T46" fmla="*/ 130 w 199"/>
                    <a:gd name="T47" fmla="*/ 28 h 53"/>
                    <a:gd name="T48" fmla="*/ 114 w 199"/>
                    <a:gd name="T49" fmla="*/ 26 h 53"/>
                    <a:gd name="T50" fmla="*/ 102 w 199"/>
                    <a:gd name="T51" fmla="*/ 26 h 53"/>
                    <a:gd name="T52" fmla="*/ 90 w 199"/>
                    <a:gd name="T53" fmla="*/ 26 h 53"/>
                    <a:gd name="T54" fmla="*/ 78 w 199"/>
                    <a:gd name="T55" fmla="*/ 26 h 53"/>
                    <a:gd name="T56" fmla="*/ 66 w 199"/>
                    <a:gd name="T57" fmla="*/ 28 h 53"/>
                    <a:gd name="T58" fmla="*/ 54 w 199"/>
                    <a:gd name="T59" fmla="*/ 30 h 53"/>
                    <a:gd name="T60" fmla="*/ 38 w 199"/>
                    <a:gd name="T61" fmla="*/ 36 h 53"/>
                    <a:gd name="T62" fmla="*/ 26 w 199"/>
                    <a:gd name="T63" fmla="*/ 38 h 53"/>
                    <a:gd name="T64" fmla="*/ 14 w 199"/>
                    <a:gd name="T65" fmla="*/ 44 h 53"/>
                    <a:gd name="T66" fmla="*/ 0 w 199"/>
                    <a:gd name="T67" fmla="*/ 52 h 53"/>
                    <a:gd name="T68" fmla="*/ 0 w 199"/>
                    <a:gd name="T69" fmla="*/ 26 h 5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99"/>
                    <a:gd name="T106" fmla="*/ 0 h 53"/>
                    <a:gd name="T107" fmla="*/ 199 w 199"/>
                    <a:gd name="T108" fmla="*/ 53 h 5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99" h="53">
                      <a:moveTo>
                        <a:pt x="0" y="26"/>
                      </a:moveTo>
                      <a:lnTo>
                        <a:pt x="6" y="22"/>
                      </a:lnTo>
                      <a:lnTo>
                        <a:pt x="14" y="18"/>
                      </a:lnTo>
                      <a:lnTo>
                        <a:pt x="24" y="12"/>
                      </a:lnTo>
                      <a:lnTo>
                        <a:pt x="38" y="10"/>
                      </a:lnTo>
                      <a:lnTo>
                        <a:pt x="50" y="6"/>
                      </a:lnTo>
                      <a:lnTo>
                        <a:pt x="66" y="2"/>
                      </a:lnTo>
                      <a:lnTo>
                        <a:pt x="82" y="0"/>
                      </a:lnTo>
                      <a:lnTo>
                        <a:pt x="94" y="0"/>
                      </a:lnTo>
                      <a:lnTo>
                        <a:pt x="112" y="0"/>
                      </a:lnTo>
                      <a:lnTo>
                        <a:pt x="128" y="2"/>
                      </a:lnTo>
                      <a:lnTo>
                        <a:pt x="142" y="6"/>
                      </a:lnTo>
                      <a:lnTo>
                        <a:pt x="154" y="8"/>
                      </a:lnTo>
                      <a:lnTo>
                        <a:pt x="166" y="12"/>
                      </a:lnTo>
                      <a:lnTo>
                        <a:pt x="180" y="18"/>
                      </a:lnTo>
                      <a:lnTo>
                        <a:pt x="190" y="22"/>
                      </a:lnTo>
                      <a:lnTo>
                        <a:pt x="198" y="28"/>
                      </a:lnTo>
                      <a:lnTo>
                        <a:pt x="198" y="50"/>
                      </a:lnTo>
                      <a:lnTo>
                        <a:pt x="192" y="48"/>
                      </a:lnTo>
                      <a:lnTo>
                        <a:pt x="182" y="44"/>
                      </a:lnTo>
                      <a:lnTo>
                        <a:pt x="170" y="40"/>
                      </a:lnTo>
                      <a:lnTo>
                        <a:pt x="158" y="36"/>
                      </a:lnTo>
                      <a:lnTo>
                        <a:pt x="144" y="32"/>
                      </a:lnTo>
                      <a:lnTo>
                        <a:pt x="130" y="28"/>
                      </a:lnTo>
                      <a:lnTo>
                        <a:pt x="114" y="26"/>
                      </a:lnTo>
                      <a:lnTo>
                        <a:pt x="102" y="26"/>
                      </a:lnTo>
                      <a:lnTo>
                        <a:pt x="90" y="26"/>
                      </a:lnTo>
                      <a:lnTo>
                        <a:pt x="78" y="26"/>
                      </a:lnTo>
                      <a:lnTo>
                        <a:pt x="66" y="28"/>
                      </a:lnTo>
                      <a:lnTo>
                        <a:pt x="54" y="30"/>
                      </a:lnTo>
                      <a:lnTo>
                        <a:pt x="38" y="36"/>
                      </a:lnTo>
                      <a:lnTo>
                        <a:pt x="26" y="38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27" name="Freeform 27"/>
                <p:cNvSpPr>
                  <a:spLocks/>
                </p:cNvSpPr>
                <p:nvPr/>
              </p:nvSpPr>
              <p:spPr bwMode="auto">
                <a:xfrm>
                  <a:off x="4781" y="2775"/>
                  <a:ext cx="199" cy="53"/>
                </a:xfrm>
                <a:custGeom>
                  <a:avLst/>
                  <a:gdLst>
                    <a:gd name="T0" fmla="*/ 0 w 199"/>
                    <a:gd name="T1" fmla="*/ 24 h 53"/>
                    <a:gd name="T2" fmla="*/ 6 w 199"/>
                    <a:gd name="T3" fmla="*/ 22 h 53"/>
                    <a:gd name="T4" fmla="*/ 14 w 199"/>
                    <a:gd name="T5" fmla="*/ 18 h 53"/>
                    <a:gd name="T6" fmla="*/ 24 w 199"/>
                    <a:gd name="T7" fmla="*/ 14 h 53"/>
                    <a:gd name="T8" fmla="*/ 38 w 199"/>
                    <a:gd name="T9" fmla="*/ 10 h 53"/>
                    <a:gd name="T10" fmla="*/ 50 w 199"/>
                    <a:gd name="T11" fmla="*/ 6 h 53"/>
                    <a:gd name="T12" fmla="*/ 66 w 199"/>
                    <a:gd name="T13" fmla="*/ 2 h 53"/>
                    <a:gd name="T14" fmla="*/ 82 w 199"/>
                    <a:gd name="T15" fmla="*/ 0 h 53"/>
                    <a:gd name="T16" fmla="*/ 94 w 199"/>
                    <a:gd name="T17" fmla="*/ 0 h 53"/>
                    <a:gd name="T18" fmla="*/ 112 w 199"/>
                    <a:gd name="T19" fmla="*/ 0 h 53"/>
                    <a:gd name="T20" fmla="*/ 128 w 199"/>
                    <a:gd name="T21" fmla="*/ 2 h 53"/>
                    <a:gd name="T22" fmla="*/ 142 w 199"/>
                    <a:gd name="T23" fmla="*/ 4 h 53"/>
                    <a:gd name="T24" fmla="*/ 154 w 199"/>
                    <a:gd name="T25" fmla="*/ 8 h 53"/>
                    <a:gd name="T26" fmla="*/ 166 w 199"/>
                    <a:gd name="T27" fmla="*/ 12 h 53"/>
                    <a:gd name="T28" fmla="*/ 180 w 199"/>
                    <a:gd name="T29" fmla="*/ 18 h 53"/>
                    <a:gd name="T30" fmla="*/ 190 w 199"/>
                    <a:gd name="T31" fmla="*/ 22 h 53"/>
                    <a:gd name="T32" fmla="*/ 198 w 199"/>
                    <a:gd name="T33" fmla="*/ 26 h 53"/>
                    <a:gd name="T34" fmla="*/ 198 w 199"/>
                    <a:gd name="T35" fmla="*/ 50 h 53"/>
                    <a:gd name="T36" fmla="*/ 192 w 199"/>
                    <a:gd name="T37" fmla="*/ 46 h 53"/>
                    <a:gd name="T38" fmla="*/ 182 w 199"/>
                    <a:gd name="T39" fmla="*/ 44 h 53"/>
                    <a:gd name="T40" fmla="*/ 170 w 199"/>
                    <a:gd name="T41" fmla="*/ 40 h 53"/>
                    <a:gd name="T42" fmla="*/ 158 w 199"/>
                    <a:gd name="T43" fmla="*/ 36 h 53"/>
                    <a:gd name="T44" fmla="*/ 144 w 199"/>
                    <a:gd name="T45" fmla="*/ 32 h 53"/>
                    <a:gd name="T46" fmla="*/ 130 w 199"/>
                    <a:gd name="T47" fmla="*/ 28 h 53"/>
                    <a:gd name="T48" fmla="*/ 114 w 199"/>
                    <a:gd name="T49" fmla="*/ 24 h 53"/>
                    <a:gd name="T50" fmla="*/ 102 w 199"/>
                    <a:gd name="T51" fmla="*/ 24 h 53"/>
                    <a:gd name="T52" fmla="*/ 90 w 199"/>
                    <a:gd name="T53" fmla="*/ 24 h 53"/>
                    <a:gd name="T54" fmla="*/ 78 w 199"/>
                    <a:gd name="T55" fmla="*/ 24 h 53"/>
                    <a:gd name="T56" fmla="*/ 66 w 199"/>
                    <a:gd name="T57" fmla="*/ 26 h 53"/>
                    <a:gd name="T58" fmla="*/ 54 w 199"/>
                    <a:gd name="T59" fmla="*/ 32 h 53"/>
                    <a:gd name="T60" fmla="*/ 38 w 199"/>
                    <a:gd name="T61" fmla="*/ 34 h 53"/>
                    <a:gd name="T62" fmla="*/ 26 w 199"/>
                    <a:gd name="T63" fmla="*/ 40 h 53"/>
                    <a:gd name="T64" fmla="*/ 14 w 199"/>
                    <a:gd name="T65" fmla="*/ 44 h 53"/>
                    <a:gd name="T66" fmla="*/ 0 w 199"/>
                    <a:gd name="T67" fmla="*/ 52 h 53"/>
                    <a:gd name="T68" fmla="*/ 0 w 199"/>
                    <a:gd name="T69" fmla="*/ 24 h 5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99"/>
                    <a:gd name="T106" fmla="*/ 0 h 53"/>
                    <a:gd name="T107" fmla="*/ 199 w 199"/>
                    <a:gd name="T108" fmla="*/ 53 h 5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99" h="53">
                      <a:moveTo>
                        <a:pt x="0" y="24"/>
                      </a:moveTo>
                      <a:lnTo>
                        <a:pt x="6" y="22"/>
                      </a:lnTo>
                      <a:lnTo>
                        <a:pt x="14" y="18"/>
                      </a:lnTo>
                      <a:lnTo>
                        <a:pt x="24" y="14"/>
                      </a:lnTo>
                      <a:lnTo>
                        <a:pt x="38" y="10"/>
                      </a:lnTo>
                      <a:lnTo>
                        <a:pt x="50" y="6"/>
                      </a:lnTo>
                      <a:lnTo>
                        <a:pt x="66" y="2"/>
                      </a:lnTo>
                      <a:lnTo>
                        <a:pt x="82" y="0"/>
                      </a:lnTo>
                      <a:lnTo>
                        <a:pt x="94" y="0"/>
                      </a:lnTo>
                      <a:lnTo>
                        <a:pt x="112" y="0"/>
                      </a:lnTo>
                      <a:lnTo>
                        <a:pt x="128" y="2"/>
                      </a:lnTo>
                      <a:lnTo>
                        <a:pt x="142" y="4"/>
                      </a:lnTo>
                      <a:lnTo>
                        <a:pt x="154" y="8"/>
                      </a:lnTo>
                      <a:lnTo>
                        <a:pt x="166" y="12"/>
                      </a:lnTo>
                      <a:lnTo>
                        <a:pt x="180" y="18"/>
                      </a:lnTo>
                      <a:lnTo>
                        <a:pt x="190" y="22"/>
                      </a:lnTo>
                      <a:lnTo>
                        <a:pt x="198" y="26"/>
                      </a:lnTo>
                      <a:lnTo>
                        <a:pt x="198" y="50"/>
                      </a:lnTo>
                      <a:lnTo>
                        <a:pt x="192" y="46"/>
                      </a:lnTo>
                      <a:lnTo>
                        <a:pt x="182" y="44"/>
                      </a:lnTo>
                      <a:lnTo>
                        <a:pt x="170" y="40"/>
                      </a:lnTo>
                      <a:lnTo>
                        <a:pt x="158" y="36"/>
                      </a:lnTo>
                      <a:lnTo>
                        <a:pt x="144" y="32"/>
                      </a:lnTo>
                      <a:lnTo>
                        <a:pt x="130" y="28"/>
                      </a:lnTo>
                      <a:lnTo>
                        <a:pt x="114" y="24"/>
                      </a:lnTo>
                      <a:lnTo>
                        <a:pt x="102" y="24"/>
                      </a:lnTo>
                      <a:lnTo>
                        <a:pt x="90" y="24"/>
                      </a:lnTo>
                      <a:lnTo>
                        <a:pt x="78" y="24"/>
                      </a:lnTo>
                      <a:lnTo>
                        <a:pt x="66" y="26"/>
                      </a:lnTo>
                      <a:lnTo>
                        <a:pt x="54" y="32"/>
                      </a:lnTo>
                      <a:lnTo>
                        <a:pt x="38" y="34"/>
                      </a:lnTo>
                      <a:lnTo>
                        <a:pt x="26" y="40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8211" name="Group 28"/>
            <p:cNvGrpSpPr>
              <a:grpSpLocks/>
            </p:cNvGrpSpPr>
            <p:nvPr/>
          </p:nvGrpSpPr>
          <p:grpSpPr bwMode="auto">
            <a:xfrm>
              <a:off x="4979" y="2479"/>
              <a:ext cx="299" cy="1121"/>
              <a:chOff x="4979" y="2479"/>
              <a:chExt cx="299" cy="1121"/>
            </a:xfrm>
          </p:grpSpPr>
          <p:grpSp>
            <p:nvGrpSpPr>
              <p:cNvPr id="8216" name="Group 29"/>
              <p:cNvGrpSpPr>
                <a:grpSpLocks/>
              </p:cNvGrpSpPr>
              <p:nvPr/>
            </p:nvGrpSpPr>
            <p:grpSpPr bwMode="auto">
              <a:xfrm>
                <a:off x="4979" y="2479"/>
                <a:ext cx="299" cy="1121"/>
                <a:chOff x="4979" y="2479"/>
                <a:chExt cx="299" cy="1121"/>
              </a:xfrm>
            </p:grpSpPr>
            <p:sp>
              <p:nvSpPr>
                <p:cNvPr id="8221" name="Freeform 30"/>
                <p:cNvSpPr>
                  <a:spLocks/>
                </p:cNvSpPr>
                <p:nvPr/>
              </p:nvSpPr>
              <p:spPr bwMode="auto">
                <a:xfrm>
                  <a:off x="4979" y="2479"/>
                  <a:ext cx="203" cy="1121"/>
                </a:xfrm>
                <a:custGeom>
                  <a:avLst/>
                  <a:gdLst>
                    <a:gd name="T0" fmla="*/ 0 w 203"/>
                    <a:gd name="T1" fmla="*/ 1120 h 1121"/>
                    <a:gd name="T2" fmla="*/ 0 w 203"/>
                    <a:gd name="T3" fmla="*/ 24 h 1121"/>
                    <a:gd name="T4" fmla="*/ 12 w 203"/>
                    <a:gd name="T5" fmla="*/ 18 h 1121"/>
                    <a:gd name="T6" fmla="*/ 26 w 203"/>
                    <a:gd name="T7" fmla="*/ 12 h 1121"/>
                    <a:gd name="T8" fmla="*/ 48 w 203"/>
                    <a:gd name="T9" fmla="*/ 6 h 1121"/>
                    <a:gd name="T10" fmla="*/ 68 w 203"/>
                    <a:gd name="T11" fmla="*/ 2 h 1121"/>
                    <a:gd name="T12" fmla="*/ 84 w 203"/>
                    <a:gd name="T13" fmla="*/ 0 h 1121"/>
                    <a:gd name="T14" fmla="*/ 98 w 203"/>
                    <a:gd name="T15" fmla="*/ 0 h 1121"/>
                    <a:gd name="T16" fmla="*/ 108 w 203"/>
                    <a:gd name="T17" fmla="*/ 0 h 1121"/>
                    <a:gd name="T18" fmla="*/ 120 w 203"/>
                    <a:gd name="T19" fmla="*/ 0 h 1121"/>
                    <a:gd name="T20" fmla="*/ 132 w 203"/>
                    <a:gd name="T21" fmla="*/ 2 h 1121"/>
                    <a:gd name="T22" fmla="*/ 142 w 203"/>
                    <a:gd name="T23" fmla="*/ 4 h 1121"/>
                    <a:gd name="T24" fmla="*/ 148 w 203"/>
                    <a:gd name="T25" fmla="*/ 6 h 1121"/>
                    <a:gd name="T26" fmla="*/ 164 w 203"/>
                    <a:gd name="T27" fmla="*/ 10 h 1121"/>
                    <a:gd name="T28" fmla="*/ 184 w 203"/>
                    <a:gd name="T29" fmla="*/ 16 h 1121"/>
                    <a:gd name="T30" fmla="*/ 194 w 203"/>
                    <a:gd name="T31" fmla="*/ 22 h 1121"/>
                    <a:gd name="T32" fmla="*/ 202 w 203"/>
                    <a:gd name="T33" fmla="*/ 24 h 1121"/>
                    <a:gd name="T34" fmla="*/ 202 w 203"/>
                    <a:gd name="T35" fmla="*/ 1120 h 1121"/>
                    <a:gd name="T36" fmla="*/ 0 w 203"/>
                    <a:gd name="T37" fmla="*/ 1120 h 112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03"/>
                    <a:gd name="T58" fmla="*/ 0 h 1121"/>
                    <a:gd name="T59" fmla="*/ 203 w 203"/>
                    <a:gd name="T60" fmla="*/ 1121 h 112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03" h="1121">
                      <a:moveTo>
                        <a:pt x="0" y="1120"/>
                      </a:moveTo>
                      <a:lnTo>
                        <a:pt x="0" y="24"/>
                      </a:lnTo>
                      <a:lnTo>
                        <a:pt x="12" y="18"/>
                      </a:lnTo>
                      <a:lnTo>
                        <a:pt x="26" y="12"/>
                      </a:lnTo>
                      <a:lnTo>
                        <a:pt x="48" y="6"/>
                      </a:lnTo>
                      <a:lnTo>
                        <a:pt x="68" y="2"/>
                      </a:lnTo>
                      <a:lnTo>
                        <a:pt x="84" y="0"/>
                      </a:lnTo>
                      <a:lnTo>
                        <a:pt x="98" y="0"/>
                      </a:lnTo>
                      <a:lnTo>
                        <a:pt x="108" y="0"/>
                      </a:lnTo>
                      <a:lnTo>
                        <a:pt x="120" y="0"/>
                      </a:lnTo>
                      <a:lnTo>
                        <a:pt x="132" y="2"/>
                      </a:lnTo>
                      <a:lnTo>
                        <a:pt x="142" y="4"/>
                      </a:lnTo>
                      <a:lnTo>
                        <a:pt x="148" y="6"/>
                      </a:lnTo>
                      <a:lnTo>
                        <a:pt x="164" y="10"/>
                      </a:lnTo>
                      <a:lnTo>
                        <a:pt x="184" y="16"/>
                      </a:lnTo>
                      <a:lnTo>
                        <a:pt x="194" y="22"/>
                      </a:lnTo>
                      <a:lnTo>
                        <a:pt x="202" y="24"/>
                      </a:lnTo>
                      <a:lnTo>
                        <a:pt x="202" y="1120"/>
                      </a:lnTo>
                      <a:lnTo>
                        <a:pt x="0" y="1120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22" name="Freeform 31"/>
                <p:cNvSpPr>
                  <a:spLocks/>
                </p:cNvSpPr>
                <p:nvPr/>
              </p:nvSpPr>
              <p:spPr bwMode="auto">
                <a:xfrm>
                  <a:off x="5181" y="2507"/>
                  <a:ext cx="97" cy="1093"/>
                </a:xfrm>
                <a:custGeom>
                  <a:avLst/>
                  <a:gdLst>
                    <a:gd name="T0" fmla="*/ 0 w 97"/>
                    <a:gd name="T1" fmla="*/ 0 h 1093"/>
                    <a:gd name="T2" fmla="*/ 96 w 97"/>
                    <a:gd name="T3" fmla="*/ 174 h 1093"/>
                    <a:gd name="T4" fmla="*/ 96 w 97"/>
                    <a:gd name="T5" fmla="*/ 1092 h 1093"/>
                    <a:gd name="T6" fmla="*/ 0 w 97"/>
                    <a:gd name="T7" fmla="*/ 1092 h 1093"/>
                    <a:gd name="T8" fmla="*/ 0 w 97"/>
                    <a:gd name="T9" fmla="*/ 0 h 10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1093"/>
                    <a:gd name="T17" fmla="*/ 97 w 97"/>
                    <a:gd name="T18" fmla="*/ 1093 h 10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1093">
                      <a:moveTo>
                        <a:pt x="0" y="0"/>
                      </a:moveTo>
                      <a:lnTo>
                        <a:pt x="96" y="174"/>
                      </a:lnTo>
                      <a:lnTo>
                        <a:pt x="96" y="1092"/>
                      </a:lnTo>
                      <a:lnTo>
                        <a:pt x="0" y="109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8217" name="Group 32"/>
              <p:cNvGrpSpPr>
                <a:grpSpLocks/>
              </p:cNvGrpSpPr>
              <p:nvPr/>
            </p:nvGrpSpPr>
            <p:grpSpPr bwMode="auto">
              <a:xfrm>
                <a:off x="4979" y="2775"/>
                <a:ext cx="203" cy="633"/>
                <a:chOff x="4979" y="2775"/>
                <a:chExt cx="203" cy="633"/>
              </a:xfrm>
            </p:grpSpPr>
            <p:sp>
              <p:nvSpPr>
                <p:cNvPr id="8218" name="Freeform 33"/>
                <p:cNvSpPr>
                  <a:spLocks/>
                </p:cNvSpPr>
                <p:nvPr/>
              </p:nvSpPr>
              <p:spPr bwMode="auto">
                <a:xfrm>
                  <a:off x="4979" y="3293"/>
                  <a:ext cx="203" cy="53"/>
                </a:xfrm>
                <a:custGeom>
                  <a:avLst/>
                  <a:gdLst>
                    <a:gd name="T0" fmla="*/ 0 w 203"/>
                    <a:gd name="T1" fmla="*/ 26 h 53"/>
                    <a:gd name="T2" fmla="*/ 4 w 203"/>
                    <a:gd name="T3" fmla="*/ 22 h 53"/>
                    <a:gd name="T4" fmla="*/ 14 w 203"/>
                    <a:gd name="T5" fmla="*/ 16 h 53"/>
                    <a:gd name="T6" fmla="*/ 24 w 203"/>
                    <a:gd name="T7" fmla="*/ 14 h 53"/>
                    <a:gd name="T8" fmla="*/ 38 w 203"/>
                    <a:gd name="T9" fmla="*/ 8 h 53"/>
                    <a:gd name="T10" fmla="*/ 50 w 203"/>
                    <a:gd name="T11" fmla="*/ 6 h 53"/>
                    <a:gd name="T12" fmla="*/ 66 w 203"/>
                    <a:gd name="T13" fmla="*/ 0 h 53"/>
                    <a:gd name="T14" fmla="*/ 84 w 203"/>
                    <a:gd name="T15" fmla="*/ 0 h 53"/>
                    <a:gd name="T16" fmla="*/ 96 w 203"/>
                    <a:gd name="T17" fmla="*/ 0 h 53"/>
                    <a:gd name="T18" fmla="*/ 114 w 203"/>
                    <a:gd name="T19" fmla="*/ 0 h 53"/>
                    <a:gd name="T20" fmla="*/ 130 w 203"/>
                    <a:gd name="T21" fmla="*/ 0 h 53"/>
                    <a:gd name="T22" fmla="*/ 142 w 203"/>
                    <a:gd name="T23" fmla="*/ 4 h 53"/>
                    <a:gd name="T24" fmla="*/ 156 w 203"/>
                    <a:gd name="T25" fmla="*/ 8 h 53"/>
                    <a:gd name="T26" fmla="*/ 170 w 203"/>
                    <a:gd name="T27" fmla="*/ 12 h 53"/>
                    <a:gd name="T28" fmla="*/ 184 w 203"/>
                    <a:gd name="T29" fmla="*/ 16 h 53"/>
                    <a:gd name="T30" fmla="*/ 194 w 203"/>
                    <a:gd name="T31" fmla="*/ 22 h 53"/>
                    <a:gd name="T32" fmla="*/ 202 w 203"/>
                    <a:gd name="T33" fmla="*/ 26 h 53"/>
                    <a:gd name="T34" fmla="*/ 202 w 203"/>
                    <a:gd name="T35" fmla="*/ 50 h 53"/>
                    <a:gd name="T36" fmla="*/ 196 w 203"/>
                    <a:gd name="T37" fmla="*/ 48 h 53"/>
                    <a:gd name="T38" fmla="*/ 186 w 203"/>
                    <a:gd name="T39" fmla="*/ 44 h 53"/>
                    <a:gd name="T40" fmla="*/ 176 w 203"/>
                    <a:gd name="T41" fmla="*/ 40 h 53"/>
                    <a:gd name="T42" fmla="*/ 162 w 203"/>
                    <a:gd name="T43" fmla="*/ 36 h 53"/>
                    <a:gd name="T44" fmla="*/ 146 w 203"/>
                    <a:gd name="T45" fmla="*/ 30 h 53"/>
                    <a:gd name="T46" fmla="*/ 130 w 203"/>
                    <a:gd name="T47" fmla="*/ 28 h 53"/>
                    <a:gd name="T48" fmla="*/ 116 w 203"/>
                    <a:gd name="T49" fmla="*/ 26 h 53"/>
                    <a:gd name="T50" fmla="*/ 104 w 203"/>
                    <a:gd name="T51" fmla="*/ 26 h 53"/>
                    <a:gd name="T52" fmla="*/ 92 w 203"/>
                    <a:gd name="T53" fmla="*/ 26 h 53"/>
                    <a:gd name="T54" fmla="*/ 80 w 203"/>
                    <a:gd name="T55" fmla="*/ 26 h 53"/>
                    <a:gd name="T56" fmla="*/ 66 w 203"/>
                    <a:gd name="T57" fmla="*/ 26 h 53"/>
                    <a:gd name="T58" fmla="*/ 52 w 203"/>
                    <a:gd name="T59" fmla="*/ 30 h 53"/>
                    <a:gd name="T60" fmla="*/ 38 w 203"/>
                    <a:gd name="T61" fmla="*/ 34 h 53"/>
                    <a:gd name="T62" fmla="*/ 26 w 203"/>
                    <a:gd name="T63" fmla="*/ 40 h 53"/>
                    <a:gd name="T64" fmla="*/ 14 w 203"/>
                    <a:gd name="T65" fmla="*/ 44 h 53"/>
                    <a:gd name="T66" fmla="*/ 0 w 203"/>
                    <a:gd name="T67" fmla="*/ 52 h 53"/>
                    <a:gd name="T68" fmla="*/ 0 w 203"/>
                    <a:gd name="T69" fmla="*/ 26 h 5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03"/>
                    <a:gd name="T106" fmla="*/ 0 h 53"/>
                    <a:gd name="T107" fmla="*/ 203 w 203"/>
                    <a:gd name="T108" fmla="*/ 53 h 5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03" h="53">
                      <a:moveTo>
                        <a:pt x="0" y="26"/>
                      </a:moveTo>
                      <a:lnTo>
                        <a:pt x="4" y="22"/>
                      </a:lnTo>
                      <a:lnTo>
                        <a:pt x="14" y="16"/>
                      </a:lnTo>
                      <a:lnTo>
                        <a:pt x="24" y="14"/>
                      </a:lnTo>
                      <a:lnTo>
                        <a:pt x="38" y="8"/>
                      </a:lnTo>
                      <a:lnTo>
                        <a:pt x="50" y="6"/>
                      </a:lnTo>
                      <a:lnTo>
                        <a:pt x="66" y="0"/>
                      </a:lnTo>
                      <a:lnTo>
                        <a:pt x="84" y="0"/>
                      </a:lnTo>
                      <a:lnTo>
                        <a:pt x="96" y="0"/>
                      </a:lnTo>
                      <a:lnTo>
                        <a:pt x="114" y="0"/>
                      </a:lnTo>
                      <a:lnTo>
                        <a:pt x="130" y="0"/>
                      </a:lnTo>
                      <a:lnTo>
                        <a:pt x="142" y="4"/>
                      </a:lnTo>
                      <a:lnTo>
                        <a:pt x="156" y="8"/>
                      </a:lnTo>
                      <a:lnTo>
                        <a:pt x="170" y="12"/>
                      </a:lnTo>
                      <a:lnTo>
                        <a:pt x="184" y="16"/>
                      </a:lnTo>
                      <a:lnTo>
                        <a:pt x="194" y="22"/>
                      </a:lnTo>
                      <a:lnTo>
                        <a:pt x="202" y="26"/>
                      </a:lnTo>
                      <a:lnTo>
                        <a:pt x="202" y="50"/>
                      </a:lnTo>
                      <a:lnTo>
                        <a:pt x="196" y="48"/>
                      </a:lnTo>
                      <a:lnTo>
                        <a:pt x="186" y="44"/>
                      </a:lnTo>
                      <a:lnTo>
                        <a:pt x="176" y="40"/>
                      </a:lnTo>
                      <a:lnTo>
                        <a:pt x="162" y="36"/>
                      </a:lnTo>
                      <a:lnTo>
                        <a:pt x="146" y="30"/>
                      </a:lnTo>
                      <a:lnTo>
                        <a:pt x="130" y="28"/>
                      </a:lnTo>
                      <a:lnTo>
                        <a:pt x="116" y="26"/>
                      </a:lnTo>
                      <a:lnTo>
                        <a:pt x="104" y="26"/>
                      </a:lnTo>
                      <a:lnTo>
                        <a:pt x="92" y="26"/>
                      </a:lnTo>
                      <a:lnTo>
                        <a:pt x="80" y="26"/>
                      </a:lnTo>
                      <a:lnTo>
                        <a:pt x="66" y="26"/>
                      </a:lnTo>
                      <a:lnTo>
                        <a:pt x="52" y="30"/>
                      </a:lnTo>
                      <a:lnTo>
                        <a:pt x="38" y="34"/>
                      </a:lnTo>
                      <a:lnTo>
                        <a:pt x="26" y="40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19" name="Freeform 34"/>
                <p:cNvSpPr>
                  <a:spLocks/>
                </p:cNvSpPr>
                <p:nvPr/>
              </p:nvSpPr>
              <p:spPr bwMode="auto">
                <a:xfrm>
                  <a:off x="4979" y="3355"/>
                  <a:ext cx="203" cy="53"/>
                </a:xfrm>
                <a:custGeom>
                  <a:avLst/>
                  <a:gdLst>
                    <a:gd name="T0" fmla="*/ 0 w 203"/>
                    <a:gd name="T1" fmla="*/ 26 h 53"/>
                    <a:gd name="T2" fmla="*/ 6 w 203"/>
                    <a:gd name="T3" fmla="*/ 22 h 53"/>
                    <a:gd name="T4" fmla="*/ 14 w 203"/>
                    <a:gd name="T5" fmla="*/ 18 h 53"/>
                    <a:gd name="T6" fmla="*/ 24 w 203"/>
                    <a:gd name="T7" fmla="*/ 12 h 53"/>
                    <a:gd name="T8" fmla="*/ 38 w 203"/>
                    <a:gd name="T9" fmla="*/ 10 h 53"/>
                    <a:gd name="T10" fmla="*/ 50 w 203"/>
                    <a:gd name="T11" fmla="*/ 6 h 53"/>
                    <a:gd name="T12" fmla="*/ 68 w 203"/>
                    <a:gd name="T13" fmla="*/ 2 h 53"/>
                    <a:gd name="T14" fmla="*/ 84 w 203"/>
                    <a:gd name="T15" fmla="*/ 0 h 53"/>
                    <a:gd name="T16" fmla="*/ 98 w 203"/>
                    <a:gd name="T17" fmla="*/ 0 h 53"/>
                    <a:gd name="T18" fmla="*/ 116 w 203"/>
                    <a:gd name="T19" fmla="*/ 0 h 53"/>
                    <a:gd name="T20" fmla="*/ 130 w 203"/>
                    <a:gd name="T21" fmla="*/ 2 h 53"/>
                    <a:gd name="T22" fmla="*/ 144 w 203"/>
                    <a:gd name="T23" fmla="*/ 6 h 53"/>
                    <a:gd name="T24" fmla="*/ 156 w 203"/>
                    <a:gd name="T25" fmla="*/ 8 h 53"/>
                    <a:gd name="T26" fmla="*/ 170 w 203"/>
                    <a:gd name="T27" fmla="*/ 12 h 53"/>
                    <a:gd name="T28" fmla="*/ 186 w 203"/>
                    <a:gd name="T29" fmla="*/ 18 h 53"/>
                    <a:gd name="T30" fmla="*/ 196 w 203"/>
                    <a:gd name="T31" fmla="*/ 22 h 53"/>
                    <a:gd name="T32" fmla="*/ 202 w 203"/>
                    <a:gd name="T33" fmla="*/ 28 h 53"/>
                    <a:gd name="T34" fmla="*/ 202 w 203"/>
                    <a:gd name="T35" fmla="*/ 50 h 53"/>
                    <a:gd name="T36" fmla="*/ 198 w 203"/>
                    <a:gd name="T37" fmla="*/ 48 h 53"/>
                    <a:gd name="T38" fmla="*/ 188 w 203"/>
                    <a:gd name="T39" fmla="*/ 44 h 53"/>
                    <a:gd name="T40" fmla="*/ 176 w 203"/>
                    <a:gd name="T41" fmla="*/ 40 h 53"/>
                    <a:gd name="T42" fmla="*/ 164 w 203"/>
                    <a:gd name="T43" fmla="*/ 36 h 53"/>
                    <a:gd name="T44" fmla="*/ 148 w 203"/>
                    <a:gd name="T45" fmla="*/ 32 h 53"/>
                    <a:gd name="T46" fmla="*/ 132 w 203"/>
                    <a:gd name="T47" fmla="*/ 28 h 53"/>
                    <a:gd name="T48" fmla="*/ 118 w 203"/>
                    <a:gd name="T49" fmla="*/ 26 h 53"/>
                    <a:gd name="T50" fmla="*/ 104 w 203"/>
                    <a:gd name="T51" fmla="*/ 26 h 53"/>
                    <a:gd name="T52" fmla="*/ 94 w 203"/>
                    <a:gd name="T53" fmla="*/ 26 h 53"/>
                    <a:gd name="T54" fmla="*/ 80 w 203"/>
                    <a:gd name="T55" fmla="*/ 26 h 53"/>
                    <a:gd name="T56" fmla="*/ 68 w 203"/>
                    <a:gd name="T57" fmla="*/ 28 h 53"/>
                    <a:gd name="T58" fmla="*/ 54 w 203"/>
                    <a:gd name="T59" fmla="*/ 30 h 53"/>
                    <a:gd name="T60" fmla="*/ 40 w 203"/>
                    <a:gd name="T61" fmla="*/ 36 h 53"/>
                    <a:gd name="T62" fmla="*/ 26 w 203"/>
                    <a:gd name="T63" fmla="*/ 38 h 53"/>
                    <a:gd name="T64" fmla="*/ 14 w 203"/>
                    <a:gd name="T65" fmla="*/ 44 h 53"/>
                    <a:gd name="T66" fmla="*/ 0 w 203"/>
                    <a:gd name="T67" fmla="*/ 52 h 53"/>
                    <a:gd name="T68" fmla="*/ 0 w 203"/>
                    <a:gd name="T69" fmla="*/ 26 h 5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03"/>
                    <a:gd name="T106" fmla="*/ 0 h 53"/>
                    <a:gd name="T107" fmla="*/ 203 w 203"/>
                    <a:gd name="T108" fmla="*/ 53 h 5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03" h="53">
                      <a:moveTo>
                        <a:pt x="0" y="26"/>
                      </a:moveTo>
                      <a:lnTo>
                        <a:pt x="6" y="22"/>
                      </a:lnTo>
                      <a:lnTo>
                        <a:pt x="14" y="18"/>
                      </a:lnTo>
                      <a:lnTo>
                        <a:pt x="24" y="12"/>
                      </a:lnTo>
                      <a:lnTo>
                        <a:pt x="38" y="10"/>
                      </a:lnTo>
                      <a:lnTo>
                        <a:pt x="50" y="6"/>
                      </a:lnTo>
                      <a:lnTo>
                        <a:pt x="68" y="2"/>
                      </a:lnTo>
                      <a:lnTo>
                        <a:pt x="84" y="0"/>
                      </a:lnTo>
                      <a:lnTo>
                        <a:pt x="98" y="0"/>
                      </a:lnTo>
                      <a:lnTo>
                        <a:pt x="116" y="0"/>
                      </a:lnTo>
                      <a:lnTo>
                        <a:pt x="130" y="2"/>
                      </a:lnTo>
                      <a:lnTo>
                        <a:pt x="144" y="6"/>
                      </a:lnTo>
                      <a:lnTo>
                        <a:pt x="156" y="8"/>
                      </a:lnTo>
                      <a:lnTo>
                        <a:pt x="170" y="12"/>
                      </a:lnTo>
                      <a:lnTo>
                        <a:pt x="186" y="18"/>
                      </a:lnTo>
                      <a:lnTo>
                        <a:pt x="196" y="22"/>
                      </a:lnTo>
                      <a:lnTo>
                        <a:pt x="202" y="28"/>
                      </a:lnTo>
                      <a:lnTo>
                        <a:pt x="202" y="50"/>
                      </a:lnTo>
                      <a:lnTo>
                        <a:pt x="198" y="48"/>
                      </a:lnTo>
                      <a:lnTo>
                        <a:pt x="188" y="44"/>
                      </a:lnTo>
                      <a:lnTo>
                        <a:pt x="176" y="40"/>
                      </a:lnTo>
                      <a:lnTo>
                        <a:pt x="164" y="36"/>
                      </a:lnTo>
                      <a:lnTo>
                        <a:pt x="148" y="32"/>
                      </a:lnTo>
                      <a:lnTo>
                        <a:pt x="132" y="28"/>
                      </a:lnTo>
                      <a:lnTo>
                        <a:pt x="118" y="26"/>
                      </a:lnTo>
                      <a:lnTo>
                        <a:pt x="104" y="26"/>
                      </a:lnTo>
                      <a:lnTo>
                        <a:pt x="94" y="26"/>
                      </a:lnTo>
                      <a:lnTo>
                        <a:pt x="80" y="26"/>
                      </a:lnTo>
                      <a:lnTo>
                        <a:pt x="68" y="28"/>
                      </a:lnTo>
                      <a:lnTo>
                        <a:pt x="54" y="30"/>
                      </a:lnTo>
                      <a:lnTo>
                        <a:pt x="40" y="36"/>
                      </a:lnTo>
                      <a:lnTo>
                        <a:pt x="26" y="38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20" name="Freeform 35"/>
                <p:cNvSpPr>
                  <a:spLocks/>
                </p:cNvSpPr>
                <p:nvPr/>
              </p:nvSpPr>
              <p:spPr bwMode="auto">
                <a:xfrm>
                  <a:off x="4979" y="2775"/>
                  <a:ext cx="203" cy="53"/>
                </a:xfrm>
                <a:custGeom>
                  <a:avLst/>
                  <a:gdLst>
                    <a:gd name="T0" fmla="*/ 0 w 203"/>
                    <a:gd name="T1" fmla="*/ 24 h 53"/>
                    <a:gd name="T2" fmla="*/ 6 w 203"/>
                    <a:gd name="T3" fmla="*/ 22 h 53"/>
                    <a:gd name="T4" fmla="*/ 14 w 203"/>
                    <a:gd name="T5" fmla="*/ 18 h 53"/>
                    <a:gd name="T6" fmla="*/ 24 w 203"/>
                    <a:gd name="T7" fmla="*/ 14 h 53"/>
                    <a:gd name="T8" fmla="*/ 38 w 203"/>
                    <a:gd name="T9" fmla="*/ 10 h 53"/>
                    <a:gd name="T10" fmla="*/ 50 w 203"/>
                    <a:gd name="T11" fmla="*/ 6 h 53"/>
                    <a:gd name="T12" fmla="*/ 68 w 203"/>
                    <a:gd name="T13" fmla="*/ 2 h 53"/>
                    <a:gd name="T14" fmla="*/ 84 w 203"/>
                    <a:gd name="T15" fmla="*/ 0 h 53"/>
                    <a:gd name="T16" fmla="*/ 98 w 203"/>
                    <a:gd name="T17" fmla="*/ 0 h 53"/>
                    <a:gd name="T18" fmla="*/ 116 w 203"/>
                    <a:gd name="T19" fmla="*/ 0 h 53"/>
                    <a:gd name="T20" fmla="*/ 130 w 203"/>
                    <a:gd name="T21" fmla="*/ 2 h 53"/>
                    <a:gd name="T22" fmla="*/ 144 w 203"/>
                    <a:gd name="T23" fmla="*/ 4 h 53"/>
                    <a:gd name="T24" fmla="*/ 156 w 203"/>
                    <a:gd name="T25" fmla="*/ 8 h 53"/>
                    <a:gd name="T26" fmla="*/ 170 w 203"/>
                    <a:gd name="T27" fmla="*/ 12 h 53"/>
                    <a:gd name="T28" fmla="*/ 186 w 203"/>
                    <a:gd name="T29" fmla="*/ 18 h 53"/>
                    <a:gd name="T30" fmla="*/ 196 w 203"/>
                    <a:gd name="T31" fmla="*/ 22 h 53"/>
                    <a:gd name="T32" fmla="*/ 202 w 203"/>
                    <a:gd name="T33" fmla="*/ 26 h 53"/>
                    <a:gd name="T34" fmla="*/ 202 w 203"/>
                    <a:gd name="T35" fmla="*/ 50 h 53"/>
                    <a:gd name="T36" fmla="*/ 198 w 203"/>
                    <a:gd name="T37" fmla="*/ 46 h 53"/>
                    <a:gd name="T38" fmla="*/ 188 w 203"/>
                    <a:gd name="T39" fmla="*/ 44 h 53"/>
                    <a:gd name="T40" fmla="*/ 176 w 203"/>
                    <a:gd name="T41" fmla="*/ 40 h 53"/>
                    <a:gd name="T42" fmla="*/ 164 w 203"/>
                    <a:gd name="T43" fmla="*/ 36 h 53"/>
                    <a:gd name="T44" fmla="*/ 148 w 203"/>
                    <a:gd name="T45" fmla="*/ 32 h 53"/>
                    <a:gd name="T46" fmla="*/ 132 w 203"/>
                    <a:gd name="T47" fmla="*/ 28 h 53"/>
                    <a:gd name="T48" fmla="*/ 118 w 203"/>
                    <a:gd name="T49" fmla="*/ 24 h 53"/>
                    <a:gd name="T50" fmla="*/ 104 w 203"/>
                    <a:gd name="T51" fmla="*/ 24 h 53"/>
                    <a:gd name="T52" fmla="*/ 94 w 203"/>
                    <a:gd name="T53" fmla="*/ 24 h 53"/>
                    <a:gd name="T54" fmla="*/ 80 w 203"/>
                    <a:gd name="T55" fmla="*/ 24 h 53"/>
                    <a:gd name="T56" fmla="*/ 68 w 203"/>
                    <a:gd name="T57" fmla="*/ 26 h 53"/>
                    <a:gd name="T58" fmla="*/ 54 w 203"/>
                    <a:gd name="T59" fmla="*/ 32 h 53"/>
                    <a:gd name="T60" fmla="*/ 40 w 203"/>
                    <a:gd name="T61" fmla="*/ 34 h 53"/>
                    <a:gd name="T62" fmla="*/ 26 w 203"/>
                    <a:gd name="T63" fmla="*/ 40 h 53"/>
                    <a:gd name="T64" fmla="*/ 14 w 203"/>
                    <a:gd name="T65" fmla="*/ 44 h 53"/>
                    <a:gd name="T66" fmla="*/ 0 w 203"/>
                    <a:gd name="T67" fmla="*/ 52 h 53"/>
                    <a:gd name="T68" fmla="*/ 0 w 203"/>
                    <a:gd name="T69" fmla="*/ 24 h 5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03"/>
                    <a:gd name="T106" fmla="*/ 0 h 53"/>
                    <a:gd name="T107" fmla="*/ 203 w 203"/>
                    <a:gd name="T108" fmla="*/ 53 h 5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03" h="53">
                      <a:moveTo>
                        <a:pt x="0" y="24"/>
                      </a:moveTo>
                      <a:lnTo>
                        <a:pt x="6" y="22"/>
                      </a:lnTo>
                      <a:lnTo>
                        <a:pt x="14" y="18"/>
                      </a:lnTo>
                      <a:lnTo>
                        <a:pt x="24" y="14"/>
                      </a:lnTo>
                      <a:lnTo>
                        <a:pt x="38" y="10"/>
                      </a:lnTo>
                      <a:lnTo>
                        <a:pt x="50" y="6"/>
                      </a:lnTo>
                      <a:lnTo>
                        <a:pt x="68" y="2"/>
                      </a:lnTo>
                      <a:lnTo>
                        <a:pt x="84" y="0"/>
                      </a:lnTo>
                      <a:lnTo>
                        <a:pt x="98" y="0"/>
                      </a:lnTo>
                      <a:lnTo>
                        <a:pt x="116" y="0"/>
                      </a:lnTo>
                      <a:lnTo>
                        <a:pt x="130" y="2"/>
                      </a:lnTo>
                      <a:lnTo>
                        <a:pt x="144" y="4"/>
                      </a:lnTo>
                      <a:lnTo>
                        <a:pt x="156" y="8"/>
                      </a:lnTo>
                      <a:lnTo>
                        <a:pt x="170" y="12"/>
                      </a:lnTo>
                      <a:lnTo>
                        <a:pt x="186" y="18"/>
                      </a:lnTo>
                      <a:lnTo>
                        <a:pt x="196" y="22"/>
                      </a:lnTo>
                      <a:lnTo>
                        <a:pt x="202" y="26"/>
                      </a:lnTo>
                      <a:lnTo>
                        <a:pt x="202" y="50"/>
                      </a:lnTo>
                      <a:lnTo>
                        <a:pt x="198" y="46"/>
                      </a:lnTo>
                      <a:lnTo>
                        <a:pt x="188" y="44"/>
                      </a:lnTo>
                      <a:lnTo>
                        <a:pt x="176" y="40"/>
                      </a:lnTo>
                      <a:lnTo>
                        <a:pt x="164" y="36"/>
                      </a:lnTo>
                      <a:lnTo>
                        <a:pt x="148" y="32"/>
                      </a:lnTo>
                      <a:lnTo>
                        <a:pt x="132" y="28"/>
                      </a:lnTo>
                      <a:lnTo>
                        <a:pt x="118" y="24"/>
                      </a:lnTo>
                      <a:lnTo>
                        <a:pt x="104" y="24"/>
                      </a:lnTo>
                      <a:lnTo>
                        <a:pt x="94" y="24"/>
                      </a:lnTo>
                      <a:lnTo>
                        <a:pt x="80" y="24"/>
                      </a:lnTo>
                      <a:lnTo>
                        <a:pt x="68" y="26"/>
                      </a:lnTo>
                      <a:lnTo>
                        <a:pt x="54" y="32"/>
                      </a:lnTo>
                      <a:lnTo>
                        <a:pt x="40" y="34"/>
                      </a:lnTo>
                      <a:lnTo>
                        <a:pt x="26" y="40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sp>
          <p:nvSpPr>
            <p:cNvPr id="8212" name="Freeform 36"/>
            <p:cNvSpPr>
              <a:spLocks/>
            </p:cNvSpPr>
            <p:nvPr/>
          </p:nvSpPr>
          <p:spPr bwMode="auto">
            <a:xfrm>
              <a:off x="4061" y="3063"/>
              <a:ext cx="319" cy="537"/>
            </a:xfrm>
            <a:custGeom>
              <a:avLst/>
              <a:gdLst>
                <a:gd name="T0" fmla="*/ 318 w 319"/>
                <a:gd name="T1" fmla="*/ 0 h 537"/>
                <a:gd name="T2" fmla="*/ 254 w 319"/>
                <a:gd name="T3" fmla="*/ 0 h 537"/>
                <a:gd name="T4" fmla="*/ 254 w 319"/>
                <a:gd name="T5" fmla="*/ 462 h 537"/>
                <a:gd name="T6" fmla="*/ 0 w 319"/>
                <a:gd name="T7" fmla="*/ 462 h 537"/>
                <a:gd name="T8" fmla="*/ 0 w 319"/>
                <a:gd name="T9" fmla="*/ 536 h 537"/>
                <a:gd name="T10" fmla="*/ 318 w 319"/>
                <a:gd name="T11" fmla="*/ 536 h 537"/>
                <a:gd name="T12" fmla="*/ 318 w 319"/>
                <a:gd name="T13" fmla="*/ 0 h 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9"/>
                <a:gd name="T22" fmla="*/ 0 h 537"/>
                <a:gd name="T23" fmla="*/ 319 w 319"/>
                <a:gd name="T24" fmla="*/ 537 h 5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9" h="537">
                  <a:moveTo>
                    <a:pt x="318" y="0"/>
                  </a:moveTo>
                  <a:lnTo>
                    <a:pt x="254" y="0"/>
                  </a:lnTo>
                  <a:lnTo>
                    <a:pt x="254" y="462"/>
                  </a:lnTo>
                  <a:lnTo>
                    <a:pt x="0" y="462"/>
                  </a:lnTo>
                  <a:lnTo>
                    <a:pt x="0" y="536"/>
                  </a:lnTo>
                  <a:lnTo>
                    <a:pt x="318" y="536"/>
                  </a:lnTo>
                  <a:lnTo>
                    <a:pt x="318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8213" name="Group 37"/>
            <p:cNvGrpSpPr>
              <a:grpSpLocks/>
            </p:cNvGrpSpPr>
            <p:nvPr/>
          </p:nvGrpSpPr>
          <p:grpSpPr bwMode="auto">
            <a:xfrm>
              <a:off x="5189" y="3059"/>
              <a:ext cx="319" cy="541"/>
              <a:chOff x="5189" y="3059"/>
              <a:chExt cx="319" cy="541"/>
            </a:xfrm>
          </p:grpSpPr>
          <p:sp>
            <p:nvSpPr>
              <p:cNvPr id="8214" name="Freeform 38"/>
              <p:cNvSpPr>
                <a:spLocks/>
              </p:cNvSpPr>
              <p:nvPr/>
            </p:nvSpPr>
            <p:spPr bwMode="auto">
              <a:xfrm>
                <a:off x="5253" y="3059"/>
                <a:ext cx="255" cy="541"/>
              </a:xfrm>
              <a:custGeom>
                <a:avLst/>
                <a:gdLst>
                  <a:gd name="T0" fmla="*/ 0 w 255"/>
                  <a:gd name="T1" fmla="*/ 0 h 541"/>
                  <a:gd name="T2" fmla="*/ 84 w 255"/>
                  <a:gd name="T3" fmla="*/ 164 h 541"/>
                  <a:gd name="T4" fmla="*/ 84 w 255"/>
                  <a:gd name="T5" fmla="*/ 476 h 541"/>
                  <a:gd name="T6" fmla="*/ 254 w 255"/>
                  <a:gd name="T7" fmla="*/ 476 h 541"/>
                  <a:gd name="T8" fmla="*/ 254 w 255"/>
                  <a:gd name="T9" fmla="*/ 540 h 541"/>
                  <a:gd name="T10" fmla="*/ 0 w 255"/>
                  <a:gd name="T11" fmla="*/ 540 h 541"/>
                  <a:gd name="T12" fmla="*/ 0 w 255"/>
                  <a:gd name="T13" fmla="*/ 0 h 5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5"/>
                  <a:gd name="T22" fmla="*/ 0 h 541"/>
                  <a:gd name="T23" fmla="*/ 255 w 255"/>
                  <a:gd name="T24" fmla="*/ 541 h 5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5" h="541">
                    <a:moveTo>
                      <a:pt x="0" y="0"/>
                    </a:moveTo>
                    <a:lnTo>
                      <a:pt x="84" y="164"/>
                    </a:lnTo>
                    <a:lnTo>
                      <a:pt x="84" y="476"/>
                    </a:lnTo>
                    <a:lnTo>
                      <a:pt x="254" y="476"/>
                    </a:lnTo>
                    <a:lnTo>
                      <a:pt x="254" y="540"/>
                    </a:lnTo>
                    <a:lnTo>
                      <a:pt x="0" y="54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15" name="Freeform 39"/>
              <p:cNvSpPr>
                <a:spLocks/>
              </p:cNvSpPr>
              <p:nvPr/>
            </p:nvSpPr>
            <p:spPr bwMode="auto">
              <a:xfrm>
                <a:off x="5189" y="3059"/>
                <a:ext cx="319" cy="539"/>
              </a:xfrm>
              <a:custGeom>
                <a:avLst/>
                <a:gdLst>
                  <a:gd name="T0" fmla="*/ 0 w 319"/>
                  <a:gd name="T1" fmla="*/ 0 h 539"/>
                  <a:gd name="T2" fmla="*/ 64 w 319"/>
                  <a:gd name="T3" fmla="*/ 0 h 539"/>
                  <a:gd name="T4" fmla="*/ 64 w 319"/>
                  <a:gd name="T5" fmla="*/ 464 h 539"/>
                  <a:gd name="T6" fmla="*/ 318 w 319"/>
                  <a:gd name="T7" fmla="*/ 464 h 539"/>
                  <a:gd name="T8" fmla="*/ 318 w 319"/>
                  <a:gd name="T9" fmla="*/ 538 h 539"/>
                  <a:gd name="T10" fmla="*/ 0 w 319"/>
                  <a:gd name="T11" fmla="*/ 538 h 539"/>
                  <a:gd name="T12" fmla="*/ 0 w 319"/>
                  <a:gd name="T13" fmla="*/ 0 h 5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9"/>
                  <a:gd name="T22" fmla="*/ 0 h 539"/>
                  <a:gd name="T23" fmla="*/ 319 w 319"/>
                  <a:gd name="T24" fmla="*/ 539 h 5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9" h="539">
                    <a:moveTo>
                      <a:pt x="0" y="0"/>
                    </a:moveTo>
                    <a:lnTo>
                      <a:pt x="64" y="0"/>
                    </a:lnTo>
                    <a:lnTo>
                      <a:pt x="64" y="464"/>
                    </a:lnTo>
                    <a:lnTo>
                      <a:pt x="318" y="464"/>
                    </a:lnTo>
                    <a:lnTo>
                      <a:pt x="318" y="538"/>
                    </a:lnTo>
                    <a:lnTo>
                      <a:pt x="0" y="53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graphicFrame>
        <p:nvGraphicFramePr>
          <p:cNvPr id="8199" name="Object 42"/>
          <p:cNvGraphicFramePr>
            <a:graphicFrameLocks noChangeAspect="1"/>
          </p:cNvGraphicFramePr>
          <p:nvPr>
            <p:ph sz="half" idx="2"/>
          </p:nvPr>
        </p:nvGraphicFramePr>
        <p:xfrm>
          <a:off x="1547813" y="4941888"/>
          <a:ext cx="7334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4" imgW="734263" imgH="972007" progId="MS_ClipArt_Gallery.5">
                  <p:embed/>
                </p:oleObj>
              </mc:Choice>
              <mc:Fallback>
                <p:oleObj name="Clip" r:id="rId4" imgW="734263" imgH="972007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941888"/>
                        <a:ext cx="733425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0" name="Group 44"/>
          <p:cNvGrpSpPr>
            <a:grpSpLocks noChangeAspect="1"/>
          </p:cNvGrpSpPr>
          <p:nvPr/>
        </p:nvGrpSpPr>
        <p:grpSpPr bwMode="auto">
          <a:xfrm>
            <a:off x="3203575" y="3357563"/>
            <a:ext cx="1089025" cy="963612"/>
            <a:chOff x="3834" y="2475"/>
            <a:chExt cx="1068" cy="1012"/>
          </a:xfrm>
        </p:grpSpPr>
        <p:pic>
          <p:nvPicPr>
            <p:cNvPr id="8202" name="Picture 45" descr="plane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0" y="2475"/>
              <a:ext cx="91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3" name="Line 46"/>
            <p:cNvSpPr>
              <a:spLocks noChangeAspect="1" noChangeShapeType="1"/>
            </p:cNvSpPr>
            <p:nvPr/>
          </p:nvSpPr>
          <p:spPr bwMode="auto">
            <a:xfrm>
              <a:off x="4387" y="2716"/>
              <a:ext cx="239" cy="7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04" name="Line 47"/>
            <p:cNvSpPr>
              <a:spLocks noChangeAspect="1" noChangeShapeType="1"/>
            </p:cNvSpPr>
            <p:nvPr/>
          </p:nvSpPr>
          <p:spPr bwMode="auto">
            <a:xfrm rot="470066" flipH="1">
              <a:off x="3898" y="2685"/>
              <a:ext cx="438" cy="80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05" name="AutoShape 48"/>
            <p:cNvSpPr>
              <a:spLocks noChangeAspect="1" noChangeArrowheads="1"/>
            </p:cNvSpPr>
            <p:nvPr/>
          </p:nvSpPr>
          <p:spPr bwMode="auto">
            <a:xfrm>
              <a:off x="3834" y="3306"/>
              <a:ext cx="1068" cy="162"/>
            </a:xfrm>
            <a:prstGeom prst="parallelogram">
              <a:avLst>
                <a:gd name="adj" fmla="val 16481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8206" name="Line 49"/>
            <p:cNvSpPr>
              <a:spLocks noChangeAspect="1" noChangeShapeType="1"/>
            </p:cNvSpPr>
            <p:nvPr/>
          </p:nvSpPr>
          <p:spPr bwMode="auto">
            <a:xfrm>
              <a:off x="4387" y="2716"/>
              <a:ext cx="515" cy="60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07" name="Line 50"/>
            <p:cNvSpPr>
              <a:spLocks noChangeAspect="1" noChangeShapeType="1"/>
            </p:cNvSpPr>
            <p:nvPr/>
          </p:nvSpPr>
          <p:spPr bwMode="auto">
            <a:xfrm rot="470066" flipH="1">
              <a:off x="4137" y="2701"/>
              <a:ext cx="210" cy="6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8201" name="Line 51"/>
          <p:cNvSpPr>
            <a:spLocks noChangeShapeType="1"/>
          </p:cNvSpPr>
          <p:nvPr/>
        </p:nvSpPr>
        <p:spPr bwMode="auto">
          <a:xfrm>
            <a:off x="4572000" y="4868863"/>
            <a:ext cx="15843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31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 descr="Resi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lecture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53042"/>
              </a:clrFrom>
              <a:clrTo>
                <a:srgbClr val="25304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" t="7542" r="1889" b="50209"/>
          <a:stretch>
            <a:fillRect/>
          </a:stretch>
        </p:blipFill>
        <p:spPr bwMode="auto">
          <a:xfrm>
            <a:off x="1009650" y="1014413"/>
            <a:ext cx="689927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1403350" y="190500"/>
            <a:ext cx="6759575" cy="588963"/>
          </a:xfrm>
          <a:prstGeom prst="rect">
            <a:avLst/>
          </a:prstGeom>
          <a:gradFill rotWithShape="0">
            <a:gsLst>
              <a:gs pos="0">
                <a:srgbClr val="2B6BFF"/>
              </a:gs>
              <a:gs pos="100000">
                <a:srgbClr val="15357F"/>
              </a:gs>
            </a:gsLst>
            <a:lin ang="5400000" scaled="1"/>
          </a:gradFill>
          <a:ln w="12700">
            <a:solidFill>
              <a:srgbClr val="999999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chemeClr val="bg1"/>
                </a:solidFill>
              </a:rPr>
              <a:t>KADASTRO KAPSAMI</a:t>
            </a:r>
            <a:r>
              <a:rPr lang="en-US" altLang="tr-TR" b="1"/>
              <a:t> </a:t>
            </a:r>
          </a:p>
        </p:txBody>
      </p:sp>
      <p:grpSp>
        <p:nvGrpSpPr>
          <p:cNvPr id="9223" name="Group 5"/>
          <p:cNvGrpSpPr>
            <a:grpSpLocks/>
          </p:cNvGrpSpPr>
          <p:nvPr/>
        </p:nvGrpSpPr>
        <p:grpSpPr bwMode="auto">
          <a:xfrm>
            <a:off x="4067175" y="5445125"/>
            <a:ext cx="1898650" cy="933450"/>
            <a:chOff x="2883" y="2821"/>
            <a:chExt cx="771" cy="234"/>
          </a:xfrm>
        </p:grpSpPr>
        <p:sp>
          <p:nvSpPr>
            <p:cNvPr id="9320" name="Rectangle 6"/>
            <p:cNvSpPr>
              <a:spLocks noChangeArrowheads="1"/>
            </p:cNvSpPr>
            <p:nvPr/>
          </p:nvSpPr>
          <p:spPr bwMode="auto">
            <a:xfrm>
              <a:off x="2883" y="2880"/>
              <a:ext cx="771" cy="175"/>
            </a:xfrm>
            <a:prstGeom prst="rect">
              <a:avLst/>
            </a:prstGeom>
            <a:gradFill rotWithShape="0">
              <a:gsLst>
                <a:gs pos="0">
                  <a:srgbClr val="2B6BFF"/>
                </a:gs>
                <a:gs pos="100000">
                  <a:srgbClr val="15357F"/>
                </a:gs>
              </a:gsLst>
              <a:lin ang="5400000" scaled="1"/>
            </a:gradFill>
            <a:ln w="12700">
              <a:solidFill>
                <a:srgbClr val="9999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lIns="90487" tIns="44450" rIns="90487" bIns="4445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300" b="1">
                  <a:solidFill>
                    <a:schemeClr val="bg1"/>
                  </a:solidFill>
                </a:rPr>
                <a:t>İlçe kodu+</a:t>
              </a:r>
              <a:r>
                <a:rPr lang="en-US" altLang="tr-TR" sz="1300" b="1">
                  <a:solidFill>
                    <a:schemeClr val="bg1"/>
                  </a:solidFill>
                </a:rPr>
                <a:t>Mahkod+ada no+parsel no</a:t>
              </a:r>
              <a:endParaRPr lang="en-US" altLang="tr-TR" sz="1300">
                <a:solidFill>
                  <a:schemeClr val="bg1"/>
                </a:solidFill>
              </a:endParaRPr>
            </a:p>
          </p:txBody>
        </p:sp>
        <p:sp>
          <p:nvSpPr>
            <p:cNvPr id="9321" name="AutoShape 7"/>
            <p:cNvSpPr>
              <a:spLocks noChangeArrowheads="1"/>
            </p:cNvSpPr>
            <p:nvPr/>
          </p:nvSpPr>
          <p:spPr bwMode="auto">
            <a:xfrm>
              <a:off x="3140" y="2821"/>
              <a:ext cx="257" cy="86"/>
            </a:xfrm>
            <a:prstGeom prst="leftRightArrow">
              <a:avLst>
                <a:gd name="adj1" fmla="val 50000"/>
                <a:gd name="adj2" fmla="val 597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</p:grp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2555875" y="3644900"/>
            <a:ext cx="1779588" cy="2212975"/>
            <a:chOff x="2083" y="1831"/>
            <a:chExt cx="820" cy="1219"/>
          </a:xfrm>
        </p:grpSpPr>
        <p:pic>
          <p:nvPicPr>
            <p:cNvPr id="9235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2" r="16216" b="2000"/>
            <a:stretch>
              <a:fillRect/>
            </a:stretch>
          </p:blipFill>
          <p:spPr bwMode="auto">
            <a:xfrm>
              <a:off x="2254" y="1854"/>
              <a:ext cx="371" cy="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2" t="48999" r="16216" b="2000"/>
            <a:stretch>
              <a:fillRect/>
            </a:stretch>
          </p:blipFill>
          <p:spPr bwMode="auto">
            <a:xfrm>
              <a:off x="2254" y="2669"/>
              <a:ext cx="371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7" name="Rectangle 11"/>
            <p:cNvSpPr>
              <a:spLocks noChangeArrowheads="1"/>
            </p:cNvSpPr>
            <p:nvPr/>
          </p:nvSpPr>
          <p:spPr bwMode="auto">
            <a:xfrm>
              <a:off x="2484" y="2977"/>
              <a:ext cx="394" cy="27"/>
            </a:xfrm>
            <a:prstGeom prst="rect">
              <a:avLst/>
            </a:prstGeom>
            <a:solidFill>
              <a:srgbClr val="006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9238" name="Rectangle 12"/>
            <p:cNvSpPr>
              <a:spLocks noChangeArrowheads="1"/>
            </p:cNvSpPr>
            <p:nvPr/>
          </p:nvSpPr>
          <p:spPr bwMode="auto">
            <a:xfrm>
              <a:off x="2485" y="2977"/>
              <a:ext cx="393" cy="29"/>
            </a:xfrm>
            <a:prstGeom prst="rect">
              <a:avLst/>
            </a:prstGeom>
            <a:noFill/>
            <a:ln w="3175">
              <a:solidFill>
                <a:srgbClr val="0068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9239" name="Freeform 13"/>
            <p:cNvSpPr>
              <a:spLocks/>
            </p:cNvSpPr>
            <p:nvPr/>
          </p:nvSpPr>
          <p:spPr bwMode="auto">
            <a:xfrm>
              <a:off x="2484" y="2722"/>
              <a:ext cx="394" cy="252"/>
            </a:xfrm>
            <a:custGeom>
              <a:avLst/>
              <a:gdLst>
                <a:gd name="T0" fmla="*/ 62 w 662"/>
                <a:gd name="T1" fmla="*/ 0 h 475"/>
                <a:gd name="T2" fmla="*/ 173 w 662"/>
                <a:gd name="T3" fmla="*/ 0 h 475"/>
                <a:gd name="T4" fmla="*/ 234 w 662"/>
                <a:gd name="T5" fmla="*/ 134 h 475"/>
                <a:gd name="T6" fmla="*/ 0 w 662"/>
                <a:gd name="T7" fmla="*/ 134 h 475"/>
                <a:gd name="T8" fmla="*/ 62 w 662"/>
                <a:gd name="T9" fmla="*/ 0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475"/>
                <a:gd name="T17" fmla="*/ 662 w 66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475">
                  <a:moveTo>
                    <a:pt x="176" y="0"/>
                  </a:moveTo>
                  <a:lnTo>
                    <a:pt x="487" y="0"/>
                  </a:lnTo>
                  <a:lnTo>
                    <a:pt x="662" y="475"/>
                  </a:lnTo>
                  <a:lnTo>
                    <a:pt x="0" y="475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40" name="Freeform 14"/>
            <p:cNvSpPr>
              <a:spLocks/>
            </p:cNvSpPr>
            <p:nvPr/>
          </p:nvSpPr>
          <p:spPr bwMode="auto">
            <a:xfrm>
              <a:off x="2475" y="2784"/>
              <a:ext cx="415" cy="260"/>
            </a:xfrm>
            <a:custGeom>
              <a:avLst/>
              <a:gdLst>
                <a:gd name="T0" fmla="*/ 49 w 697"/>
                <a:gd name="T1" fmla="*/ 0 h 489"/>
                <a:gd name="T2" fmla="*/ 60 w 697"/>
                <a:gd name="T3" fmla="*/ 18 h 489"/>
                <a:gd name="T4" fmla="*/ 70 w 697"/>
                <a:gd name="T5" fmla="*/ 39 h 489"/>
                <a:gd name="T6" fmla="*/ 79 w 697"/>
                <a:gd name="T7" fmla="*/ 69 h 489"/>
                <a:gd name="T8" fmla="*/ 82 w 697"/>
                <a:gd name="T9" fmla="*/ 73 h 489"/>
                <a:gd name="T10" fmla="*/ 87 w 697"/>
                <a:gd name="T11" fmla="*/ 77 h 489"/>
                <a:gd name="T12" fmla="*/ 101 w 697"/>
                <a:gd name="T13" fmla="*/ 81 h 489"/>
                <a:gd name="T14" fmla="*/ 122 w 697"/>
                <a:gd name="T15" fmla="*/ 89 h 489"/>
                <a:gd name="T16" fmla="*/ 127 w 697"/>
                <a:gd name="T17" fmla="*/ 89 h 489"/>
                <a:gd name="T18" fmla="*/ 137 w 697"/>
                <a:gd name="T19" fmla="*/ 89 h 489"/>
                <a:gd name="T20" fmla="*/ 149 w 697"/>
                <a:gd name="T21" fmla="*/ 87 h 489"/>
                <a:gd name="T22" fmla="*/ 160 w 697"/>
                <a:gd name="T23" fmla="*/ 88 h 489"/>
                <a:gd name="T24" fmla="*/ 178 w 697"/>
                <a:gd name="T25" fmla="*/ 91 h 489"/>
                <a:gd name="T26" fmla="*/ 195 w 697"/>
                <a:gd name="T27" fmla="*/ 95 h 489"/>
                <a:gd name="T28" fmla="*/ 199 w 697"/>
                <a:gd name="T29" fmla="*/ 94 h 489"/>
                <a:gd name="T30" fmla="*/ 202 w 697"/>
                <a:gd name="T31" fmla="*/ 89 h 489"/>
                <a:gd name="T32" fmla="*/ 204 w 697"/>
                <a:gd name="T33" fmla="*/ 77 h 489"/>
                <a:gd name="T34" fmla="*/ 208 w 697"/>
                <a:gd name="T35" fmla="*/ 64 h 489"/>
                <a:gd name="T36" fmla="*/ 214 w 697"/>
                <a:gd name="T37" fmla="*/ 56 h 489"/>
                <a:gd name="T38" fmla="*/ 220 w 697"/>
                <a:gd name="T39" fmla="*/ 52 h 489"/>
                <a:gd name="T40" fmla="*/ 223 w 697"/>
                <a:gd name="T41" fmla="*/ 52 h 489"/>
                <a:gd name="T42" fmla="*/ 224 w 697"/>
                <a:gd name="T43" fmla="*/ 56 h 489"/>
                <a:gd name="T44" fmla="*/ 227 w 697"/>
                <a:gd name="T45" fmla="*/ 63 h 489"/>
                <a:gd name="T46" fmla="*/ 237 w 697"/>
                <a:gd name="T47" fmla="*/ 78 h 489"/>
                <a:gd name="T48" fmla="*/ 244 w 697"/>
                <a:gd name="T49" fmla="*/ 94 h 489"/>
                <a:gd name="T50" fmla="*/ 244 w 697"/>
                <a:gd name="T51" fmla="*/ 100 h 489"/>
                <a:gd name="T52" fmla="*/ 244 w 697"/>
                <a:gd name="T53" fmla="*/ 105 h 489"/>
                <a:gd name="T54" fmla="*/ 246 w 697"/>
                <a:gd name="T55" fmla="*/ 107 h 489"/>
                <a:gd name="T56" fmla="*/ 247 w 697"/>
                <a:gd name="T57" fmla="*/ 114 h 489"/>
                <a:gd name="T58" fmla="*/ 246 w 697"/>
                <a:gd name="T59" fmla="*/ 116 h 489"/>
                <a:gd name="T60" fmla="*/ 245 w 697"/>
                <a:gd name="T61" fmla="*/ 118 h 489"/>
                <a:gd name="T62" fmla="*/ 242 w 697"/>
                <a:gd name="T63" fmla="*/ 118 h 489"/>
                <a:gd name="T64" fmla="*/ 237 w 697"/>
                <a:gd name="T65" fmla="*/ 121 h 489"/>
                <a:gd name="T66" fmla="*/ 232 w 697"/>
                <a:gd name="T67" fmla="*/ 123 h 489"/>
                <a:gd name="T68" fmla="*/ 220 w 697"/>
                <a:gd name="T69" fmla="*/ 126 h 489"/>
                <a:gd name="T70" fmla="*/ 211 w 697"/>
                <a:gd name="T71" fmla="*/ 130 h 489"/>
                <a:gd name="T72" fmla="*/ 207 w 697"/>
                <a:gd name="T73" fmla="*/ 132 h 489"/>
                <a:gd name="T74" fmla="*/ 201 w 697"/>
                <a:gd name="T75" fmla="*/ 133 h 489"/>
                <a:gd name="T76" fmla="*/ 177 w 697"/>
                <a:gd name="T77" fmla="*/ 130 h 489"/>
                <a:gd name="T78" fmla="*/ 132 w 697"/>
                <a:gd name="T79" fmla="*/ 138 h 489"/>
                <a:gd name="T80" fmla="*/ 119 w 697"/>
                <a:gd name="T81" fmla="*/ 138 h 489"/>
                <a:gd name="T82" fmla="*/ 107 w 697"/>
                <a:gd name="T83" fmla="*/ 131 h 489"/>
                <a:gd name="T84" fmla="*/ 102 w 697"/>
                <a:gd name="T85" fmla="*/ 127 h 489"/>
                <a:gd name="T86" fmla="*/ 95 w 697"/>
                <a:gd name="T87" fmla="*/ 126 h 489"/>
                <a:gd name="T88" fmla="*/ 51 w 697"/>
                <a:gd name="T89" fmla="*/ 126 h 489"/>
                <a:gd name="T90" fmla="*/ 44 w 697"/>
                <a:gd name="T91" fmla="*/ 128 h 489"/>
                <a:gd name="T92" fmla="*/ 36 w 697"/>
                <a:gd name="T93" fmla="*/ 128 h 489"/>
                <a:gd name="T94" fmla="*/ 29 w 697"/>
                <a:gd name="T95" fmla="*/ 128 h 489"/>
                <a:gd name="T96" fmla="*/ 21 w 697"/>
                <a:gd name="T97" fmla="*/ 126 h 489"/>
                <a:gd name="T98" fmla="*/ 5 w 697"/>
                <a:gd name="T99" fmla="*/ 126 h 489"/>
                <a:gd name="T100" fmla="*/ 2 w 697"/>
                <a:gd name="T101" fmla="*/ 121 h 489"/>
                <a:gd name="T102" fmla="*/ 1 w 697"/>
                <a:gd name="T103" fmla="*/ 118 h 489"/>
                <a:gd name="T104" fmla="*/ 0 w 697"/>
                <a:gd name="T105" fmla="*/ 110 h 489"/>
                <a:gd name="T106" fmla="*/ 1 w 697"/>
                <a:gd name="T107" fmla="*/ 96 h 489"/>
                <a:gd name="T108" fmla="*/ 4 w 697"/>
                <a:gd name="T109" fmla="*/ 87 h 489"/>
                <a:gd name="T110" fmla="*/ 11 w 697"/>
                <a:gd name="T111" fmla="*/ 70 h 489"/>
                <a:gd name="T112" fmla="*/ 18 w 697"/>
                <a:gd name="T113" fmla="*/ 56 h 489"/>
                <a:gd name="T114" fmla="*/ 21 w 697"/>
                <a:gd name="T115" fmla="*/ 48 h 489"/>
                <a:gd name="T116" fmla="*/ 24 w 697"/>
                <a:gd name="T117" fmla="*/ 42 h 489"/>
                <a:gd name="T118" fmla="*/ 38 w 697"/>
                <a:gd name="T119" fmla="*/ 25 h 489"/>
                <a:gd name="T120" fmla="*/ 44 w 697"/>
                <a:gd name="T121" fmla="*/ 14 h 489"/>
                <a:gd name="T122" fmla="*/ 49 w 697"/>
                <a:gd name="T123" fmla="*/ 0 h 48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97"/>
                <a:gd name="T187" fmla="*/ 0 h 489"/>
                <a:gd name="T188" fmla="*/ 697 w 697"/>
                <a:gd name="T189" fmla="*/ 489 h 48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97" h="489">
                  <a:moveTo>
                    <a:pt x="137" y="0"/>
                  </a:moveTo>
                  <a:lnTo>
                    <a:pt x="169" y="62"/>
                  </a:lnTo>
                  <a:lnTo>
                    <a:pt x="197" y="140"/>
                  </a:lnTo>
                  <a:lnTo>
                    <a:pt x="223" y="245"/>
                  </a:lnTo>
                  <a:lnTo>
                    <a:pt x="231" y="258"/>
                  </a:lnTo>
                  <a:lnTo>
                    <a:pt x="245" y="271"/>
                  </a:lnTo>
                  <a:lnTo>
                    <a:pt x="286" y="288"/>
                  </a:lnTo>
                  <a:lnTo>
                    <a:pt x="345" y="315"/>
                  </a:lnTo>
                  <a:lnTo>
                    <a:pt x="360" y="315"/>
                  </a:lnTo>
                  <a:lnTo>
                    <a:pt x="386" y="315"/>
                  </a:lnTo>
                  <a:lnTo>
                    <a:pt x="421" y="306"/>
                  </a:lnTo>
                  <a:lnTo>
                    <a:pt x="452" y="310"/>
                  </a:lnTo>
                  <a:lnTo>
                    <a:pt x="502" y="323"/>
                  </a:lnTo>
                  <a:lnTo>
                    <a:pt x="549" y="336"/>
                  </a:lnTo>
                  <a:lnTo>
                    <a:pt x="563" y="332"/>
                  </a:lnTo>
                  <a:lnTo>
                    <a:pt x="569" y="315"/>
                  </a:lnTo>
                  <a:lnTo>
                    <a:pt x="574" y="271"/>
                  </a:lnTo>
                  <a:lnTo>
                    <a:pt x="586" y="227"/>
                  </a:lnTo>
                  <a:lnTo>
                    <a:pt x="603" y="197"/>
                  </a:lnTo>
                  <a:lnTo>
                    <a:pt x="621" y="184"/>
                  </a:lnTo>
                  <a:lnTo>
                    <a:pt x="629" y="184"/>
                  </a:lnTo>
                  <a:lnTo>
                    <a:pt x="634" y="197"/>
                  </a:lnTo>
                  <a:lnTo>
                    <a:pt x="642" y="223"/>
                  </a:lnTo>
                  <a:lnTo>
                    <a:pt x="668" y="275"/>
                  </a:lnTo>
                  <a:lnTo>
                    <a:pt x="689" y="332"/>
                  </a:lnTo>
                  <a:lnTo>
                    <a:pt x="689" y="354"/>
                  </a:lnTo>
                  <a:lnTo>
                    <a:pt x="689" y="371"/>
                  </a:lnTo>
                  <a:lnTo>
                    <a:pt x="694" y="380"/>
                  </a:lnTo>
                  <a:lnTo>
                    <a:pt x="697" y="402"/>
                  </a:lnTo>
                  <a:lnTo>
                    <a:pt x="695" y="411"/>
                  </a:lnTo>
                  <a:lnTo>
                    <a:pt x="692" y="415"/>
                  </a:lnTo>
                  <a:lnTo>
                    <a:pt x="684" y="415"/>
                  </a:lnTo>
                  <a:lnTo>
                    <a:pt x="669" y="428"/>
                  </a:lnTo>
                  <a:lnTo>
                    <a:pt x="655" y="437"/>
                  </a:lnTo>
                  <a:lnTo>
                    <a:pt x="621" y="446"/>
                  </a:lnTo>
                  <a:lnTo>
                    <a:pt x="595" y="459"/>
                  </a:lnTo>
                  <a:lnTo>
                    <a:pt x="582" y="467"/>
                  </a:lnTo>
                  <a:lnTo>
                    <a:pt x="568" y="472"/>
                  </a:lnTo>
                  <a:lnTo>
                    <a:pt x="499" y="459"/>
                  </a:lnTo>
                  <a:lnTo>
                    <a:pt x="371" y="489"/>
                  </a:lnTo>
                  <a:lnTo>
                    <a:pt x="336" y="489"/>
                  </a:lnTo>
                  <a:lnTo>
                    <a:pt x="303" y="463"/>
                  </a:lnTo>
                  <a:lnTo>
                    <a:pt x="287" y="450"/>
                  </a:lnTo>
                  <a:lnTo>
                    <a:pt x="269" y="446"/>
                  </a:lnTo>
                  <a:lnTo>
                    <a:pt x="144" y="446"/>
                  </a:lnTo>
                  <a:lnTo>
                    <a:pt x="124" y="454"/>
                  </a:lnTo>
                  <a:lnTo>
                    <a:pt x="103" y="454"/>
                  </a:lnTo>
                  <a:lnTo>
                    <a:pt x="81" y="454"/>
                  </a:lnTo>
                  <a:lnTo>
                    <a:pt x="61" y="446"/>
                  </a:lnTo>
                  <a:lnTo>
                    <a:pt x="13" y="446"/>
                  </a:lnTo>
                  <a:lnTo>
                    <a:pt x="5" y="428"/>
                  </a:lnTo>
                  <a:lnTo>
                    <a:pt x="2" y="415"/>
                  </a:lnTo>
                  <a:lnTo>
                    <a:pt x="0" y="389"/>
                  </a:lnTo>
                  <a:lnTo>
                    <a:pt x="3" y="341"/>
                  </a:lnTo>
                  <a:lnTo>
                    <a:pt x="11" y="306"/>
                  </a:lnTo>
                  <a:lnTo>
                    <a:pt x="32" y="249"/>
                  </a:lnTo>
                  <a:lnTo>
                    <a:pt x="50" y="197"/>
                  </a:lnTo>
                  <a:lnTo>
                    <a:pt x="58" y="171"/>
                  </a:lnTo>
                  <a:lnTo>
                    <a:pt x="68" y="149"/>
                  </a:lnTo>
                  <a:lnTo>
                    <a:pt x="107" y="88"/>
                  </a:lnTo>
                  <a:lnTo>
                    <a:pt x="124" y="4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9E3000"/>
            </a:solidFill>
            <a:ln w="3175">
              <a:solidFill>
                <a:srgbClr val="9E3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1" name="Freeform 15"/>
            <p:cNvSpPr>
              <a:spLocks/>
            </p:cNvSpPr>
            <p:nvPr/>
          </p:nvSpPr>
          <p:spPr bwMode="auto">
            <a:xfrm>
              <a:off x="2490" y="2831"/>
              <a:ext cx="85" cy="194"/>
            </a:xfrm>
            <a:custGeom>
              <a:avLst/>
              <a:gdLst>
                <a:gd name="T0" fmla="*/ 21 w 143"/>
                <a:gd name="T1" fmla="*/ 0 h 366"/>
                <a:gd name="T2" fmla="*/ 29 w 143"/>
                <a:gd name="T3" fmla="*/ 6 h 366"/>
                <a:gd name="T4" fmla="*/ 34 w 143"/>
                <a:gd name="T5" fmla="*/ 11 h 366"/>
                <a:gd name="T6" fmla="*/ 39 w 143"/>
                <a:gd name="T7" fmla="*/ 20 h 366"/>
                <a:gd name="T8" fmla="*/ 42 w 143"/>
                <a:gd name="T9" fmla="*/ 33 h 366"/>
                <a:gd name="T10" fmla="*/ 43 w 143"/>
                <a:gd name="T11" fmla="*/ 48 h 366"/>
                <a:gd name="T12" fmla="*/ 43 w 143"/>
                <a:gd name="T13" fmla="*/ 63 h 366"/>
                <a:gd name="T14" fmla="*/ 48 w 143"/>
                <a:gd name="T15" fmla="*/ 74 h 366"/>
                <a:gd name="T16" fmla="*/ 49 w 143"/>
                <a:gd name="T17" fmla="*/ 80 h 366"/>
                <a:gd name="T18" fmla="*/ 51 w 143"/>
                <a:gd name="T19" fmla="*/ 87 h 366"/>
                <a:gd name="T20" fmla="*/ 50 w 143"/>
                <a:gd name="T21" fmla="*/ 91 h 366"/>
                <a:gd name="T22" fmla="*/ 49 w 143"/>
                <a:gd name="T23" fmla="*/ 92 h 366"/>
                <a:gd name="T24" fmla="*/ 45 w 143"/>
                <a:gd name="T25" fmla="*/ 94 h 366"/>
                <a:gd name="T26" fmla="*/ 37 w 143"/>
                <a:gd name="T27" fmla="*/ 97 h 366"/>
                <a:gd name="T28" fmla="*/ 23 w 143"/>
                <a:gd name="T29" fmla="*/ 97 h 366"/>
                <a:gd name="T30" fmla="*/ 20 w 143"/>
                <a:gd name="T31" fmla="*/ 101 h 366"/>
                <a:gd name="T32" fmla="*/ 17 w 143"/>
                <a:gd name="T33" fmla="*/ 102 h 366"/>
                <a:gd name="T34" fmla="*/ 8 w 143"/>
                <a:gd name="T35" fmla="*/ 103 h 366"/>
                <a:gd name="T36" fmla="*/ 5 w 143"/>
                <a:gd name="T37" fmla="*/ 99 h 366"/>
                <a:gd name="T38" fmla="*/ 3 w 143"/>
                <a:gd name="T39" fmla="*/ 90 h 366"/>
                <a:gd name="T40" fmla="*/ 1 w 143"/>
                <a:gd name="T41" fmla="*/ 77 h 366"/>
                <a:gd name="T42" fmla="*/ 0 w 143"/>
                <a:gd name="T43" fmla="*/ 66 h 366"/>
                <a:gd name="T44" fmla="*/ 1 w 143"/>
                <a:gd name="T45" fmla="*/ 55 h 366"/>
                <a:gd name="T46" fmla="*/ 3 w 143"/>
                <a:gd name="T47" fmla="*/ 47 h 366"/>
                <a:gd name="T48" fmla="*/ 9 w 143"/>
                <a:gd name="T49" fmla="*/ 31 h 366"/>
                <a:gd name="T50" fmla="*/ 16 w 143"/>
                <a:gd name="T51" fmla="*/ 16 h 366"/>
                <a:gd name="T52" fmla="*/ 19 w 143"/>
                <a:gd name="T53" fmla="*/ 8 h 366"/>
                <a:gd name="T54" fmla="*/ 21 w 143"/>
                <a:gd name="T55" fmla="*/ 0 h 36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3"/>
                <a:gd name="T85" fmla="*/ 0 h 366"/>
                <a:gd name="T86" fmla="*/ 143 w 143"/>
                <a:gd name="T87" fmla="*/ 366 h 36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3" h="366">
                  <a:moveTo>
                    <a:pt x="60" y="0"/>
                  </a:moveTo>
                  <a:lnTo>
                    <a:pt x="81" y="22"/>
                  </a:lnTo>
                  <a:lnTo>
                    <a:pt x="97" y="39"/>
                  </a:lnTo>
                  <a:lnTo>
                    <a:pt x="110" y="70"/>
                  </a:lnTo>
                  <a:lnTo>
                    <a:pt x="119" y="118"/>
                  </a:lnTo>
                  <a:lnTo>
                    <a:pt x="121" y="170"/>
                  </a:lnTo>
                  <a:lnTo>
                    <a:pt x="122" y="222"/>
                  </a:lnTo>
                  <a:lnTo>
                    <a:pt x="135" y="262"/>
                  </a:lnTo>
                  <a:lnTo>
                    <a:pt x="140" y="283"/>
                  </a:lnTo>
                  <a:lnTo>
                    <a:pt x="143" y="310"/>
                  </a:lnTo>
                  <a:lnTo>
                    <a:pt x="142" y="323"/>
                  </a:lnTo>
                  <a:lnTo>
                    <a:pt x="139" y="327"/>
                  </a:lnTo>
                  <a:lnTo>
                    <a:pt x="127" y="336"/>
                  </a:lnTo>
                  <a:lnTo>
                    <a:pt x="106" y="345"/>
                  </a:lnTo>
                  <a:lnTo>
                    <a:pt x="64" y="345"/>
                  </a:lnTo>
                  <a:lnTo>
                    <a:pt x="58" y="358"/>
                  </a:lnTo>
                  <a:lnTo>
                    <a:pt x="47" y="362"/>
                  </a:lnTo>
                  <a:lnTo>
                    <a:pt x="24" y="366"/>
                  </a:lnTo>
                  <a:lnTo>
                    <a:pt x="14" y="353"/>
                  </a:lnTo>
                  <a:lnTo>
                    <a:pt x="8" y="318"/>
                  </a:lnTo>
                  <a:lnTo>
                    <a:pt x="2" y="275"/>
                  </a:lnTo>
                  <a:lnTo>
                    <a:pt x="0" y="235"/>
                  </a:lnTo>
                  <a:lnTo>
                    <a:pt x="2" y="196"/>
                  </a:lnTo>
                  <a:lnTo>
                    <a:pt x="8" y="166"/>
                  </a:lnTo>
                  <a:lnTo>
                    <a:pt x="26" y="109"/>
                  </a:lnTo>
                  <a:lnTo>
                    <a:pt x="45" y="56"/>
                  </a:lnTo>
                  <a:lnTo>
                    <a:pt x="53" y="3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660F"/>
            </a:solidFill>
            <a:ln w="3175">
              <a:solidFill>
                <a:srgbClr val="FF66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2" name="Freeform 16"/>
            <p:cNvSpPr>
              <a:spLocks/>
            </p:cNvSpPr>
            <p:nvPr/>
          </p:nvSpPr>
          <p:spPr bwMode="auto">
            <a:xfrm>
              <a:off x="2664" y="2861"/>
              <a:ext cx="82" cy="106"/>
            </a:xfrm>
            <a:custGeom>
              <a:avLst/>
              <a:gdLst>
                <a:gd name="T0" fmla="*/ 11 w 137"/>
                <a:gd name="T1" fmla="*/ 13 h 201"/>
                <a:gd name="T2" fmla="*/ 10 w 137"/>
                <a:gd name="T3" fmla="*/ 18 h 201"/>
                <a:gd name="T4" fmla="*/ 5 w 137"/>
                <a:gd name="T5" fmla="*/ 27 h 201"/>
                <a:gd name="T6" fmla="*/ 2 w 137"/>
                <a:gd name="T7" fmla="*/ 35 h 201"/>
                <a:gd name="T8" fmla="*/ 0 w 137"/>
                <a:gd name="T9" fmla="*/ 42 h 201"/>
                <a:gd name="T10" fmla="*/ 1 w 137"/>
                <a:gd name="T11" fmla="*/ 47 h 201"/>
                <a:gd name="T12" fmla="*/ 4 w 137"/>
                <a:gd name="T13" fmla="*/ 51 h 201"/>
                <a:gd name="T14" fmla="*/ 8 w 137"/>
                <a:gd name="T15" fmla="*/ 53 h 201"/>
                <a:gd name="T16" fmla="*/ 12 w 137"/>
                <a:gd name="T17" fmla="*/ 55 h 201"/>
                <a:gd name="T18" fmla="*/ 32 w 137"/>
                <a:gd name="T19" fmla="*/ 56 h 201"/>
                <a:gd name="T20" fmla="*/ 39 w 137"/>
                <a:gd name="T21" fmla="*/ 55 h 201"/>
                <a:gd name="T22" fmla="*/ 44 w 137"/>
                <a:gd name="T23" fmla="*/ 52 h 201"/>
                <a:gd name="T24" fmla="*/ 48 w 137"/>
                <a:gd name="T25" fmla="*/ 46 h 201"/>
                <a:gd name="T26" fmla="*/ 48 w 137"/>
                <a:gd name="T27" fmla="*/ 42 h 201"/>
                <a:gd name="T28" fmla="*/ 49 w 137"/>
                <a:gd name="T29" fmla="*/ 36 h 201"/>
                <a:gd name="T30" fmla="*/ 47 w 137"/>
                <a:gd name="T31" fmla="*/ 28 h 201"/>
                <a:gd name="T32" fmla="*/ 43 w 137"/>
                <a:gd name="T33" fmla="*/ 18 h 201"/>
                <a:gd name="T34" fmla="*/ 44 w 137"/>
                <a:gd name="T35" fmla="*/ 7 h 201"/>
                <a:gd name="T36" fmla="*/ 44 w 137"/>
                <a:gd name="T37" fmla="*/ 3 h 201"/>
                <a:gd name="T38" fmla="*/ 42 w 137"/>
                <a:gd name="T39" fmla="*/ 0 h 201"/>
                <a:gd name="T40" fmla="*/ 40 w 137"/>
                <a:gd name="T41" fmla="*/ 2 h 201"/>
                <a:gd name="T42" fmla="*/ 38 w 137"/>
                <a:gd name="T43" fmla="*/ 5 h 201"/>
                <a:gd name="T44" fmla="*/ 36 w 137"/>
                <a:gd name="T45" fmla="*/ 7 h 201"/>
                <a:gd name="T46" fmla="*/ 34 w 137"/>
                <a:gd name="T47" fmla="*/ 8 h 201"/>
                <a:gd name="T48" fmla="*/ 29 w 137"/>
                <a:gd name="T49" fmla="*/ 6 h 201"/>
                <a:gd name="T50" fmla="*/ 26 w 137"/>
                <a:gd name="T51" fmla="*/ 3 h 201"/>
                <a:gd name="T52" fmla="*/ 23 w 137"/>
                <a:gd name="T53" fmla="*/ 6 h 201"/>
                <a:gd name="T54" fmla="*/ 17 w 137"/>
                <a:gd name="T55" fmla="*/ 7 h 201"/>
                <a:gd name="T56" fmla="*/ 13 w 137"/>
                <a:gd name="T57" fmla="*/ 7 h 201"/>
                <a:gd name="T58" fmla="*/ 11 w 137"/>
                <a:gd name="T59" fmla="*/ 13 h 2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7"/>
                <a:gd name="T91" fmla="*/ 0 h 201"/>
                <a:gd name="T92" fmla="*/ 137 w 137"/>
                <a:gd name="T93" fmla="*/ 201 h 20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7" h="201">
                  <a:moveTo>
                    <a:pt x="31" y="48"/>
                  </a:moveTo>
                  <a:lnTo>
                    <a:pt x="26" y="66"/>
                  </a:lnTo>
                  <a:lnTo>
                    <a:pt x="14" y="96"/>
                  </a:lnTo>
                  <a:lnTo>
                    <a:pt x="5" y="127"/>
                  </a:lnTo>
                  <a:lnTo>
                    <a:pt x="0" y="149"/>
                  </a:lnTo>
                  <a:lnTo>
                    <a:pt x="3" y="171"/>
                  </a:lnTo>
                  <a:lnTo>
                    <a:pt x="10" y="184"/>
                  </a:lnTo>
                  <a:lnTo>
                    <a:pt x="21" y="192"/>
                  </a:lnTo>
                  <a:lnTo>
                    <a:pt x="34" y="197"/>
                  </a:lnTo>
                  <a:lnTo>
                    <a:pt x="90" y="201"/>
                  </a:lnTo>
                  <a:lnTo>
                    <a:pt x="108" y="197"/>
                  </a:lnTo>
                  <a:lnTo>
                    <a:pt x="122" y="188"/>
                  </a:lnTo>
                  <a:lnTo>
                    <a:pt x="134" y="166"/>
                  </a:lnTo>
                  <a:lnTo>
                    <a:pt x="135" y="149"/>
                  </a:lnTo>
                  <a:lnTo>
                    <a:pt x="137" y="131"/>
                  </a:lnTo>
                  <a:lnTo>
                    <a:pt x="131" y="101"/>
                  </a:lnTo>
                  <a:lnTo>
                    <a:pt x="121" y="66"/>
                  </a:lnTo>
                  <a:lnTo>
                    <a:pt x="124" y="27"/>
                  </a:lnTo>
                  <a:lnTo>
                    <a:pt x="122" y="9"/>
                  </a:lnTo>
                  <a:lnTo>
                    <a:pt x="118" y="0"/>
                  </a:lnTo>
                  <a:lnTo>
                    <a:pt x="111" y="5"/>
                  </a:lnTo>
                  <a:lnTo>
                    <a:pt x="105" y="18"/>
                  </a:lnTo>
                  <a:lnTo>
                    <a:pt x="100" y="27"/>
                  </a:lnTo>
                  <a:lnTo>
                    <a:pt x="93" y="31"/>
                  </a:lnTo>
                  <a:lnTo>
                    <a:pt x="82" y="22"/>
                  </a:lnTo>
                  <a:lnTo>
                    <a:pt x="74" y="9"/>
                  </a:lnTo>
                  <a:lnTo>
                    <a:pt x="64" y="22"/>
                  </a:lnTo>
                  <a:lnTo>
                    <a:pt x="48" y="27"/>
                  </a:lnTo>
                  <a:lnTo>
                    <a:pt x="35" y="27"/>
                  </a:lnTo>
                  <a:lnTo>
                    <a:pt x="31" y="48"/>
                  </a:lnTo>
                  <a:close/>
                </a:path>
              </a:pathLst>
            </a:custGeom>
            <a:solidFill>
              <a:srgbClr val="FFFF35"/>
            </a:solidFill>
            <a:ln w="3175">
              <a:solidFill>
                <a:srgbClr val="FFFF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3" name="Freeform 17"/>
            <p:cNvSpPr>
              <a:spLocks/>
            </p:cNvSpPr>
            <p:nvPr/>
          </p:nvSpPr>
          <p:spPr bwMode="auto">
            <a:xfrm>
              <a:off x="2484" y="2722"/>
              <a:ext cx="394" cy="252"/>
            </a:xfrm>
            <a:custGeom>
              <a:avLst/>
              <a:gdLst>
                <a:gd name="T0" fmla="*/ 62 w 662"/>
                <a:gd name="T1" fmla="*/ 0 h 475"/>
                <a:gd name="T2" fmla="*/ 173 w 662"/>
                <a:gd name="T3" fmla="*/ 0 h 475"/>
                <a:gd name="T4" fmla="*/ 234 w 662"/>
                <a:gd name="T5" fmla="*/ 134 h 475"/>
                <a:gd name="T6" fmla="*/ 0 w 662"/>
                <a:gd name="T7" fmla="*/ 134 h 475"/>
                <a:gd name="T8" fmla="*/ 62 w 662"/>
                <a:gd name="T9" fmla="*/ 0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475"/>
                <a:gd name="T17" fmla="*/ 662 w 66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475">
                  <a:moveTo>
                    <a:pt x="176" y="0"/>
                  </a:moveTo>
                  <a:lnTo>
                    <a:pt x="487" y="0"/>
                  </a:lnTo>
                  <a:lnTo>
                    <a:pt x="662" y="475"/>
                  </a:lnTo>
                  <a:lnTo>
                    <a:pt x="0" y="475"/>
                  </a:lnTo>
                  <a:lnTo>
                    <a:pt x="176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44" name="Freeform 18"/>
            <p:cNvSpPr>
              <a:spLocks/>
            </p:cNvSpPr>
            <p:nvPr/>
          </p:nvSpPr>
          <p:spPr bwMode="auto">
            <a:xfrm>
              <a:off x="2484" y="2551"/>
              <a:ext cx="394" cy="250"/>
            </a:xfrm>
            <a:custGeom>
              <a:avLst/>
              <a:gdLst>
                <a:gd name="T0" fmla="*/ 62 w 662"/>
                <a:gd name="T1" fmla="*/ 0 h 471"/>
                <a:gd name="T2" fmla="*/ 173 w 662"/>
                <a:gd name="T3" fmla="*/ 0 h 471"/>
                <a:gd name="T4" fmla="*/ 234 w 662"/>
                <a:gd name="T5" fmla="*/ 133 h 471"/>
                <a:gd name="T6" fmla="*/ 0 w 662"/>
                <a:gd name="T7" fmla="*/ 133 h 471"/>
                <a:gd name="T8" fmla="*/ 62 w 662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471"/>
                <a:gd name="T17" fmla="*/ 662 w 662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471">
                  <a:moveTo>
                    <a:pt x="176" y="0"/>
                  </a:moveTo>
                  <a:lnTo>
                    <a:pt x="487" y="0"/>
                  </a:lnTo>
                  <a:lnTo>
                    <a:pt x="662" y="471"/>
                  </a:lnTo>
                  <a:lnTo>
                    <a:pt x="0" y="47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45" name="Rectangle 19"/>
            <p:cNvSpPr>
              <a:spLocks noChangeArrowheads="1"/>
            </p:cNvSpPr>
            <p:nvPr/>
          </p:nvSpPr>
          <p:spPr bwMode="auto">
            <a:xfrm>
              <a:off x="2553" y="2500"/>
              <a:ext cx="238" cy="368"/>
            </a:xfrm>
            <a:prstGeom prst="rect">
              <a:avLst/>
            </a:prstGeom>
            <a:solidFill>
              <a:srgbClr val="01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9246" name="Rectangle 20"/>
            <p:cNvSpPr>
              <a:spLocks noChangeArrowheads="1"/>
            </p:cNvSpPr>
            <p:nvPr/>
          </p:nvSpPr>
          <p:spPr bwMode="auto">
            <a:xfrm>
              <a:off x="2553" y="2501"/>
              <a:ext cx="238" cy="369"/>
            </a:xfrm>
            <a:prstGeom prst="rect">
              <a:avLst/>
            </a:prstGeom>
            <a:noFill/>
            <a:ln w="3175">
              <a:solidFill>
                <a:srgbClr val="01A0C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9247" name="Freeform 21"/>
            <p:cNvSpPr>
              <a:spLocks/>
            </p:cNvSpPr>
            <p:nvPr/>
          </p:nvSpPr>
          <p:spPr bwMode="auto">
            <a:xfrm>
              <a:off x="2455" y="2532"/>
              <a:ext cx="211" cy="308"/>
            </a:xfrm>
            <a:custGeom>
              <a:avLst/>
              <a:gdLst>
                <a:gd name="T0" fmla="*/ 76 w 355"/>
                <a:gd name="T1" fmla="*/ 0 h 580"/>
                <a:gd name="T2" fmla="*/ 0 w 355"/>
                <a:gd name="T3" fmla="*/ 164 h 580"/>
                <a:gd name="T4" fmla="*/ 61 w 355"/>
                <a:gd name="T5" fmla="*/ 164 h 580"/>
                <a:gd name="T6" fmla="*/ 94 w 355"/>
                <a:gd name="T7" fmla="*/ 74 h 580"/>
                <a:gd name="T8" fmla="*/ 115 w 355"/>
                <a:gd name="T9" fmla="*/ 74 h 580"/>
                <a:gd name="T10" fmla="*/ 125 w 355"/>
                <a:gd name="T11" fmla="*/ 2 h 580"/>
                <a:gd name="T12" fmla="*/ 76 w 355"/>
                <a:gd name="T13" fmla="*/ 0 h 5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5"/>
                <a:gd name="T22" fmla="*/ 0 h 580"/>
                <a:gd name="T23" fmla="*/ 355 w 355"/>
                <a:gd name="T24" fmla="*/ 580 h 5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5" h="580">
                  <a:moveTo>
                    <a:pt x="216" y="0"/>
                  </a:moveTo>
                  <a:lnTo>
                    <a:pt x="0" y="580"/>
                  </a:lnTo>
                  <a:lnTo>
                    <a:pt x="171" y="580"/>
                  </a:lnTo>
                  <a:lnTo>
                    <a:pt x="265" y="262"/>
                  </a:lnTo>
                  <a:lnTo>
                    <a:pt x="326" y="262"/>
                  </a:lnTo>
                  <a:lnTo>
                    <a:pt x="355" y="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0F228C"/>
            </a:solidFill>
            <a:ln w="3175">
              <a:solidFill>
                <a:srgbClr val="0F228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8" name="Freeform 22"/>
            <p:cNvSpPr>
              <a:spLocks/>
            </p:cNvSpPr>
            <p:nvPr/>
          </p:nvSpPr>
          <p:spPr bwMode="auto">
            <a:xfrm>
              <a:off x="2719" y="2535"/>
              <a:ext cx="173" cy="291"/>
            </a:xfrm>
            <a:custGeom>
              <a:avLst/>
              <a:gdLst>
                <a:gd name="T0" fmla="*/ 0 w 289"/>
                <a:gd name="T1" fmla="*/ 1 h 550"/>
                <a:gd name="T2" fmla="*/ 32 w 289"/>
                <a:gd name="T3" fmla="*/ 99 h 550"/>
                <a:gd name="T4" fmla="*/ 13 w 289"/>
                <a:gd name="T5" fmla="*/ 99 h 550"/>
                <a:gd name="T6" fmla="*/ 25 w 289"/>
                <a:gd name="T7" fmla="*/ 154 h 550"/>
                <a:gd name="T8" fmla="*/ 104 w 289"/>
                <a:gd name="T9" fmla="*/ 153 h 550"/>
                <a:gd name="T10" fmla="*/ 38 w 289"/>
                <a:gd name="T11" fmla="*/ 0 h 550"/>
                <a:gd name="T12" fmla="*/ 0 w 289"/>
                <a:gd name="T13" fmla="*/ 1 h 5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9"/>
                <a:gd name="T22" fmla="*/ 0 h 550"/>
                <a:gd name="T23" fmla="*/ 289 w 289"/>
                <a:gd name="T24" fmla="*/ 550 h 5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9" h="550">
                  <a:moveTo>
                    <a:pt x="0" y="4"/>
                  </a:moveTo>
                  <a:lnTo>
                    <a:pt x="89" y="354"/>
                  </a:lnTo>
                  <a:lnTo>
                    <a:pt x="36" y="354"/>
                  </a:lnTo>
                  <a:lnTo>
                    <a:pt x="70" y="550"/>
                  </a:lnTo>
                  <a:lnTo>
                    <a:pt x="289" y="546"/>
                  </a:lnTo>
                  <a:lnTo>
                    <a:pt x="10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0047F"/>
            </a:solidFill>
            <a:ln w="3175">
              <a:solidFill>
                <a:srgbClr val="F004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9" name="Freeform 23"/>
            <p:cNvSpPr>
              <a:spLocks/>
            </p:cNvSpPr>
            <p:nvPr/>
          </p:nvSpPr>
          <p:spPr bwMode="auto">
            <a:xfrm>
              <a:off x="2647" y="2669"/>
              <a:ext cx="75" cy="51"/>
            </a:xfrm>
            <a:custGeom>
              <a:avLst/>
              <a:gdLst>
                <a:gd name="T0" fmla="*/ 4 w 126"/>
                <a:gd name="T1" fmla="*/ 0 h 96"/>
                <a:gd name="T2" fmla="*/ 0 w 126"/>
                <a:gd name="T3" fmla="*/ 27 h 96"/>
                <a:gd name="T4" fmla="*/ 45 w 126"/>
                <a:gd name="T5" fmla="*/ 27 h 96"/>
                <a:gd name="T6" fmla="*/ 40 w 126"/>
                <a:gd name="T7" fmla="*/ 0 h 96"/>
                <a:gd name="T8" fmla="*/ 4 w 12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96"/>
                <a:gd name="T17" fmla="*/ 126 w 12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96">
                  <a:moveTo>
                    <a:pt x="10" y="0"/>
                  </a:moveTo>
                  <a:lnTo>
                    <a:pt x="0" y="96"/>
                  </a:lnTo>
                  <a:lnTo>
                    <a:pt x="126" y="96"/>
                  </a:lnTo>
                  <a:lnTo>
                    <a:pt x="1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3A0057"/>
            </a:solidFill>
            <a:ln w="3175">
              <a:solidFill>
                <a:srgbClr val="3A005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50" name="Freeform 24"/>
            <p:cNvSpPr>
              <a:spLocks/>
            </p:cNvSpPr>
            <p:nvPr/>
          </p:nvSpPr>
          <p:spPr bwMode="auto">
            <a:xfrm>
              <a:off x="2484" y="2551"/>
              <a:ext cx="394" cy="250"/>
            </a:xfrm>
            <a:custGeom>
              <a:avLst/>
              <a:gdLst>
                <a:gd name="T0" fmla="*/ 62 w 662"/>
                <a:gd name="T1" fmla="*/ 0 h 471"/>
                <a:gd name="T2" fmla="*/ 173 w 662"/>
                <a:gd name="T3" fmla="*/ 0 h 471"/>
                <a:gd name="T4" fmla="*/ 234 w 662"/>
                <a:gd name="T5" fmla="*/ 133 h 471"/>
                <a:gd name="T6" fmla="*/ 0 w 662"/>
                <a:gd name="T7" fmla="*/ 133 h 471"/>
                <a:gd name="T8" fmla="*/ 62 w 662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471"/>
                <a:gd name="T17" fmla="*/ 662 w 662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471">
                  <a:moveTo>
                    <a:pt x="176" y="0"/>
                  </a:moveTo>
                  <a:lnTo>
                    <a:pt x="487" y="0"/>
                  </a:lnTo>
                  <a:lnTo>
                    <a:pt x="662" y="471"/>
                  </a:lnTo>
                  <a:lnTo>
                    <a:pt x="0" y="471"/>
                  </a:lnTo>
                  <a:lnTo>
                    <a:pt x="176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51" name="Rectangle 25"/>
            <p:cNvSpPr>
              <a:spLocks noChangeArrowheads="1"/>
            </p:cNvSpPr>
            <p:nvPr/>
          </p:nvSpPr>
          <p:spPr bwMode="auto">
            <a:xfrm>
              <a:off x="2484" y="2801"/>
              <a:ext cx="394" cy="27"/>
            </a:xfrm>
            <a:prstGeom prst="rect">
              <a:avLst/>
            </a:prstGeom>
            <a:solidFill>
              <a:srgbClr val="006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9252" name="Rectangle 26"/>
            <p:cNvSpPr>
              <a:spLocks noChangeArrowheads="1"/>
            </p:cNvSpPr>
            <p:nvPr/>
          </p:nvSpPr>
          <p:spPr bwMode="auto">
            <a:xfrm>
              <a:off x="2485" y="2801"/>
              <a:ext cx="393" cy="29"/>
            </a:xfrm>
            <a:prstGeom prst="rect">
              <a:avLst/>
            </a:prstGeom>
            <a:noFill/>
            <a:ln w="3175">
              <a:solidFill>
                <a:srgbClr val="0068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9253" name="Freeform 27"/>
            <p:cNvSpPr>
              <a:spLocks/>
            </p:cNvSpPr>
            <p:nvPr/>
          </p:nvSpPr>
          <p:spPr bwMode="auto">
            <a:xfrm>
              <a:off x="2484" y="2373"/>
              <a:ext cx="394" cy="252"/>
            </a:xfrm>
            <a:custGeom>
              <a:avLst/>
              <a:gdLst>
                <a:gd name="T0" fmla="*/ 62 w 662"/>
                <a:gd name="T1" fmla="*/ 0 h 475"/>
                <a:gd name="T2" fmla="*/ 173 w 662"/>
                <a:gd name="T3" fmla="*/ 0 h 475"/>
                <a:gd name="T4" fmla="*/ 234 w 662"/>
                <a:gd name="T5" fmla="*/ 134 h 475"/>
                <a:gd name="T6" fmla="*/ 0 w 662"/>
                <a:gd name="T7" fmla="*/ 134 h 475"/>
                <a:gd name="T8" fmla="*/ 62 w 662"/>
                <a:gd name="T9" fmla="*/ 0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475"/>
                <a:gd name="T17" fmla="*/ 662 w 66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475">
                  <a:moveTo>
                    <a:pt x="176" y="0"/>
                  </a:moveTo>
                  <a:lnTo>
                    <a:pt x="487" y="0"/>
                  </a:lnTo>
                  <a:lnTo>
                    <a:pt x="662" y="475"/>
                  </a:lnTo>
                  <a:lnTo>
                    <a:pt x="0" y="475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F2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54" name="Freeform 28"/>
            <p:cNvSpPr>
              <a:spLocks/>
            </p:cNvSpPr>
            <p:nvPr/>
          </p:nvSpPr>
          <p:spPr bwMode="auto">
            <a:xfrm>
              <a:off x="2645" y="2433"/>
              <a:ext cx="77" cy="197"/>
            </a:xfrm>
            <a:custGeom>
              <a:avLst/>
              <a:gdLst>
                <a:gd name="T0" fmla="*/ 2 w 130"/>
                <a:gd name="T1" fmla="*/ 104 h 371"/>
                <a:gd name="T2" fmla="*/ 16 w 130"/>
                <a:gd name="T3" fmla="*/ 30 h 371"/>
                <a:gd name="T4" fmla="*/ 8 w 130"/>
                <a:gd name="T5" fmla="*/ 28 h 371"/>
                <a:gd name="T6" fmla="*/ 3 w 130"/>
                <a:gd name="T7" fmla="*/ 24 h 371"/>
                <a:gd name="T8" fmla="*/ 1 w 130"/>
                <a:gd name="T9" fmla="*/ 20 h 371"/>
                <a:gd name="T10" fmla="*/ 0 w 130"/>
                <a:gd name="T11" fmla="*/ 13 h 371"/>
                <a:gd name="T12" fmla="*/ 1 w 130"/>
                <a:gd name="T13" fmla="*/ 11 h 371"/>
                <a:gd name="T14" fmla="*/ 1 w 130"/>
                <a:gd name="T15" fmla="*/ 8 h 371"/>
                <a:gd name="T16" fmla="*/ 7 w 130"/>
                <a:gd name="T17" fmla="*/ 4 h 371"/>
                <a:gd name="T18" fmla="*/ 14 w 130"/>
                <a:gd name="T19" fmla="*/ 1 h 371"/>
                <a:gd name="T20" fmla="*/ 23 w 130"/>
                <a:gd name="T21" fmla="*/ 0 h 371"/>
                <a:gd name="T22" fmla="*/ 31 w 130"/>
                <a:gd name="T23" fmla="*/ 1 h 371"/>
                <a:gd name="T24" fmla="*/ 39 w 130"/>
                <a:gd name="T25" fmla="*/ 4 h 371"/>
                <a:gd name="T26" fmla="*/ 44 w 130"/>
                <a:gd name="T27" fmla="*/ 8 h 371"/>
                <a:gd name="T28" fmla="*/ 46 w 130"/>
                <a:gd name="T29" fmla="*/ 13 h 371"/>
                <a:gd name="T30" fmla="*/ 45 w 130"/>
                <a:gd name="T31" fmla="*/ 20 h 371"/>
                <a:gd name="T32" fmla="*/ 43 w 130"/>
                <a:gd name="T33" fmla="*/ 24 h 371"/>
                <a:gd name="T34" fmla="*/ 37 w 130"/>
                <a:gd name="T35" fmla="*/ 28 h 371"/>
                <a:gd name="T36" fmla="*/ 29 w 130"/>
                <a:gd name="T37" fmla="*/ 30 h 371"/>
                <a:gd name="T38" fmla="*/ 44 w 130"/>
                <a:gd name="T39" fmla="*/ 105 h 3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0"/>
                <a:gd name="T61" fmla="*/ 0 h 371"/>
                <a:gd name="T62" fmla="*/ 130 w 130"/>
                <a:gd name="T63" fmla="*/ 371 h 3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0" h="371">
                  <a:moveTo>
                    <a:pt x="6" y="367"/>
                  </a:moveTo>
                  <a:lnTo>
                    <a:pt x="46" y="105"/>
                  </a:lnTo>
                  <a:lnTo>
                    <a:pt x="24" y="100"/>
                  </a:lnTo>
                  <a:lnTo>
                    <a:pt x="9" y="87"/>
                  </a:lnTo>
                  <a:lnTo>
                    <a:pt x="1" y="70"/>
                  </a:lnTo>
                  <a:lnTo>
                    <a:pt x="0" y="48"/>
                  </a:lnTo>
                  <a:lnTo>
                    <a:pt x="1" y="39"/>
                  </a:lnTo>
                  <a:lnTo>
                    <a:pt x="4" y="31"/>
                  </a:lnTo>
                  <a:lnTo>
                    <a:pt x="19" y="13"/>
                  </a:lnTo>
                  <a:lnTo>
                    <a:pt x="40" y="4"/>
                  </a:lnTo>
                  <a:lnTo>
                    <a:pt x="66" y="0"/>
                  </a:lnTo>
                  <a:lnTo>
                    <a:pt x="90" y="4"/>
                  </a:lnTo>
                  <a:lnTo>
                    <a:pt x="111" y="13"/>
                  </a:lnTo>
                  <a:lnTo>
                    <a:pt x="125" y="31"/>
                  </a:lnTo>
                  <a:lnTo>
                    <a:pt x="130" y="48"/>
                  </a:lnTo>
                  <a:lnTo>
                    <a:pt x="129" y="70"/>
                  </a:lnTo>
                  <a:lnTo>
                    <a:pt x="121" y="87"/>
                  </a:lnTo>
                  <a:lnTo>
                    <a:pt x="106" y="100"/>
                  </a:lnTo>
                  <a:lnTo>
                    <a:pt x="83" y="105"/>
                  </a:lnTo>
                  <a:lnTo>
                    <a:pt x="125" y="371"/>
                  </a:lnTo>
                </a:path>
              </a:pathLst>
            </a:custGeom>
            <a:noFill/>
            <a:ln w="7938">
              <a:solidFill>
                <a:srgbClr val="FFFF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55" name="Line 29"/>
            <p:cNvSpPr>
              <a:spLocks noChangeShapeType="1"/>
            </p:cNvSpPr>
            <p:nvPr/>
          </p:nvSpPr>
          <p:spPr bwMode="auto">
            <a:xfrm>
              <a:off x="2528" y="2516"/>
              <a:ext cx="139" cy="1"/>
            </a:xfrm>
            <a:prstGeom prst="line">
              <a:avLst/>
            </a:prstGeom>
            <a:noFill/>
            <a:ln w="7938">
              <a:solidFill>
                <a:srgbClr val="FFFF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56" name="Line 30"/>
            <p:cNvSpPr>
              <a:spLocks noChangeShapeType="1"/>
            </p:cNvSpPr>
            <p:nvPr/>
          </p:nvSpPr>
          <p:spPr bwMode="auto">
            <a:xfrm>
              <a:off x="2700" y="2516"/>
              <a:ext cx="135" cy="1"/>
            </a:xfrm>
            <a:prstGeom prst="line">
              <a:avLst/>
            </a:prstGeom>
            <a:noFill/>
            <a:ln w="7938">
              <a:solidFill>
                <a:srgbClr val="FFFF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57" name="Line 31"/>
            <p:cNvSpPr>
              <a:spLocks noChangeShapeType="1"/>
            </p:cNvSpPr>
            <p:nvPr/>
          </p:nvSpPr>
          <p:spPr bwMode="auto">
            <a:xfrm flipH="1" flipV="1">
              <a:off x="2589" y="2373"/>
              <a:ext cx="60" cy="74"/>
            </a:xfrm>
            <a:prstGeom prst="line">
              <a:avLst/>
            </a:prstGeom>
            <a:noFill/>
            <a:ln w="7938">
              <a:solidFill>
                <a:srgbClr val="FFFF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58" name="Line 32"/>
            <p:cNvSpPr>
              <a:spLocks noChangeShapeType="1"/>
            </p:cNvSpPr>
            <p:nvPr/>
          </p:nvSpPr>
          <p:spPr bwMode="auto">
            <a:xfrm flipV="1">
              <a:off x="2684" y="2373"/>
              <a:ext cx="1" cy="60"/>
            </a:xfrm>
            <a:prstGeom prst="line">
              <a:avLst/>
            </a:prstGeom>
            <a:noFill/>
            <a:ln w="7938">
              <a:solidFill>
                <a:srgbClr val="FFFF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59" name="Line 33"/>
            <p:cNvSpPr>
              <a:spLocks noChangeShapeType="1"/>
            </p:cNvSpPr>
            <p:nvPr/>
          </p:nvSpPr>
          <p:spPr bwMode="auto">
            <a:xfrm flipV="1">
              <a:off x="2578" y="2400"/>
              <a:ext cx="33" cy="114"/>
            </a:xfrm>
            <a:prstGeom prst="line">
              <a:avLst/>
            </a:prstGeom>
            <a:noFill/>
            <a:ln w="7938">
              <a:solidFill>
                <a:srgbClr val="FFFF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60" name="Line 34"/>
            <p:cNvSpPr>
              <a:spLocks noChangeShapeType="1"/>
            </p:cNvSpPr>
            <p:nvPr/>
          </p:nvSpPr>
          <p:spPr bwMode="auto">
            <a:xfrm flipV="1">
              <a:off x="2716" y="2373"/>
              <a:ext cx="58" cy="71"/>
            </a:xfrm>
            <a:prstGeom prst="line">
              <a:avLst/>
            </a:prstGeom>
            <a:noFill/>
            <a:ln w="7938">
              <a:solidFill>
                <a:srgbClr val="FFFF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61" name="Line 35"/>
            <p:cNvSpPr>
              <a:spLocks noChangeShapeType="1"/>
            </p:cNvSpPr>
            <p:nvPr/>
          </p:nvSpPr>
          <p:spPr bwMode="auto">
            <a:xfrm flipH="1" flipV="1">
              <a:off x="2752" y="2400"/>
              <a:ext cx="32" cy="114"/>
            </a:xfrm>
            <a:prstGeom prst="line">
              <a:avLst/>
            </a:prstGeom>
            <a:noFill/>
            <a:ln w="7938">
              <a:solidFill>
                <a:srgbClr val="FFFF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62" name="Freeform 36"/>
            <p:cNvSpPr>
              <a:spLocks/>
            </p:cNvSpPr>
            <p:nvPr/>
          </p:nvSpPr>
          <p:spPr bwMode="auto">
            <a:xfrm>
              <a:off x="2484" y="2373"/>
              <a:ext cx="394" cy="252"/>
            </a:xfrm>
            <a:custGeom>
              <a:avLst/>
              <a:gdLst>
                <a:gd name="T0" fmla="*/ 62 w 662"/>
                <a:gd name="T1" fmla="*/ 0 h 475"/>
                <a:gd name="T2" fmla="*/ 173 w 662"/>
                <a:gd name="T3" fmla="*/ 0 h 475"/>
                <a:gd name="T4" fmla="*/ 234 w 662"/>
                <a:gd name="T5" fmla="*/ 134 h 475"/>
                <a:gd name="T6" fmla="*/ 0 w 662"/>
                <a:gd name="T7" fmla="*/ 134 h 475"/>
                <a:gd name="T8" fmla="*/ 62 w 662"/>
                <a:gd name="T9" fmla="*/ 0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475"/>
                <a:gd name="T17" fmla="*/ 662 w 66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475">
                  <a:moveTo>
                    <a:pt x="176" y="0"/>
                  </a:moveTo>
                  <a:lnTo>
                    <a:pt x="487" y="0"/>
                  </a:lnTo>
                  <a:lnTo>
                    <a:pt x="662" y="475"/>
                  </a:lnTo>
                  <a:lnTo>
                    <a:pt x="0" y="475"/>
                  </a:lnTo>
                  <a:lnTo>
                    <a:pt x="176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63" name="Rectangle 37"/>
            <p:cNvSpPr>
              <a:spLocks noChangeArrowheads="1"/>
            </p:cNvSpPr>
            <p:nvPr/>
          </p:nvSpPr>
          <p:spPr bwMode="auto">
            <a:xfrm>
              <a:off x="2484" y="2625"/>
              <a:ext cx="394" cy="28"/>
            </a:xfrm>
            <a:prstGeom prst="rect">
              <a:avLst/>
            </a:prstGeom>
            <a:solidFill>
              <a:srgbClr val="006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9264" name="Rectangle 38"/>
            <p:cNvSpPr>
              <a:spLocks noChangeArrowheads="1"/>
            </p:cNvSpPr>
            <p:nvPr/>
          </p:nvSpPr>
          <p:spPr bwMode="auto">
            <a:xfrm>
              <a:off x="2485" y="2625"/>
              <a:ext cx="393" cy="29"/>
            </a:xfrm>
            <a:prstGeom prst="rect">
              <a:avLst/>
            </a:prstGeom>
            <a:noFill/>
            <a:ln w="3175">
              <a:solidFill>
                <a:srgbClr val="0068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9265" name="Freeform 39"/>
            <p:cNvSpPr>
              <a:spLocks/>
            </p:cNvSpPr>
            <p:nvPr/>
          </p:nvSpPr>
          <p:spPr bwMode="auto">
            <a:xfrm>
              <a:off x="2484" y="2206"/>
              <a:ext cx="396" cy="252"/>
            </a:xfrm>
            <a:custGeom>
              <a:avLst/>
              <a:gdLst>
                <a:gd name="T0" fmla="*/ 63 w 665"/>
                <a:gd name="T1" fmla="*/ 0 h 476"/>
                <a:gd name="T2" fmla="*/ 173 w 665"/>
                <a:gd name="T3" fmla="*/ 0 h 476"/>
                <a:gd name="T4" fmla="*/ 236 w 665"/>
                <a:gd name="T5" fmla="*/ 133 h 476"/>
                <a:gd name="T6" fmla="*/ 0 w 665"/>
                <a:gd name="T7" fmla="*/ 133 h 476"/>
                <a:gd name="T8" fmla="*/ 63 w 665"/>
                <a:gd name="T9" fmla="*/ 0 h 4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5"/>
                <a:gd name="T16" fmla="*/ 0 h 476"/>
                <a:gd name="T17" fmla="*/ 665 w 665"/>
                <a:gd name="T18" fmla="*/ 476 h 4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5" h="476">
                  <a:moveTo>
                    <a:pt x="176" y="0"/>
                  </a:moveTo>
                  <a:lnTo>
                    <a:pt x="489" y="0"/>
                  </a:lnTo>
                  <a:lnTo>
                    <a:pt x="665" y="476"/>
                  </a:lnTo>
                  <a:lnTo>
                    <a:pt x="0" y="476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66" name="Rectangle 40"/>
            <p:cNvSpPr>
              <a:spLocks noChangeArrowheads="1"/>
            </p:cNvSpPr>
            <p:nvPr/>
          </p:nvSpPr>
          <p:spPr bwMode="auto">
            <a:xfrm>
              <a:off x="2484" y="2458"/>
              <a:ext cx="396" cy="30"/>
            </a:xfrm>
            <a:prstGeom prst="rect">
              <a:avLst/>
            </a:prstGeom>
            <a:solidFill>
              <a:srgbClr val="006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9267" name="Rectangle 41"/>
            <p:cNvSpPr>
              <a:spLocks noChangeArrowheads="1"/>
            </p:cNvSpPr>
            <p:nvPr/>
          </p:nvSpPr>
          <p:spPr bwMode="auto">
            <a:xfrm>
              <a:off x="2485" y="2459"/>
              <a:ext cx="395" cy="31"/>
            </a:xfrm>
            <a:prstGeom prst="rect">
              <a:avLst/>
            </a:prstGeom>
            <a:noFill/>
            <a:ln w="3175">
              <a:solidFill>
                <a:srgbClr val="0068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9268" name="Line 42"/>
            <p:cNvSpPr>
              <a:spLocks noChangeShapeType="1"/>
            </p:cNvSpPr>
            <p:nvPr/>
          </p:nvSpPr>
          <p:spPr bwMode="auto">
            <a:xfrm flipH="1" flipV="1">
              <a:off x="2718" y="2206"/>
              <a:ext cx="103" cy="252"/>
            </a:xfrm>
            <a:prstGeom prst="line">
              <a:avLst/>
            </a:prstGeom>
            <a:noFill/>
            <a:ln w="3175">
              <a:solidFill>
                <a:srgbClr val="840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69" name="Line 43"/>
            <p:cNvSpPr>
              <a:spLocks noChangeShapeType="1"/>
            </p:cNvSpPr>
            <p:nvPr/>
          </p:nvSpPr>
          <p:spPr bwMode="auto">
            <a:xfrm>
              <a:off x="2741" y="2403"/>
              <a:ext cx="116" cy="0"/>
            </a:xfrm>
            <a:prstGeom prst="line">
              <a:avLst/>
            </a:prstGeom>
            <a:noFill/>
            <a:ln w="3175">
              <a:solidFill>
                <a:srgbClr val="840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70" name="Line 44"/>
            <p:cNvSpPr>
              <a:spLocks noChangeShapeType="1"/>
            </p:cNvSpPr>
            <p:nvPr/>
          </p:nvSpPr>
          <p:spPr bwMode="auto">
            <a:xfrm>
              <a:off x="2671" y="2375"/>
              <a:ext cx="175" cy="1"/>
            </a:xfrm>
            <a:prstGeom prst="line">
              <a:avLst/>
            </a:prstGeom>
            <a:noFill/>
            <a:ln w="3175">
              <a:solidFill>
                <a:srgbClr val="840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71" name="Line 45"/>
            <p:cNvSpPr>
              <a:spLocks noChangeShapeType="1"/>
            </p:cNvSpPr>
            <p:nvPr/>
          </p:nvSpPr>
          <p:spPr bwMode="auto">
            <a:xfrm flipH="1" flipV="1">
              <a:off x="2752" y="2206"/>
              <a:ext cx="81" cy="197"/>
            </a:xfrm>
            <a:prstGeom prst="line">
              <a:avLst/>
            </a:prstGeom>
            <a:noFill/>
            <a:ln w="3175">
              <a:solidFill>
                <a:srgbClr val="840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72" name="Line 46"/>
            <p:cNvSpPr>
              <a:spLocks noChangeShapeType="1"/>
            </p:cNvSpPr>
            <p:nvPr/>
          </p:nvSpPr>
          <p:spPr bwMode="auto">
            <a:xfrm flipV="1">
              <a:off x="2520" y="2206"/>
              <a:ext cx="105" cy="252"/>
            </a:xfrm>
            <a:prstGeom prst="line">
              <a:avLst/>
            </a:prstGeom>
            <a:noFill/>
            <a:ln w="3175">
              <a:solidFill>
                <a:srgbClr val="840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73" name="Line 47"/>
            <p:cNvSpPr>
              <a:spLocks noChangeShapeType="1"/>
            </p:cNvSpPr>
            <p:nvPr/>
          </p:nvSpPr>
          <p:spPr bwMode="auto">
            <a:xfrm>
              <a:off x="2555" y="2292"/>
              <a:ext cx="255" cy="0"/>
            </a:xfrm>
            <a:prstGeom prst="line">
              <a:avLst/>
            </a:prstGeom>
            <a:noFill/>
            <a:ln w="3175">
              <a:solidFill>
                <a:srgbClr val="840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74" name="Line 48"/>
            <p:cNvSpPr>
              <a:spLocks noChangeShapeType="1"/>
            </p:cNvSpPr>
            <p:nvPr/>
          </p:nvSpPr>
          <p:spPr bwMode="auto">
            <a:xfrm flipV="1">
              <a:off x="2671" y="2206"/>
              <a:ext cx="0" cy="252"/>
            </a:xfrm>
            <a:prstGeom prst="line">
              <a:avLst/>
            </a:prstGeom>
            <a:noFill/>
            <a:ln w="3175">
              <a:solidFill>
                <a:srgbClr val="840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75" name="Line 49"/>
            <p:cNvSpPr>
              <a:spLocks noChangeShapeType="1"/>
            </p:cNvSpPr>
            <p:nvPr/>
          </p:nvSpPr>
          <p:spPr bwMode="auto">
            <a:xfrm flipH="1">
              <a:off x="2543" y="2319"/>
              <a:ext cx="162" cy="1"/>
            </a:xfrm>
            <a:prstGeom prst="line">
              <a:avLst/>
            </a:prstGeom>
            <a:noFill/>
            <a:ln w="3175">
              <a:solidFill>
                <a:srgbClr val="840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76" name="Line 50"/>
            <p:cNvSpPr>
              <a:spLocks noChangeShapeType="1"/>
            </p:cNvSpPr>
            <p:nvPr/>
          </p:nvSpPr>
          <p:spPr bwMode="auto">
            <a:xfrm>
              <a:off x="2508" y="2403"/>
              <a:ext cx="186" cy="0"/>
            </a:xfrm>
            <a:prstGeom prst="line">
              <a:avLst/>
            </a:prstGeom>
            <a:noFill/>
            <a:ln w="3175">
              <a:solidFill>
                <a:srgbClr val="840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77" name="Line 51"/>
            <p:cNvSpPr>
              <a:spLocks noChangeShapeType="1"/>
            </p:cNvSpPr>
            <p:nvPr/>
          </p:nvSpPr>
          <p:spPr bwMode="auto">
            <a:xfrm>
              <a:off x="2566" y="2347"/>
              <a:ext cx="105" cy="1"/>
            </a:xfrm>
            <a:prstGeom prst="line">
              <a:avLst/>
            </a:prstGeom>
            <a:noFill/>
            <a:ln w="3175">
              <a:solidFill>
                <a:srgbClr val="840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78" name="Line 52"/>
            <p:cNvSpPr>
              <a:spLocks noChangeShapeType="1"/>
            </p:cNvSpPr>
            <p:nvPr/>
          </p:nvSpPr>
          <p:spPr bwMode="auto">
            <a:xfrm flipH="1">
              <a:off x="2531" y="2431"/>
              <a:ext cx="140" cy="0"/>
            </a:xfrm>
            <a:prstGeom prst="line">
              <a:avLst/>
            </a:prstGeom>
            <a:noFill/>
            <a:ln w="3175">
              <a:solidFill>
                <a:srgbClr val="840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79" name="Line 53"/>
            <p:cNvSpPr>
              <a:spLocks noChangeShapeType="1"/>
            </p:cNvSpPr>
            <p:nvPr/>
          </p:nvSpPr>
          <p:spPr bwMode="auto">
            <a:xfrm flipV="1">
              <a:off x="2613" y="2206"/>
              <a:ext cx="34" cy="197"/>
            </a:xfrm>
            <a:prstGeom prst="line">
              <a:avLst/>
            </a:prstGeom>
            <a:noFill/>
            <a:ln w="3175">
              <a:solidFill>
                <a:srgbClr val="840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80" name="Line 54"/>
            <p:cNvSpPr>
              <a:spLocks noChangeShapeType="1"/>
            </p:cNvSpPr>
            <p:nvPr/>
          </p:nvSpPr>
          <p:spPr bwMode="auto">
            <a:xfrm flipH="1" flipV="1">
              <a:off x="2694" y="2206"/>
              <a:ext cx="58" cy="252"/>
            </a:xfrm>
            <a:prstGeom prst="line">
              <a:avLst/>
            </a:prstGeom>
            <a:noFill/>
            <a:ln w="3175">
              <a:solidFill>
                <a:srgbClr val="840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81" name="Line 55"/>
            <p:cNvSpPr>
              <a:spLocks noChangeShapeType="1"/>
            </p:cNvSpPr>
            <p:nvPr/>
          </p:nvSpPr>
          <p:spPr bwMode="auto">
            <a:xfrm>
              <a:off x="2764" y="2403"/>
              <a:ext cx="23" cy="55"/>
            </a:xfrm>
            <a:prstGeom prst="line">
              <a:avLst/>
            </a:prstGeom>
            <a:noFill/>
            <a:ln w="3175">
              <a:solidFill>
                <a:srgbClr val="840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82" name="Line 56"/>
            <p:cNvSpPr>
              <a:spLocks noChangeShapeType="1"/>
            </p:cNvSpPr>
            <p:nvPr/>
          </p:nvSpPr>
          <p:spPr bwMode="auto">
            <a:xfrm flipH="1" flipV="1">
              <a:off x="2730" y="2292"/>
              <a:ext cx="34" cy="83"/>
            </a:xfrm>
            <a:prstGeom prst="line">
              <a:avLst/>
            </a:prstGeom>
            <a:noFill/>
            <a:ln w="3175">
              <a:solidFill>
                <a:srgbClr val="840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83" name="Line 57"/>
            <p:cNvSpPr>
              <a:spLocks noChangeShapeType="1"/>
            </p:cNvSpPr>
            <p:nvPr/>
          </p:nvSpPr>
          <p:spPr bwMode="auto">
            <a:xfrm flipV="1">
              <a:off x="2566" y="2403"/>
              <a:ext cx="23" cy="55"/>
            </a:xfrm>
            <a:prstGeom prst="line">
              <a:avLst/>
            </a:prstGeom>
            <a:noFill/>
            <a:ln w="3175">
              <a:solidFill>
                <a:srgbClr val="840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84" name="Freeform 58"/>
            <p:cNvSpPr>
              <a:spLocks/>
            </p:cNvSpPr>
            <p:nvPr/>
          </p:nvSpPr>
          <p:spPr bwMode="auto">
            <a:xfrm>
              <a:off x="2484" y="2028"/>
              <a:ext cx="394" cy="250"/>
            </a:xfrm>
            <a:custGeom>
              <a:avLst/>
              <a:gdLst>
                <a:gd name="T0" fmla="*/ 62 w 662"/>
                <a:gd name="T1" fmla="*/ 0 h 472"/>
                <a:gd name="T2" fmla="*/ 173 w 662"/>
                <a:gd name="T3" fmla="*/ 0 h 472"/>
                <a:gd name="T4" fmla="*/ 234 w 662"/>
                <a:gd name="T5" fmla="*/ 132 h 472"/>
                <a:gd name="T6" fmla="*/ 0 w 662"/>
                <a:gd name="T7" fmla="*/ 132 h 472"/>
                <a:gd name="T8" fmla="*/ 62 w 662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472"/>
                <a:gd name="T17" fmla="*/ 662 w 662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472">
                  <a:moveTo>
                    <a:pt x="176" y="0"/>
                  </a:moveTo>
                  <a:lnTo>
                    <a:pt x="487" y="0"/>
                  </a:lnTo>
                  <a:lnTo>
                    <a:pt x="662" y="472"/>
                  </a:lnTo>
                  <a:lnTo>
                    <a:pt x="0" y="47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85" name="Freeform 59"/>
            <p:cNvSpPr>
              <a:spLocks/>
            </p:cNvSpPr>
            <p:nvPr/>
          </p:nvSpPr>
          <p:spPr bwMode="auto">
            <a:xfrm>
              <a:off x="2659" y="2005"/>
              <a:ext cx="244" cy="296"/>
            </a:xfrm>
            <a:custGeom>
              <a:avLst/>
              <a:gdLst>
                <a:gd name="T0" fmla="*/ 0 w 409"/>
                <a:gd name="T1" fmla="*/ 157 h 558"/>
                <a:gd name="T2" fmla="*/ 146 w 409"/>
                <a:gd name="T3" fmla="*/ 153 h 558"/>
                <a:gd name="T4" fmla="*/ 75 w 409"/>
                <a:gd name="T5" fmla="*/ 1 h 558"/>
                <a:gd name="T6" fmla="*/ 8 w 409"/>
                <a:gd name="T7" fmla="*/ 0 h 558"/>
                <a:gd name="T8" fmla="*/ 0 w 409"/>
                <a:gd name="T9" fmla="*/ 157 h 5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558"/>
                <a:gd name="T17" fmla="*/ 409 w 409"/>
                <a:gd name="T18" fmla="*/ 558 h 5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558">
                  <a:moveTo>
                    <a:pt x="0" y="558"/>
                  </a:moveTo>
                  <a:lnTo>
                    <a:pt x="409" y="545"/>
                  </a:lnTo>
                  <a:lnTo>
                    <a:pt x="209" y="4"/>
                  </a:lnTo>
                  <a:lnTo>
                    <a:pt x="22" y="0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878787"/>
            </a:solidFill>
            <a:ln w="3175">
              <a:solidFill>
                <a:srgbClr val="87878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86" name="Freeform 60"/>
            <p:cNvSpPr>
              <a:spLocks/>
            </p:cNvSpPr>
            <p:nvPr/>
          </p:nvSpPr>
          <p:spPr bwMode="auto">
            <a:xfrm>
              <a:off x="2477" y="2014"/>
              <a:ext cx="209" cy="280"/>
            </a:xfrm>
            <a:custGeom>
              <a:avLst/>
              <a:gdLst>
                <a:gd name="T0" fmla="*/ 0 w 352"/>
                <a:gd name="T1" fmla="*/ 146 h 528"/>
                <a:gd name="T2" fmla="*/ 124 w 352"/>
                <a:gd name="T3" fmla="*/ 148 h 528"/>
                <a:gd name="T4" fmla="*/ 124 w 352"/>
                <a:gd name="T5" fmla="*/ 2 h 528"/>
                <a:gd name="T6" fmla="*/ 64 w 352"/>
                <a:gd name="T7" fmla="*/ 0 h 528"/>
                <a:gd name="T8" fmla="*/ 0 w 352"/>
                <a:gd name="T9" fmla="*/ 146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2"/>
                <a:gd name="T16" fmla="*/ 0 h 528"/>
                <a:gd name="T17" fmla="*/ 352 w 352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2" h="528">
                  <a:moveTo>
                    <a:pt x="0" y="519"/>
                  </a:moveTo>
                  <a:lnTo>
                    <a:pt x="352" y="528"/>
                  </a:lnTo>
                  <a:lnTo>
                    <a:pt x="352" y="5"/>
                  </a:lnTo>
                  <a:lnTo>
                    <a:pt x="181" y="0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3A0057"/>
            </a:solidFill>
            <a:ln w="3175">
              <a:solidFill>
                <a:srgbClr val="3A005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87" name="Freeform 61"/>
            <p:cNvSpPr>
              <a:spLocks/>
            </p:cNvSpPr>
            <p:nvPr/>
          </p:nvSpPr>
          <p:spPr bwMode="auto">
            <a:xfrm>
              <a:off x="2479" y="2229"/>
              <a:ext cx="68" cy="72"/>
            </a:xfrm>
            <a:custGeom>
              <a:avLst/>
              <a:gdLst>
                <a:gd name="T0" fmla="*/ 7 w 114"/>
                <a:gd name="T1" fmla="*/ 0 h 135"/>
                <a:gd name="T2" fmla="*/ 41 w 114"/>
                <a:gd name="T3" fmla="*/ 0 h 135"/>
                <a:gd name="T4" fmla="*/ 23 w 114"/>
                <a:gd name="T5" fmla="*/ 38 h 135"/>
                <a:gd name="T6" fmla="*/ 0 w 114"/>
                <a:gd name="T7" fmla="*/ 38 h 135"/>
                <a:gd name="T8" fmla="*/ 7 w 114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35"/>
                <a:gd name="T17" fmla="*/ 114 w 114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35">
                  <a:moveTo>
                    <a:pt x="19" y="0"/>
                  </a:moveTo>
                  <a:lnTo>
                    <a:pt x="114" y="0"/>
                  </a:lnTo>
                  <a:lnTo>
                    <a:pt x="64" y="135"/>
                  </a:lnTo>
                  <a:lnTo>
                    <a:pt x="0" y="13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21989"/>
            </a:solidFill>
            <a:ln w="3175">
              <a:solidFill>
                <a:srgbClr val="92198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88" name="Freeform 62"/>
            <p:cNvSpPr>
              <a:spLocks/>
            </p:cNvSpPr>
            <p:nvPr/>
          </p:nvSpPr>
          <p:spPr bwMode="auto">
            <a:xfrm>
              <a:off x="2681" y="2127"/>
              <a:ext cx="129" cy="128"/>
            </a:xfrm>
            <a:custGeom>
              <a:avLst/>
              <a:gdLst>
                <a:gd name="T0" fmla="*/ 0 w 216"/>
                <a:gd name="T1" fmla="*/ 68 h 240"/>
                <a:gd name="T2" fmla="*/ 77 w 216"/>
                <a:gd name="T3" fmla="*/ 68 h 240"/>
                <a:gd name="T4" fmla="*/ 54 w 216"/>
                <a:gd name="T5" fmla="*/ 0 h 240"/>
                <a:gd name="T6" fmla="*/ 10 w 216"/>
                <a:gd name="T7" fmla="*/ 25 h 240"/>
                <a:gd name="T8" fmla="*/ 0 w 216"/>
                <a:gd name="T9" fmla="*/ 6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240"/>
                <a:gd name="T17" fmla="*/ 216 w 21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240">
                  <a:moveTo>
                    <a:pt x="0" y="240"/>
                  </a:moveTo>
                  <a:lnTo>
                    <a:pt x="216" y="240"/>
                  </a:lnTo>
                  <a:lnTo>
                    <a:pt x="152" y="0"/>
                  </a:lnTo>
                  <a:lnTo>
                    <a:pt x="29" y="87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B96B62"/>
            </a:solidFill>
            <a:ln w="3175">
              <a:solidFill>
                <a:srgbClr val="B96B6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89" name="Freeform 63"/>
            <p:cNvSpPr>
              <a:spLocks/>
            </p:cNvSpPr>
            <p:nvPr/>
          </p:nvSpPr>
          <p:spPr bwMode="auto">
            <a:xfrm>
              <a:off x="2484" y="2028"/>
              <a:ext cx="394" cy="250"/>
            </a:xfrm>
            <a:custGeom>
              <a:avLst/>
              <a:gdLst>
                <a:gd name="T0" fmla="*/ 62 w 662"/>
                <a:gd name="T1" fmla="*/ 0 h 472"/>
                <a:gd name="T2" fmla="*/ 173 w 662"/>
                <a:gd name="T3" fmla="*/ 0 h 472"/>
                <a:gd name="T4" fmla="*/ 234 w 662"/>
                <a:gd name="T5" fmla="*/ 132 h 472"/>
                <a:gd name="T6" fmla="*/ 0 w 662"/>
                <a:gd name="T7" fmla="*/ 132 h 472"/>
                <a:gd name="T8" fmla="*/ 62 w 662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472"/>
                <a:gd name="T17" fmla="*/ 662 w 662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472">
                  <a:moveTo>
                    <a:pt x="176" y="0"/>
                  </a:moveTo>
                  <a:lnTo>
                    <a:pt x="487" y="0"/>
                  </a:lnTo>
                  <a:lnTo>
                    <a:pt x="662" y="472"/>
                  </a:lnTo>
                  <a:lnTo>
                    <a:pt x="0" y="472"/>
                  </a:lnTo>
                  <a:lnTo>
                    <a:pt x="176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90" name="Rectangle 64"/>
            <p:cNvSpPr>
              <a:spLocks noChangeArrowheads="1"/>
            </p:cNvSpPr>
            <p:nvPr/>
          </p:nvSpPr>
          <p:spPr bwMode="auto">
            <a:xfrm>
              <a:off x="2484" y="2278"/>
              <a:ext cx="394" cy="30"/>
            </a:xfrm>
            <a:prstGeom prst="rect">
              <a:avLst/>
            </a:prstGeom>
            <a:solidFill>
              <a:srgbClr val="006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9291" name="Rectangle 65"/>
            <p:cNvSpPr>
              <a:spLocks noChangeArrowheads="1"/>
            </p:cNvSpPr>
            <p:nvPr/>
          </p:nvSpPr>
          <p:spPr bwMode="auto">
            <a:xfrm>
              <a:off x="2485" y="2279"/>
              <a:ext cx="393" cy="31"/>
            </a:xfrm>
            <a:prstGeom prst="rect">
              <a:avLst/>
            </a:prstGeom>
            <a:noFill/>
            <a:ln w="3175">
              <a:solidFill>
                <a:srgbClr val="0068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9292" name="Freeform 66"/>
            <p:cNvSpPr>
              <a:spLocks/>
            </p:cNvSpPr>
            <p:nvPr/>
          </p:nvSpPr>
          <p:spPr bwMode="auto">
            <a:xfrm>
              <a:off x="2484" y="1850"/>
              <a:ext cx="394" cy="250"/>
            </a:xfrm>
            <a:custGeom>
              <a:avLst/>
              <a:gdLst>
                <a:gd name="T0" fmla="*/ 62 w 662"/>
                <a:gd name="T1" fmla="*/ 0 h 472"/>
                <a:gd name="T2" fmla="*/ 173 w 662"/>
                <a:gd name="T3" fmla="*/ 0 h 472"/>
                <a:gd name="T4" fmla="*/ 234 w 662"/>
                <a:gd name="T5" fmla="*/ 132 h 472"/>
                <a:gd name="T6" fmla="*/ 0 w 662"/>
                <a:gd name="T7" fmla="*/ 132 h 472"/>
                <a:gd name="T8" fmla="*/ 62 w 662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472"/>
                <a:gd name="T17" fmla="*/ 662 w 662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472">
                  <a:moveTo>
                    <a:pt x="176" y="0"/>
                  </a:moveTo>
                  <a:lnTo>
                    <a:pt x="487" y="0"/>
                  </a:lnTo>
                  <a:lnTo>
                    <a:pt x="662" y="472"/>
                  </a:lnTo>
                  <a:lnTo>
                    <a:pt x="0" y="47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3A0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93" name="Line 67"/>
            <p:cNvSpPr>
              <a:spLocks noChangeShapeType="1"/>
            </p:cNvSpPr>
            <p:nvPr/>
          </p:nvSpPr>
          <p:spPr bwMode="auto">
            <a:xfrm>
              <a:off x="2550" y="1924"/>
              <a:ext cx="96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94" name="Line 68"/>
            <p:cNvSpPr>
              <a:spLocks noChangeShapeType="1"/>
            </p:cNvSpPr>
            <p:nvPr/>
          </p:nvSpPr>
          <p:spPr bwMode="auto">
            <a:xfrm>
              <a:off x="2492" y="2065"/>
              <a:ext cx="38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95" name="Line 69"/>
            <p:cNvSpPr>
              <a:spLocks noChangeShapeType="1"/>
            </p:cNvSpPr>
            <p:nvPr/>
          </p:nvSpPr>
          <p:spPr bwMode="auto">
            <a:xfrm flipH="1">
              <a:off x="2622" y="1924"/>
              <a:ext cx="24" cy="14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96" name="Line 70"/>
            <p:cNvSpPr>
              <a:spLocks noChangeShapeType="1"/>
            </p:cNvSpPr>
            <p:nvPr/>
          </p:nvSpPr>
          <p:spPr bwMode="auto">
            <a:xfrm flipH="1">
              <a:off x="2548" y="2065"/>
              <a:ext cx="8" cy="4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97" name="Freeform 71"/>
            <p:cNvSpPr>
              <a:spLocks/>
            </p:cNvSpPr>
            <p:nvPr/>
          </p:nvSpPr>
          <p:spPr bwMode="auto">
            <a:xfrm>
              <a:off x="2721" y="2042"/>
              <a:ext cx="140" cy="23"/>
            </a:xfrm>
            <a:custGeom>
              <a:avLst/>
              <a:gdLst>
                <a:gd name="T0" fmla="*/ 2 w 236"/>
                <a:gd name="T1" fmla="*/ 12 h 43"/>
                <a:gd name="T2" fmla="*/ 0 w 236"/>
                <a:gd name="T3" fmla="*/ 0 h 43"/>
                <a:gd name="T4" fmla="*/ 83 w 236"/>
                <a:gd name="T5" fmla="*/ 0 h 43"/>
                <a:gd name="T6" fmla="*/ 0 60000 65536"/>
                <a:gd name="T7" fmla="*/ 0 60000 65536"/>
                <a:gd name="T8" fmla="*/ 0 60000 65536"/>
                <a:gd name="T9" fmla="*/ 0 w 236"/>
                <a:gd name="T10" fmla="*/ 0 h 43"/>
                <a:gd name="T11" fmla="*/ 236 w 236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6" h="43">
                  <a:moveTo>
                    <a:pt x="5" y="43"/>
                  </a:moveTo>
                  <a:lnTo>
                    <a:pt x="0" y="0"/>
                  </a:lnTo>
                  <a:lnTo>
                    <a:pt x="236" y="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98" name="Line 72"/>
            <p:cNvSpPr>
              <a:spLocks noChangeShapeType="1"/>
            </p:cNvSpPr>
            <p:nvPr/>
          </p:nvSpPr>
          <p:spPr bwMode="auto">
            <a:xfrm flipH="1" flipV="1">
              <a:off x="2758" y="1831"/>
              <a:ext cx="82" cy="2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99" name="Freeform 73"/>
            <p:cNvSpPr>
              <a:spLocks/>
            </p:cNvSpPr>
            <p:nvPr/>
          </p:nvSpPr>
          <p:spPr bwMode="auto">
            <a:xfrm>
              <a:off x="2484" y="1850"/>
              <a:ext cx="394" cy="250"/>
            </a:xfrm>
            <a:custGeom>
              <a:avLst/>
              <a:gdLst>
                <a:gd name="T0" fmla="*/ 62 w 662"/>
                <a:gd name="T1" fmla="*/ 0 h 472"/>
                <a:gd name="T2" fmla="*/ 173 w 662"/>
                <a:gd name="T3" fmla="*/ 0 h 472"/>
                <a:gd name="T4" fmla="*/ 234 w 662"/>
                <a:gd name="T5" fmla="*/ 132 h 472"/>
                <a:gd name="T6" fmla="*/ 0 w 662"/>
                <a:gd name="T7" fmla="*/ 132 h 472"/>
                <a:gd name="T8" fmla="*/ 62 w 662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472"/>
                <a:gd name="T17" fmla="*/ 662 w 662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472">
                  <a:moveTo>
                    <a:pt x="176" y="0"/>
                  </a:moveTo>
                  <a:lnTo>
                    <a:pt x="487" y="0"/>
                  </a:lnTo>
                  <a:lnTo>
                    <a:pt x="662" y="472"/>
                  </a:lnTo>
                  <a:lnTo>
                    <a:pt x="0" y="472"/>
                  </a:lnTo>
                  <a:lnTo>
                    <a:pt x="176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300" name="Rectangle 74"/>
            <p:cNvSpPr>
              <a:spLocks noChangeArrowheads="1"/>
            </p:cNvSpPr>
            <p:nvPr/>
          </p:nvSpPr>
          <p:spPr bwMode="auto">
            <a:xfrm>
              <a:off x="2484" y="2100"/>
              <a:ext cx="394" cy="27"/>
            </a:xfrm>
            <a:prstGeom prst="rect">
              <a:avLst/>
            </a:prstGeom>
            <a:solidFill>
              <a:srgbClr val="006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9301" name="Rectangle 75"/>
            <p:cNvSpPr>
              <a:spLocks noChangeArrowheads="1"/>
            </p:cNvSpPr>
            <p:nvPr/>
          </p:nvSpPr>
          <p:spPr bwMode="auto">
            <a:xfrm>
              <a:off x="2485" y="2100"/>
              <a:ext cx="393" cy="29"/>
            </a:xfrm>
            <a:prstGeom prst="rect">
              <a:avLst/>
            </a:prstGeom>
            <a:noFill/>
            <a:ln w="3175">
              <a:solidFill>
                <a:srgbClr val="0068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9302" name="Rectangle 76"/>
            <p:cNvSpPr>
              <a:spLocks noChangeArrowheads="1"/>
            </p:cNvSpPr>
            <p:nvPr/>
          </p:nvSpPr>
          <p:spPr bwMode="auto">
            <a:xfrm>
              <a:off x="2638" y="2132"/>
              <a:ext cx="84" cy="44"/>
            </a:xfrm>
            <a:prstGeom prst="rect">
              <a:avLst/>
            </a:prstGeom>
            <a:solidFill>
              <a:srgbClr val="FFF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9303" name="Rectangle 77"/>
            <p:cNvSpPr>
              <a:spLocks noChangeArrowheads="1"/>
            </p:cNvSpPr>
            <p:nvPr/>
          </p:nvSpPr>
          <p:spPr bwMode="auto">
            <a:xfrm>
              <a:off x="2639" y="2133"/>
              <a:ext cx="83" cy="4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9304" name="Rectangle 78"/>
            <p:cNvSpPr>
              <a:spLocks noChangeArrowheads="1"/>
            </p:cNvSpPr>
            <p:nvPr/>
          </p:nvSpPr>
          <p:spPr bwMode="auto">
            <a:xfrm>
              <a:off x="2638" y="2308"/>
              <a:ext cx="84" cy="46"/>
            </a:xfrm>
            <a:prstGeom prst="rect">
              <a:avLst/>
            </a:prstGeom>
            <a:solidFill>
              <a:srgbClr val="FFF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9305" name="Rectangle 79"/>
            <p:cNvSpPr>
              <a:spLocks noChangeArrowheads="1"/>
            </p:cNvSpPr>
            <p:nvPr/>
          </p:nvSpPr>
          <p:spPr bwMode="auto">
            <a:xfrm>
              <a:off x="2639" y="2308"/>
              <a:ext cx="83" cy="4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9306" name="Rectangle 80"/>
            <p:cNvSpPr>
              <a:spLocks noChangeArrowheads="1"/>
            </p:cNvSpPr>
            <p:nvPr/>
          </p:nvSpPr>
          <p:spPr bwMode="auto">
            <a:xfrm>
              <a:off x="2638" y="2488"/>
              <a:ext cx="84" cy="47"/>
            </a:xfrm>
            <a:prstGeom prst="rect">
              <a:avLst/>
            </a:prstGeom>
            <a:solidFill>
              <a:srgbClr val="FFF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9307" name="Rectangle 81"/>
            <p:cNvSpPr>
              <a:spLocks noChangeArrowheads="1"/>
            </p:cNvSpPr>
            <p:nvPr/>
          </p:nvSpPr>
          <p:spPr bwMode="auto">
            <a:xfrm>
              <a:off x="2639" y="2489"/>
              <a:ext cx="83" cy="4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9308" name="Rectangle 82"/>
            <p:cNvSpPr>
              <a:spLocks noChangeArrowheads="1"/>
            </p:cNvSpPr>
            <p:nvPr/>
          </p:nvSpPr>
          <p:spPr bwMode="auto">
            <a:xfrm>
              <a:off x="2638" y="2655"/>
              <a:ext cx="84" cy="46"/>
            </a:xfrm>
            <a:prstGeom prst="rect">
              <a:avLst/>
            </a:prstGeom>
            <a:solidFill>
              <a:srgbClr val="FFF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9309" name="Rectangle 83"/>
            <p:cNvSpPr>
              <a:spLocks noChangeArrowheads="1"/>
            </p:cNvSpPr>
            <p:nvPr/>
          </p:nvSpPr>
          <p:spPr bwMode="auto">
            <a:xfrm>
              <a:off x="2639" y="2655"/>
              <a:ext cx="83" cy="4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9310" name="Rectangle 84"/>
            <p:cNvSpPr>
              <a:spLocks noChangeArrowheads="1"/>
            </p:cNvSpPr>
            <p:nvPr/>
          </p:nvSpPr>
          <p:spPr bwMode="auto">
            <a:xfrm>
              <a:off x="2638" y="2828"/>
              <a:ext cx="84" cy="44"/>
            </a:xfrm>
            <a:prstGeom prst="rect">
              <a:avLst/>
            </a:prstGeom>
            <a:solidFill>
              <a:srgbClr val="FFF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9311" name="Rectangle 85"/>
            <p:cNvSpPr>
              <a:spLocks noChangeArrowheads="1"/>
            </p:cNvSpPr>
            <p:nvPr/>
          </p:nvSpPr>
          <p:spPr bwMode="auto">
            <a:xfrm>
              <a:off x="2639" y="2829"/>
              <a:ext cx="83" cy="4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9312" name="Rectangle 86"/>
            <p:cNvSpPr>
              <a:spLocks noChangeArrowheads="1"/>
            </p:cNvSpPr>
            <p:nvPr/>
          </p:nvSpPr>
          <p:spPr bwMode="auto">
            <a:xfrm>
              <a:off x="2638" y="1831"/>
              <a:ext cx="84" cy="144"/>
            </a:xfrm>
            <a:prstGeom prst="rect">
              <a:avLst/>
            </a:prstGeom>
            <a:solidFill>
              <a:srgbClr val="FFF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9313" name="Rectangle 87"/>
            <p:cNvSpPr>
              <a:spLocks noChangeArrowheads="1"/>
            </p:cNvSpPr>
            <p:nvPr/>
          </p:nvSpPr>
          <p:spPr bwMode="auto">
            <a:xfrm>
              <a:off x="2639" y="1832"/>
              <a:ext cx="83" cy="14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9314" name="WordArt 88"/>
            <p:cNvSpPr>
              <a:spLocks noChangeArrowheads="1" noChangeShapeType="1" noTextEdit="1"/>
            </p:cNvSpPr>
            <p:nvPr/>
          </p:nvSpPr>
          <p:spPr bwMode="auto">
            <a:xfrm>
              <a:off x="2111" y="1931"/>
              <a:ext cx="93" cy="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12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/>
                  <a:cs typeface="Times New Roman"/>
                </a:rPr>
                <a:t>Ada</a:t>
              </a:r>
            </a:p>
          </p:txBody>
        </p:sp>
        <p:sp>
          <p:nvSpPr>
            <p:cNvPr id="9315" name="WordArt 89"/>
            <p:cNvSpPr>
              <a:spLocks noChangeArrowheads="1" noChangeShapeType="1" noTextEdit="1"/>
            </p:cNvSpPr>
            <p:nvPr/>
          </p:nvSpPr>
          <p:spPr bwMode="auto">
            <a:xfrm>
              <a:off x="2111" y="2923"/>
              <a:ext cx="132" cy="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/>
                  <a:cs typeface="Times New Roman"/>
                </a:rPr>
                <a:t>Parsel</a:t>
              </a:r>
            </a:p>
          </p:txBody>
        </p:sp>
        <p:sp>
          <p:nvSpPr>
            <p:cNvPr id="9316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2083" y="2134"/>
              <a:ext cx="157" cy="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/>
                  <a:cs typeface="Times New Roman"/>
                </a:rPr>
                <a:t>Nirengi</a:t>
              </a:r>
            </a:p>
          </p:txBody>
        </p:sp>
        <p:sp>
          <p:nvSpPr>
            <p:cNvPr id="9317" name="WordArt 91"/>
            <p:cNvSpPr>
              <a:spLocks noChangeArrowheads="1" noChangeShapeType="1" noTextEdit="1"/>
            </p:cNvSpPr>
            <p:nvPr/>
          </p:nvSpPr>
          <p:spPr bwMode="auto">
            <a:xfrm>
              <a:off x="2140" y="2338"/>
              <a:ext cx="96" cy="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/>
                  <a:cs typeface="Times New Roman"/>
                </a:rPr>
                <a:t>Pafta</a:t>
              </a:r>
            </a:p>
          </p:txBody>
        </p:sp>
        <p:sp>
          <p:nvSpPr>
            <p:cNvPr id="9318" name="WordArt 92"/>
            <p:cNvSpPr>
              <a:spLocks noChangeArrowheads="1" noChangeShapeType="1" noTextEdit="1"/>
            </p:cNvSpPr>
            <p:nvPr/>
          </p:nvSpPr>
          <p:spPr bwMode="auto">
            <a:xfrm>
              <a:off x="2083" y="2542"/>
              <a:ext cx="160" cy="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/>
                  <a:cs typeface="Times New Roman"/>
                </a:rPr>
                <a:t>Poligon</a:t>
              </a:r>
            </a:p>
          </p:txBody>
        </p:sp>
        <p:sp>
          <p:nvSpPr>
            <p:cNvPr id="9319" name="WordArt 93"/>
            <p:cNvSpPr>
              <a:spLocks noChangeArrowheads="1" noChangeShapeType="1" noTextEdit="1"/>
            </p:cNvSpPr>
            <p:nvPr/>
          </p:nvSpPr>
          <p:spPr bwMode="auto">
            <a:xfrm>
              <a:off x="2093" y="2745"/>
              <a:ext cx="161" cy="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/>
                  <a:cs typeface="Times New Roman"/>
                </a:rPr>
                <a:t>Nokta</a:t>
              </a:r>
            </a:p>
          </p:txBody>
        </p:sp>
      </p:grpSp>
      <p:grpSp>
        <p:nvGrpSpPr>
          <p:cNvPr id="9225" name="Group 94"/>
          <p:cNvGrpSpPr>
            <a:grpSpLocks/>
          </p:cNvGrpSpPr>
          <p:nvPr/>
        </p:nvGrpSpPr>
        <p:grpSpPr bwMode="auto">
          <a:xfrm>
            <a:off x="5776913" y="3622675"/>
            <a:ext cx="1514475" cy="2251075"/>
            <a:chOff x="3483" y="1871"/>
            <a:chExt cx="765" cy="1173"/>
          </a:xfrm>
        </p:grpSpPr>
        <p:pic>
          <p:nvPicPr>
            <p:cNvPr id="9226" name="Picture 9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" r="16209" b="1964"/>
            <a:stretch>
              <a:fillRect/>
            </a:stretch>
          </p:blipFill>
          <p:spPr bwMode="auto">
            <a:xfrm>
              <a:off x="3483" y="2458"/>
              <a:ext cx="600" cy="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9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" r="16209" b="1964"/>
            <a:stretch>
              <a:fillRect/>
            </a:stretch>
          </p:blipFill>
          <p:spPr bwMode="auto">
            <a:xfrm>
              <a:off x="3483" y="1871"/>
              <a:ext cx="600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WordArt 97"/>
            <p:cNvSpPr>
              <a:spLocks noChangeArrowheads="1" noChangeShapeType="1" noTextEdit="1"/>
            </p:cNvSpPr>
            <p:nvPr/>
          </p:nvSpPr>
          <p:spPr bwMode="auto">
            <a:xfrm>
              <a:off x="4083" y="1905"/>
              <a:ext cx="160" cy="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/>
                  <a:cs typeface="Times New Roman"/>
                </a:rPr>
                <a:t>Mahalle</a:t>
              </a:r>
            </a:p>
          </p:txBody>
        </p:sp>
        <p:sp>
          <p:nvSpPr>
            <p:cNvPr id="9229" name="WordArt 98"/>
            <p:cNvSpPr>
              <a:spLocks noChangeArrowheads="1" noChangeShapeType="1" noTextEdit="1"/>
            </p:cNvSpPr>
            <p:nvPr/>
          </p:nvSpPr>
          <p:spPr bwMode="auto">
            <a:xfrm>
              <a:off x="4078" y="2083"/>
              <a:ext cx="161" cy="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/>
                  <a:cs typeface="Times New Roman"/>
                </a:rPr>
                <a:t>ŞERH</a:t>
              </a:r>
            </a:p>
          </p:txBody>
        </p:sp>
        <p:sp>
          <p:nvSpPr>
            <p:cNvPr id="9230" name="WordArt 99"/>
            <p:cNvSpPr>
              <a:spLocks noChangeArrowheads="1" noChangeShapeType="1" noTextEdit="1"/>
            </p:cNvSpPr>
            <p:nvPr/>
          </p:nvSpPr>
          <p:spPr bwMode="auto">
            <a:xfrm>
              <a:off x="4078" y="2363"/>
              <a:ext cx="161" cy="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/>
                  <a:cs typeface="Times New Roman"/>
                </a:rPr>
                <a:t>MALİK</a:t>
              </a:r>
            </a:p>
          </p:txBody>
        </p:sp>
        <p:sp>
          <p:nvSpPr>
            <p:cNvPr id="9231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4087" y="2542"/>
              <a:ext cx="161" cy="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/>
                  <a:cs typeface="Times New Roman"/>
                </a:rPr>
                <a:t>UYRUK</a:t>
              </a:r>
            </a:p>
          </p:txBody>
        </p:sp>
        <p:sp>
          <p:nvSpPr>
            <p:cNvPr id="9232" name="WordArt 101"/>
            <p:cNvSpPr>
              <a:spLocks noChangeArrowheads="1" noChangeShapeType="1" noTextEdit="1"/>
            </p:cNvSpPr>
            <p:nvPr/>
          </p:nvSpPr>
          <p:spPr bwMode="auto">
            <a:xfrm>
              <a:off x="4078" y="2669"/>
              <a:ext cx="161" cy="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/>
                  <a:cs typeface="Times New Roman"/>
                </a:rPr>
                <a:t>İPOTEK</a:t>
              </a:r>
            </a:p>
          </p:txBody>
        </p:sp>
        <p:sp>
          <p:nvSpPr>
            <p:cNvPr id="9233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4078" y="2796"/>
              <a:ext cx="161" cy="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/>
                  <a:cs typeface="Times New Roman"/>
                </a:rPr>
                <a:t>HARC ORAN</a:t>
              </a:r>
            </a:p>
          </p:txBody>
        </p:sp>
        <p:sp>
          <p:nvSpPr>
            <p:cNvPr id="9234" name="WordArt 103"/>
            <p:cNvSpPr>
              <a:spLocks noChangeArrowheads="1" noChangeShapeType="1" noTextEdit="1"/>
            </p:cNvSpPr>
            <p:nvPr/>
          </p:nvSpPr>
          <p:spPr bwMode="auto">
            <a:xfrm>
              <a:off x="4064" y="2232"/>
              <a:ext cx="160" cy="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/>
                  <a:cs typeface="Times New Roman"/>
                </a:rPr>
                <a:t>BEYAN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2674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 descr="cadas_conce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219075"/>
            <a:ext cx="4632325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92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2"/>
          <p:cNvSpPr txBox="1">
            <a:spLocks noChangeArrowheads="1"/>
          </p:cNvSpPr>
          <p:nvPr/>
        </p:nvSpPr>
        <p:spPr bwMode="auto">
          <a:xfrm>
            <a:off x="1116013" y="304800"/>
            <a:ext cx="684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r-TR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Kadastral Parsel ve Mülkiyet Hakları</a:t>
            </a:r>
            <a:endParaRPr lang="en-AU" sz="24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3924300" y="836613"/>
            <a:ext cx="434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200" b="1">
                <a:latin typeface="Times New Roman" pitchFamily="18" charset="0"/>
              </a:rPr>
              <a:t>Kaynak</a:t>
            </a:r>
            <a:r>
              <a:rPr lang="en-US" altLang="tr-TR" sz="1200">
                <a:latin typeface="Times New Roman" pitchFamily="18" charset="0"/>
              </a:rPr>
              <a:t>: Land Administration (Peter Dale and John McLaughlin)</a:t>
            </a:r>
            <a:endParaRPr lang="es-ES" altLang="tr-TR" sz="1200">
              <a:latin typeface="Times New Roman" pitchFamily="18" charset="0"/>
            </a:endParaRPr>
          </a:p>
        </p:txBody>
      </p:sp>
      <p:pic>
        <p:nvPicPr>
          <p:cNvPr id="11270" name="Picture 4" descr="catastral parcel and o righ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7950"/>
            <a:ext cx="56388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1" name="Group 5"/>
          <p:cNvGrpSpPr>
            <a:grpSpLocks/>
          </p:cNvGrpSpPr>
          <p:nvPr/>
        </p:nvGrpSpPr>
        <p:grpSpPr bwMode="auto">
          <a:xfrm>
            <a:off x="900113" y="1052513"/>
            <a:ext cx="7596187" cy="5184775"/>
            <a:chOff x="793" y="618"/>
            <a:chExt cx="4809" cy="3587"/>
          </a:xfrm>
        </p:grpSpPr>
        <p:graphicFrame>
          <p:nvGraphicFramePr>
            <p:cNvPr id="11272" name="Object 6"/>
            <p:cNvGraphicFramePr>
              <a:graphicFrameLocks noChangeAspect="1"/>
            </p:cNvGraphicFramePr>
            <p:nvPr/>
          </p:nvGraphicFramePr>
          <p:xfrm>
            <a:off x="793" y="618"/>
            <a:ext cx="4809" cy="3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Slayt" r:id="rId4" imgW="2933631" imgH="2200285" progId="PowerPoint.Slide.8">
                    <p:embed/>
                  </p:oleObj>
                </mc:Choice>
                <mc:Fallback>
                  <p:oleObj name="Slayt" r:id="rId4" imgW="2933631" imgH="2200285" progId="PowerPoint.Slid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618"/>
                          <a:ext cx="4809" cy="3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273" name="Picture 7" descr="elektrik direğ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162"/>
              <a:ext cx="508" cy="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8"/>
            <p:cNvSpPr>
              <a:spLocks noChangeShapeType="1"/>
            </p:cNvSpPr>
            <p:nvPr/>
          </p:nvSpPr>
          <p:spPr bwMode="auto">
            <a:xfrm flipV="1">
              <a:off x="1519" y="709"/>
              <a:ext cx="2359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tr-TR"/>
            </a:p>
          </p:txBody>
        </p:sp>
        <p:sp>
          <p:nvSpPr>
            <p:cNvPr id="11275" name="Line 9"/>
            <p:cNvSpPr>
              <a:spLocks noChangeShapeType="1"/>
            </p:cNvSpPr>
            <p:nvPr/>
          </p:nvSpPr>
          <p:spPr bwMode="auto">
            <a:xfrm flipV="1">
              <a:off x="1973" y="709"/>
              <a:ext cx="1905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tr-TR"/>
            </a:p>
          </p:txBody>
        </p:sp>
        <p:sp>
          <p:nvSpPr>
            <p:cNvPr id="11276" name="Text Box 10"/>
            <p:cNvSpPr txBox="1">
              <a:spLocks noChangeArrowheads="1"/>
            </p:cNvSpPr>
            <p:nvPr/>
          </p:nvSpPr>
          <p:spPr bwMode="auto">
            <a:xfrm>
              <a:off x="1827" y="1344"/>
              <a:ext cx="71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49" tIns="48225" rIns="96449" bIns="48225">
              <a:spAutoFit/>
            </a:bodyPr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>
                <a:buClr>
                  <a:schemeClr val="tx2"/>
                </a:buClr>
                <a:buSzPct val="75000"/>
                <a:buFont typeface="Monotype Sorts" pitchFamily="2" charset="2"/>
                <a:buNone/>
              </a:pPr>
              <a:r>
                <a:rPr lang="tr-TR" altLang="tr-TR" sz="1300" b="1">
                  <a:latin typeface="Times New Roman" pitchFamily="18" charset="0"/>
                </a:rPr>
                <a:t>ÜST</a:t>
              </a:r>
              <a:r>
                <a:rPr lang="tr-TR" altLang="tr-TR" sz="1300" b="1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tr-TR" altLang="tr-TR" sz="1300" b="1">
                  <a:latin typeface="Times New Roman" pitchFamily="18" charset="0"/>
                </a:rPr>
                <a:t>HAKKI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2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12631</TotalTime>
  <Words>252</Words>
  <Application>Microsoft Office PowerPoint</Application>
  <PresentationFormat>On-screen Show (4:3)</PresentationFormat>
  <Paragraphs>58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ekonomi</vt:lpstr>
      <vt:lpstr>1_Rics</vt:lpstr>
      <vt:lpstr>h.t.</vt:lpstr>
      <vt:lpstr>Microsoft Clip Gallery</vt:lpstr>
      <vt:lpstr>Microsoft PowerPoint Slaytı</vt:lpstr>
      <vt:lpstr>PowerPoint Presentation</vt:lpstr>
      <vt:lpstr>Kadastronun Tarihçesi</vt:lpstr>
      <vt:lpstr>PowerPoint Presentation</vt:lpstr>
      <vt:lpstr>PowerPoint Presentation</vt:lpstr>
      <vt:lpstr>PowerPoint Presentation</vt:lpstr>
      <vt:lpstr>Arazi Yönetim Sistemlerinin Her Birinde Temel Yapı    KADASTRO PARSELİ”DİR.   KADASTRO İKİ BÖLÜMDEN OLUŞMAKTADIR:  1. KADASTRO HARİTALARI 2. TAPU BİLGİLERİ</vt:lpstr>
      <vt:lpstr>PowerPoint Presentation</vt:lpstr>
      <vt:lpstr>PowerPoint Presentation</vt:lpstr>
      <vt:lpstr>PowerPoint Presentation</vt:lpstr>
      <vt:lpstr>Kadastronun Tanımı</vt:lpstr>
      <vt:lpstr>Kadastral Reform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sibel</cp:lastModifiedBy>
  <cp:revision>822</cp:revision>
  <cp:lastPrinted>2016-10-24T07:53:35Z</cp:lastPrinted>
  <dcterms:created xsi:type="dcterms:W3CDTF">2016-09-18T09:35:24Z</dcterms:created>
  <dcterms:modified xsi:type="dcterms:W3CDTF">2020-02-28T11:06:40Z</dcterms:modified>
</cp:coreProperties>
</file>