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08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83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0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7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32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7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5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56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745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95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FF9F8-74C5-4B99-A360-7D92FE5DE8BB}" type="datetimeFigureOut">
              <a:rPr lang="en-US" smtClean="0"/>
              <a:t>9/22/2019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F502C-8069-498A-8F78-7F47B81804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9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DÖVİZ KURU SİSTEMLERİ </a:t>
            </a:r>
            <a:br>
              <a:rPr lang="tr-TR" dirty="0" smtClean="0"/>
            </a:br>
            <a:r>
              <a:rPr lang="tr-TR" dirty="0" smtClean="0"/>
              <a:t>VE KUR POLİTİKASI</a:t>
            </a:r>
            <a:endParaRPr lang="tr-TR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049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AVRO</a:t>
            </a:r>
            <a:endParaRPr lang="en-US" sz="3200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AB üyesi bazı ülkeler, </a:t>
            </a:r>
            <a:r>
              <a:rPr lang="tr-TR" dirty="0" smtClean="0"/>
              <a:t> </a:t>
            </a:r>
            <a:r>
              <a:rPr lang="tr-TR" dirty="0"/>
              <a:t>Ocak 1999’dan itibaren, kendi ulusal paralarını ortadan kaldırarak, Avro’yu benimsediler. </a:t>
            </a:r>
            <a:endParaRPr lang="tr-TR" dirty="0" smtClean="0"/>
          </a:p>
          <a:p>
            <a:r>
              <a:rPr lang="tr-TR" dirty="0" smtClean="0"/>
              <a:t>Tek para kullanabilmek için, katılımcı ülkelerin «optimum para bölgesi» olması gerekir.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94078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Kurulları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Merkez Bankası lağvedilip, yerini bir para kurulu alabilir</a:t>
            </a:r>
            <a:r>
              <a:rPr lang="tr-TR" dirty="0"/>
              <a:t>.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Ör: Arjantin </a:t>
            </a:r>
            <a:r>
              <a:rPr lang="tr-TR" dirty="0"/>
              <a:t>Peso – ABD Dolar (1991-2002)</a:t>
            </a:r>
          </a:p>
          <a:p>
            <a:r>
              <a:rPr lang="tr-TR" dirty="0" smtClean="0"/>
              <a:t>Sabit döviz kurlarının en katı uygulaması</a:t>
            </a:r>
          </a:p>
          <a:p>
            <a:pPr marL="320040" lvl="1" indent="0">
              <a:buNone/>
            </a:pPr>
            <a:endParaRPr lang="tr-TR" dirty="0" smtClean="0"/>
          </a:p>
          <a:p>
            <a:pPr marL="320040" lvl="1" indent="0">
              <a:buNone/>
            </a:pP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945122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Döviz Kuru Sistemleri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Bugün, Türkiye’de ve dünyanın çoğu ülkesinde, dövizin değeri, piyasalardaki arz ve talebe göre belirlenmekte, merkez bankaları ise aşırı dalgalanmalara karşı müdahale etmektedir. </a:t>
            </a:r>
          </a:p>
          <a:p>
            <a:r>
              <a:rPr lang="tr-TR"/>
              <a:t>Tarihte, çok farklı döviz kuru sistemleri uygulanmıştır. Esnek döviz kuru sistemi, bunlardan yalnızca biridir. </a:t>
            </a:r>
          </a:p>
        </p:txBody>
      </p:sp>
    </p:spTree>
    <p:extLst>
      <p:ext uri="{BB962C8B-B14F-4D97-AF65-F5344CB8AC3E}">
        <p14:creationId xmlns:p14="http://schemas.microsoft.com/office/powerpoint/2010/main" val="2414827081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Değerli Metaller (Altın Para Sistemi)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Paranın ticarette ilk kullanımı, değerli metaller (altın, gümüş, vs.) ile olmuştur. </a:t>
            </a:r>
          </a:p>
          <a:p>
            <a:r>
              <a:rPr lang="tr-TR" dirty="0"/>
              <a:t>Uluslararası ticarette altın para kullanıldığında, döviz kuru da, her bir paranın içindeki altın miktarına bağlı olarak değişecektir. </a:t>
            </a:r>
          </a:p>
          <a:p>
            <a:r>
              <a:rPr lang="tr-TR" dirty="0"/>
              <a:t>Tağşiş: Paranın içindeki altın oranının düşürülmesidir.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244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Altın Standardı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1844 yılında çıkarılan bir kanunla, İngiltere’de dolaşımda bulunan kağıt paranın tamamı, İngiltere Merkez Bankası’nın kasalarındaki altın miktarıyla güvence altına alındı. Bu, Altın Standardı’nın başlangıcı oldu.</a:t>
            </a:r>
          </a:p>
          <a:p>
            <a:pPr>
              <a:lnSpc>
                <a:spcPct val="90000"/>
              </a:lnSpc>
            </a:pPr>
            <a:r>
              <a:rPr lang="tr-TR"/>
              <a:t>Bu sistemde, sistemin benimsendiği bütün ülkelerde, birim kâğıt paranın değeri altın cinsinden sabittir. </a:t>
            </a:r>
          </a:p>
          <a:p>
            <a:pPr>
              <a:lnSpc>
                <a:spcPct val="90000"/>
              </a:lnSpc>
            </a:pPr>
            <a:r>
              <a:rPr lang="tr-TR"/>
              <a:t>Bu nedenle, farklı kâğıt paraların birbirleri cinsinden değeri de sabit olmaktadır. </a:t>
            </a:r>
          </a:p>
        </p:txBody>
      </p:sp>
    </p:spTree>
    <p:extLst>
      <p:ext uri="{BB962C8B-B14F-4D97-AF65-F5344CB8AC3E}">
        <p14:creationId xmlns:p14="http://schemas.microsoft.com/office/powerpoint/2010/main" val="1356642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Altın Standardı</a:t>
            </a:r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44824"/>
            <a:ext cx="8229600" cy="46083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dirty="0"/>
              <a:t>Altın standardı sisteminde, dış ticaretteki dengesizlikleri döviz kurlarındaki değişmeyle düzeltme imkânı yoktur. </a:t>
            </a:r>
          </a:p>
          <a:p>
            <a:pPr>
              <a:lnSpc>
                <a:spcPct val="90000"/>
              </a:lnSpc>
            </a:pPr>
            <a:r>
              <a:rPr lang="tr-TR" dirty="0"/>
              <a:t>Dış ticaretteki dengesizlikler, ancak, toplam harcamaların artması/azalması, ya da ithalat ve yurt içi tüketim arasında yer değiştirmesiyle çözülür. </a:t>
            </a:r>
          </a:p>
          <a:p>
            <a:pPr>
              <a:lnSpc>
                <a:spcPct val="90000"/>
              </a:lnSpc>
            </a:pPr>
            <a:r>
              <a:rPr lang="tr-TR" dirty="0"/>
              <a:t>Bu nedenle, altın standardı gibi sabit döviz kuru sistemleri, döviz kurlarının istikrarlı fakat yurt içi tüketimin istikrarsız olmasına yol açabilir.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259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Altın Standardı</a:t>
            </a: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Altın standardı sisteminde hükûmetler, paranın altın cinsinden değerini sabit tuttukları için, para politikası uygulayamazlar. </a:t>
            </a:r>
          </a:p>
          <a:p>
            <a:r>
              <a:rPr lang="tr-TR"/>
              <a:t>Dünyadaki bir çok ülkenin kamu harcamalarını artırmak istediği I. Dünya Savaşı döneminde, altın standardı sistemi de ortadan kalmıştır. </a:t>
            </a:r>
          </a:p>
          <a:p>
            <a:r>
              <a:rPr lang="tr-TR"/>
              <a:t>II. Dünya Savaşı’nın bitimine kadar, yeni bir döviz kuru sistemi kurulamamıştır.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82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/>
              <a:t>Ayarlanabilir Döviz Kuru Sistemi</a:t>
            </a: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1944 yılında, ABD’nin Bretton Woods kentinde (New Hampshire) uluslararası bir konferans toplandı. </a:t>
            </a:r>
          </a:p>
          <a:p>
            <a:pPr>
              <a:lnSpc>
                <a:spcPct val="90000"/>
              </a:lnSpc>
            </a:pPr>
            <a:r>
              <a:rPr lang="tr-TR"/>
              <a:t>Bu toplantıda, IMF ve Dünya Bankası kuruldu. </a:t>
            </a:r>
          </a:p>
          <a:p>
            <a:pPr>
              <a:lnSpc>
                <a:spcPct val="90000"/>
              </a:lnSpc>
            </a:pPr>
            <a:r>
              <a:rPr lang="tr-TR"/>
              <a:t>Bunun yanında, uluslararası bir ödemeler sistemi olan ayarlanabilir döviz kuru sistemi (diğer adıyla Bretton Woods sistemi) inşa edildi. </a:t>
            </a:r>
          </a:p>
          <a:p>
            <a:pPr>
              <a:lnSpc>
                <a:spcPct val="90000"/>
              </a:lnSpc>
            </a:pPr>
            <a:r>
              <a:rPr lang="tr-TR"/>
              <a:t>Bu sistemde, her bir ülke, parasının altın cinsinden değerini sabitlemiştir.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8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Dalgalı Döviz Kuru Sistemi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Bretton Woods sisteminin 1970’lerde çökmesinden sonra döviz kurları, asıl olarak, döviz arz ve talebiyle piyasada belirlenmeye başladı. </a:t>
            </a:r>
          </a:p>
          <a:p>
            <a:r>
              <a:rPr lang="tr-TR"/>
              <a:t>Diğer yandan, kurlardaki dalgalanmalar büyük olduğunda, merkez bankaları, döviz alım ve satımlarıyla piyasaya müdahale edebilmektedir.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47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Dalgalı Döviz Kuru Sistemi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/>
              <a:t>Dış ticaret açıklarıyla döviz kurunun ilişkisi nedir?</a:t>
            </a:r>
          </a:p>
          <a:p>
            <a:pPr>
              <a:lnSpc>
                <a:spcPct val="90000"/>
              </a:lnSpc>
            </a:pPr>
            <a:r>
              <a:rPr lang="tr-TR"/>
              <a:t>Eğer bir ülke dış ticarette açık veriyorsa, ülkeden döviz çıkışı var demektir. Döviz değerlenir.</a:t>
            </a:r>
          </a:p>
          <a:p>
            <a:pPr>
              <a:lnSpc>
                <a:spcPct val="90000"/>
              </a:lnSpc>
            </a:pPr>
            <a:r>
              <a:rPr lang="tr-TR"/>
              <a:t>Döviz değerlendiğinde ithalat pahalı hale geleceğinden, azalır. Yerli para ise görece değer kaybettiğinden, ihraç malları ucuzlar. İhracat artar. </a:t>
            </a:r>
          </a:p>
          <a:p>
            <a:pPr>
              <a:lnSpc>
                <a:spcPct val="90000"/>
              </a:lnSpc>
            </a:pPr>
            <a:r>
              <a:rPr lang="tr-TR"/>
              <a:t>Bu şekilde dış ticaret açığı ortadan kalkar.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99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492</Words>
  <Application>Microsoft Office PowerPoint</Application>
  <PresentationFormat>Widescreen</PresentationFormat>
  <Paragraphs>40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DÖVİZ KURU SİSTEMLERİ  VE KUR POLİTİKASI</vt:lpstr>
      <vt:lpstr>Döviz Kuru Sistemleri</vt:lpstr>
      <vt:lpstr>Değerli Metaller (Altın Para Sistemi)</vt:lpstr>
      <vt:lpstr>Altın Standardı</vt:lpstr>
      <vt:lpstr>Altın Standardı</vt:lpstr>
      <vt:lpstr>Altın Standardı</vt:lpstr>
      <vt:lpstr>Ayarlanabilir Döviz Kuru Sistemi</vt:lpstr>
      <vt:lpstr>Dalgalı Döviz Kuru Sistemi</vt:lpstr>
      <vt:lpstr>Dalgalı Döviz Kuru Sistemi</vt:lpstr>
      <vt:lpstr>AVRO</vt:lpstr>
      <vt:lpstr>Para Kurulları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Kemal Kızılca</dc:creator>
  <cp:lastModifiedBy>Kemal Kızılca</cp:lastModifiedBy>
  <cp:revision>2</cp:revision>
  <dcterms:created xsi:type="dcterms:W3CDTF">2019-09-22T18:49:01Z</dcterms:created>
  <dcterms:modified xsi:type="dcterms:W3CDTF">2019-09-22T18:50:02Z</dcterms:modified>
</cp:coreProperties>
</file>