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01" r:id="rId2"/>
    <p:sldId id="278" r:id="rId3"/>
    <p:sldId id="270" r:id="rId4"/>
    <p:sldId id="273" r:id="rId5"/>
    <p:sldId id="290" r:id="rId6"/>
    <p:sldId id="272" r:id="rId7"/>
    <p:sldId id="280" r:id="rId8"/>
    <p:sldId id="279" r:id="rId9"/>
    <p:sldId id="281" r:id="rId10"/>
    <p:sldId id="284" r:id="rId11"/>
    <p:sldId id="274" r:id="rId12"/>
    <p:sldId id="275" r:id="rId13"/>
    <p:sldId id="293" r:id="rId14"/>
    <p:sldId id="294" r:id="rId15"/>
    <p:sldId id="297" r:id="rId16"/>
    <p:sldId id="296" r:id="rId17"/>
    <p:sldId id="295" r:id="rId18"/>
    <p:sldId id="289" r:id="rId19"/>
    <p:sldId id="300" r:id="rId20"/>
    <p:sldId id="277" r:id="rId21"/>
    <p:sldId id="262"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718"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C971D5-E506-4AFE-902B-77CAC852FAF1}" type="datetimeFigureOut">
              <a:rPr lang="tr-TR" smtClean="0"/>
              <a:pPr/>
              <a:t>22.01.2020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F20B80-58C9-4086-B8C3-BB5FF29CA8E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6F20B80-58C9-4086-B8C3-BB5FF29CA8E5}" type="slidenum">
              <a:rPr lang="tr-TR" smtClean="0"/>
              <a:pPr/>
              <a:t>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22.01.2020</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22.01.2020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22.01.2020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22.01.2020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22.01.2020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22.01.2020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22.01.2020</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22.01.2020</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D9F75050-0E15-4C5B-92B0-66D068882F1F}" type="datetimeFigureOut">
              <a:rPr lang="tr-TR" smtClean="0"/>
              <a:pPr/>
              <a:t>22.01.2020</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22.01.2020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22.01.2020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F75050-0E15-4C5B-92B0-66D068882F1F}" type="datetimeFigureOut">
              <a:rPr lang="tr-TR" smtClean="0"/>
              <a:pPr/>
              <a:t>22.01.2020</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unhcr.org.tr/?page=29" TargetMode="External"/><Relationship Id="rId2" Type="http://schemas.openxmlformats.org/officeDocument/2006/relationships/hyperlink" Target="http://www.acikgazete.com/soylesi/2008/11/28/siginmaci-ve-multeci-terimleri-karistirilmamali.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a:extLst>
              <a:ext uri="{FF2B5EF4-FFF2-40B4-BE49-F238E27FC236}">
                <a16:creationId xmlns="" xmlns:a16="http://schemas.microsoft.com/office/drawing/2014/main" id="{1738C273-F9CB-4C75-B942-D706FE0AD8B2}"/>
              </a:ext>
            </a:extLst>
          </p:cNvPr>
          <p:cNvSpPr txBox="1"/>
          <p:nvPr/>
        </p:nvSpPr>
        <p:spPr>
          <a:xfrm>
            <a:off x="3214678" y="214290"/>
            <a:ext cx="3429024" cy="923330"/>
          </a:xfrm>
          <a:prstGeom prst="rect">
            <a:avLst/>
          </a:prstGeom>
          <a:noFill/>
        </p:spPr>
        <p:txBody>
          <a:bodyPr wrap="square" rtlCol="0">
            <a:spAutoFit/>
          </a:bodyPr>
          <a:lstStyle/>
          <a:p>
            <a:pPr algn="ctr"/>
            <a:r>
              <a:rPr lang="tr-TR" dirty="0">
                <a:solidFill>
                  <a:srgbClr val="3B419B"/>
                </a:solidFill>
              </a:rPr>
              <a:t>Ankara Üniversitesi </a:t>
            </a:r>
          </a:p>
          <a:p>
            <a:pPr algn="ctr"/>
            <a:r>
              <a:rPr lang="tr-TR" dirty="0">
                <a:solidFill>
                  <a:srgbClr val="3B419B"/>
                </a:solidFill>
              </a:rPr>
              <a:t>Dil ve Tarih-Coğrafya Fakültesi </a:t>
            </a:r>
          </a:p>
          <a:p>
            <a:pPr algn="ctr"/>
            <a:r>
              <a:rPr lang="tr-TR" dirty="0">
                <a:solidFill>
                  <a:srgbClr val="3B419B"/>
                </a:solidFill>
              </a:rPr>
              <a:t>Coğrafya Bölümü</a:t>
            </a:r>
          </a:p>
        </p:txBody>
      </p:sp>
      <p:sp>
        <p:nvSpPr>
          <p:cNvPr id="3" name="Alt Başlık 2">
            <a:extLst>
              <a:ext uri="{FF2B5EF4-FFF2-40B4-BE49-F238E27FC236}">
                <a16:creationId xmlns="" xmlns:a16="http://schemas.microsoft.com/office/drawing/2014/main" id="{25BF0E46-5E7F-4448-8AE2-C0F2B5FE990C}"/>
              </a:ext>
            </a:extLst>
          </p:cNvPr>
          <p:cNvSpPr txBox="1">
            <a:spLocks/>
          </p:cNvSpPr>
          <p:nvPr/>
        </p:nvSpPr>
        <p:spPr>
          <a:xfrm>
            <a:off x="3143240" y="6215082"/>
            <a:ext cx="3722703" cy="3485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rgbClr val="3B419B"/>
                </a:solidFill>
              </a:rPr>
              <a:t>Doç. Dr. Mutlu YILMAZ</a:t>
            </a:r>
          </a:p>
        </p:txBody>
      </p:sp>
      <p:sp>
        <p:nvSpPr>
          <p:cNvPr id="4" name="3 Dikdörtgen"/>
          <p:cNvSpPr/>
          <p:nvPr/>
        </p:nvSpPr>
        <p:spPr>
          <a:xfrm>
            <a:off x="2643174" y="1428736"/>
            <a:ext cx="4572000" cy="1077218"/>
          </a:xfrm>
          <a:prstGeom prst="rect">
            <a:avLst/>
          </a:prstGeom>
        </p:spPr>
        <p:txBody>
          <a:bodyPr>
            <a:spAutoFit/>
          </a:bodyPr>
          <a:lstStyle/>
          <a:p>
            <a:pPr algn="ctr"/>
            <a:r>
              <a:rPr lang="tr-TR" sz="3200" dirty="0" smtClean="0">
                <a:solidFill>
                  <a:srgbClr val="3B419B"/>
                </a:solidFill>
                <a:latin typeface="Times New Roman" pitchFamily="18" charset="0"/>
                <a:cs typeface="Times New Roman" pitchFamily="18" charset="0"/>
              </a:rPr>
              <a:t>COG 450 </a:t>
            </a:r>
            <a:br>
              <a:rPr lang="tr-TR" sz="3200" dirty="0" smtClean="0">
                <a:solidFill>
                  <a:srgbClr val="3B419B"/>
                </a:solidFill>
                <a:latin typeface="Times New Roman" pitchFamily="18" charset="0"/>
                <a:cs typeface="Times New Roman" pitchFamily="18" charset="0"/>
              </a:rPr>
            </a:br>
            <a:r>
              <a:rPr lang="tr-TR" sz="3200" b="1" dirty="0" smtClean="0">
                <a:solidFill>
                  <a:srgbClr val="3B419B"/>
                </a:solidFill>
                <a:latin typeface="Times New Roman" pitchFamily="18" charset="0"/>
                <a:cs typeface="Times New Roman" pitchFamily="18" charset="0"/>
              </a:rPr>
              <a:t>ORTA DOĞU</a:t>
            </a:r>
            <a:endParaRPr lang="tr-TR" sz="3200" b="1" dirty="0">
              <a:solidFill>
                <a:srgbClr val="3B419B"/>
              </a:solidFill>
              <a:latin typeface="Times New Roman" pitchFamily="18" charset="0"/>
              <a:cs typeface="Times New Roman" pitchFamily="18" charset="0"/>
            </a:endParaRPr>
          </a:p>
        </p:txBody>
      </p:sp>
      <p:pic>
        <p:nvPicPr>
          <p:cNvPr id="6"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14612" y="2643182"/>
            <a:ext cx="4518325" cy="3500462"/>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85852" y="500042"/>
            <a:ext cx="1571636" cy="492664"/>
          </a:xfr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tr-TR" sz="2400" b="1" dirty="0" smtClean="0">
                <a:solidFill>
                  <a:schemeClr val="tx1"/>
                </a:solidFill>
                <a:latin typeface="Times New Roman" pitchFamily="18" charset="0"/>
                <a:cs typeface="Times New Roman" pitchFamily="18" charset="0"/>
              </a:rPr>
              <a:t>Mısır</a:t>
            </a:r>
            <a:endParaRPr lang="tr-TR" sz="2400" b="1" dirty="0">
              <a:solidFill>
                <a:schemeClr val="tx1"/>
              </a:solidFill>
              <a:latin typeface="Times New Roman" pitchFamily="18" charset="0"/>
              <a:cs typeface="Times New Roman" pitchFamily="18" charset="0"/>
            </a:endParaRPr>
          </a:p>
        </p:txBody>
      </p:sp>
      <p:pic>
        <p:nvPicPr>
          <p:cNvPr id="4" name="3 İçerik Yer Tutucusu" descr="mısır.JPG"/>
          <p:cNvPicPr>
            <a:picLocks noGrp="1" noChangeAspect="1"/>
          </p:cNvPicPr>
          <p:nvPr>
            <p:ph idx="1"/>
          </p:nvPr>
        </p:nvPicPr>
        <p:blipFill>
          <a:blip r:embed="rId2" cstate="print"/>
          <a:stretch>
            <a:fillRect/>
          </a:stretch>
        </p:blipFill>
        <p:spPr>
          <a:xfrm>
            <a:off x="1214414" y="1142984"/>
            <a:ext cx="7429553" cy="435771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85918" y="692696"/>
            <a:ext cx="6900882" cy="492664"/>
          </a:xfrm>
          <a:solidFill>
            <a:schemeClr val="accent2">
              <a:lumMod val="40000"/>
              <a:lumOff val="6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tr-TR" sz="2400" b="1" dirty="0" smtClean="0">
                <a:solidFill>
                  <a:schemeClr val="tx1"/>
                </a:solidFill>
                <a:latin typeface="Times New Roman" pitchFamily="18" charset="0"/>
                <a:cs typeface="Times New Roman" pitchFamily="18" charset="0"/>
              </a:rPr>
              <a:t>Türkiye’de Sığınmacı Durumu?</a:t>
            </a:r>
            <a:endParaRPr lang="tr-TR" sz="2400" b="1"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1071538" y="1412776"/>
            <a:ext cx="8072462" cy="4911824"/>
          </a:xfrm>
        </p:spPr>
        <p:txBody>
          <a:bodyPr>
            <a:normAutofit/>
          </a:bodyPr>
          <a:lstStyle/>
          <a:p>
            <a:pPr>
              <a:buClrTx/>
              <a:buFont typeface="Arial" pitchFamily="34" charset="0"/>
              <a:buChar char="•"/>
            </a:pPr>
            <a:r>
              <a:rPr lang="tr-TR" sz="2000" dirty="0" smtClean="0">
                <a:latin typeface="Times New Roman" pitchFamily="18" charset="0"/>
                <a:cs typeface="Times New Roman" pitchFamily="18" charset="0"/>
              </a:rPr>
              <a:t>“</a:t>
            </a:r>
            <a:r>
              <a:rPr lang="tr-TR" sz="2000" dirty="0" smtClean="0">
                <a:solidFill>
                  <a:srgbClr val="FF0000"/>
                </a:solidFill>
                <a:latin typeface="Times New Roman" pitchFamily="18" charset="0"/>
                <a:cs typeface="Times New Roman" pitchFamily="18" charset="0"/>
              </a:rPr>
              <a:t>1951 Tarihli Mültecilerin Hukuki Durumuna Dair Cenevre Sözleşmesi</a:t>
            </a:r>
            <a:r>
              <a:rPr lang="tr-TR" sz="2000" dirty="0" smtClean="0">
                <a:latin typeface="Times New Roman" pitchFamily="18" charset="0"/>
                <a:cs typeface="Times New Roman" pitchFamily="18" charset="0"/>
              </a:rPr>
              <a:t>” (1962 yılında)</a:t>
            </a:r>
          </a:p>
          <a:p>
            <a:pPr>
              <a:buClrTx/>
              <a:buFont typeface="Arial" pitchFamily="34" charset="0"/>
              <a:buChar char="•"/>
            </a:pPr>
            <a:r>
              <a:rPr lang="tr-TR" sz="2000" dirty="0" smtClean="0">
                <a:latin typeface="Times New Roman" pitchFamily="18" charset="0"/>
                <a:cs typeface="Times New Roman" pitchFamily="18" charset="0"/>
              </a:rPr>
              <a:t> “</a:t>
            </a:r>
            <a:r>
              <a:rPr lang="tr-TR" sz="2000" dirty="0" smtClean="0">
                <a:solidFill>
                  <a:srgbClr val="FF0000"/>
                </a:solidFill>
                <a:latin typeface="Times New Roman" pitchFamily="18" charset="0"/>
                <a:cs typeface="Times New Roman" pitchFamily="18" charset="0"/>
              </a:rPr>
              <a:t>1967 Tarihli Mültecilerin Hukuki Statüsüne İlişkin Protokol</a:t>
            </a:r>
            <a:r>
              <a:rPr lang="tr-TR" sz="2000" dirty="0" smtClean="0">
                <a:latin typeface="Times New Roman" pitchFamily="18" charset="0"/>
                <a:cs typeface="Times New Roman" pitchFamily="18" charset="0"/>
              </a:rPr>
              <a:t>” Türkiye tarafından  (1968 yılında) onaylanmıştır. </a:t>
            </a:r>
          </a:p>
          <a:p>
            <a:pPr>
              <a:buClrTx/>
              <a:buFont typeface="Arial" pitchFamily="34" charset="0"/>
              <a:buChar char="•"/>
            </a:pPr>
            <a:endParaRPr lang="tr-TR" sz="2000" dirty="0" smtClean="0">
              <a:latin typeface="Times New Roman" pitchFamily="18" charset="0"/>
              <a:cs typeface="Times New Roman" pitchFamily="18" charset="0"/>
            </a:endParaRPr>
          </a:p>
          <a:p>
            <a:pPr>
              <a:buClrTx/>
              <a:buFont typeface="Arial" pitchFamily="34" charset="0"/>
              <a:buChar char="•"/>
            </a:pPr>
            <a:r>
              <a:rPr lang="tr-TR" sz="2000" dirty="0" smtClean="0">
                <a:latin typeface="Times New Roman" pitchFamily="18" charset="0"/>
                <a:cs typeface="Times New Roman" pitchFamily="18" charset="0"/>
              </a:rPr>
              <a:t>Türkiye, iltica ve göç konularındaki yasal mevzuat ve uygulamalarını AB ile uyumlu hale getirmek üzere çalışmalarını sürdürmektedir. </a:t>
            </a:r>
          </a:p>
          <a:p>
            <a:pPr>
              <a:buClrTx/>
              <a:buFont typeface="Arial" pitchFamily="34" charset="0"/>
              <a:buChar char="•"/>
            </a:pPr>
            <a:r>
              <a:rPr lang="tr-TR" sz="2000" dirty="0" smtClean="0">
                <a:latin typeface="Times New Roman" pitchFamily="18" charset="0"/>
                <a:cs typeface="Times New Roman" pitchFamily="18" charset="0"/>
              </a:rPr>
              <a:t>2005 yılında “</a:t>
            </a:r>
            <a:r>
              <a:rPr lang="tr-TR" sz="2000" dirty="0" smtClean="0">
                <a:solidFill>
                  <a:srgbClr val="FF0000"/>
                </a:solidFill>
                <a:latin typeface="Times New Roman" pitchFamily="18" charset="0"/>
                <a:cs typeface="Times New Roman" pitchFamily="18" charset="0"/>
              </a:rPr>
              <a:t>İltica ve Göç Alanındaki Avrupa Birliği Müktesebatının Üstlenilmesine İlişkin Türkiye Ulusal Eylem Planı” (İltica ve Göç Eylem Planı)</a:t>
            </a:r>
            <a:r>
              <a:rPr lang="tr-TR" sz="2000" dirty="0" smtClean="0">
                <a:latin typeface="Times New Roman" pitchFamily="18" charset="0"/>
                <a:cs typeface="Times New Roman" pitchFamily="18" charset="0"/>
              </a:rPr>
              <a:t> Başbakanlık tarafından onaylanarak yürürlüğe girmiştir (Başak, 2011:9-17).  </a:t>
            </a:r>
          </a:p>
          <a:p>
            <a:pPr>
              <a:buClrTx/>
              <a:buFont typeface="Arial" pitchFamily="34" charset="0"/>
              <a:buChar char="•"/>
            </a:pPr>
            <a:endParaRPr lang="tr-TR" dirty="0">
              <a:latin typeface="+mj-lt"/>
            </a:endParaRPr>
          </a:p>
        </p:txBody>
      </p:sp>
      <p:pic>
        <p:nvPicPr>
          <p:cNvPr id="4" name="Picture 2" descr="https://encrypted-tbn1.gstatic.com/images?q=tbn:ANd9GcTMrVHHvAswYtbJZ490-7BQz81s_jAJpI-XNfKJTsy-WxEFkW5SRw"/>
          <p:cNvPicPr>
            <a:picLocks noChangeAspect="1" noChangeArrowheads="1"/>
          </p:cNvPicPr>
          <p:nvPr/>
        </p:nvPicPr>
        <p:blipFill>
          <a:blip r:embed="rId2" cstate="print"/>
          <a:srcRect/>
          <a:stretch>
            <a:fillRect/>
          </a:stretch>
        </p:blipFill>
        <p:spPr bwMode="auto">
          <a:xfrm>
            <a:off x="5715008" y="5000636"/>
            <a:ext cx="3238500" cy="14097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çerik Yer Tutucusu" descr="fsşlmsfm.JPG"/>
          <p:cNvPicPr>
            <a:picLocks noGrp="1" noChangeAspect="1"/>
          </p:cNvPicPr>
          <p:nvPr>
            <p:ph idx="1"/>
          </p:nvPr>
        </p:nvPicPr>
        <p:blipFill>
          <a:blip r:embed="rId2" cstate="print"/>
          <a:stretch>
            <a:fillRect/>
          </a:stretch>
        </p:blipFill>
        <p:spPr>
          <a:xfrm>
            <a:off x="1142976" y="1000108"/>
            <a:ext cx="7786742" cy="4214842"/>
          </a:xfrm>
        </p:spPr>
      </p:pic>
      <p:sp>
        <p:nvSpPr>
          <p:cNvPr id="5" name="1 Başlık"/>
          <p:cNvSpPr txBox="1">
            <a:spLocks/>
          </p:cNvSpPr>
          <p:nvPr/>
        </p:nvSpPr>
        <p:spPr>
          <a:xfrm>
            <a:off x="1142976" y="5143512"/>
            <a:ext cx="8229600" cy="288032"/>
          </a:xfrm>
          <a:prstGeom prst="rect">
            <a:avLst/>
          </a:prstGeom>
        </p:spPr>
        <p:txBody>
          <a:bodyPr vert="horz" lIns="0" rIns="0" bIns="0" anchor="b">
            <a:noAutofit/>
          </a:bodyPr>
          <a:lstStyle/>
          <a:p>
            <a:pPr lvl="0">
              <a:spcBef>
                <a:spcPct val="0"/>
              </a:spcBef>
            </a:pPr>
            <a:r>
              <a:rPr lang="tr-TR" sz="1400" b="1" dirty="0" smtClean="0">
                <a:latin typeface="Times New Roman" pitchFamily="18" charset="0"/>
                <a:ea typeface="+mj-ea"/>
                <a:cs typeface="Times New Roman" pitchFamily="18" charset="0"/>
              </a:rPr>
              <a:t>Kaynak: </a:t>
            </a:r>
            <a:r>
              <a:rPr lang="tr-TR" sz="1400" dirty="0" smtClean="0">
                <a:latin typeface="Times New Roman" pitchFamily="18" charset="0"/>
                <a:ea typeface="+mj-ea"/>
                <a:cs typeface="Times New Roman" pitchFamily="18" charset="0"/>
              </a:rPr>
              <a:t>http://www.</a:t>
            </a:r>
            <a:r>
              <a:rPr lang="tr-TR" sz="1400" dirty="0" err="1" smtClean="0">
                <a:latin typeface="Times New Roman" pitchFamily="18" charset="0"/>
                <a:ea typeface="+mj-ea"/>
                <a:cs typeface="Times New Roman" pitchFamily="18" charset="0"/>
              </a:rPr>
              <a:t>unhcr</a:t>
            </a:r>
            <a:r>
              <a:rPr lang="tr-TR" sz="1400" dirty="0" smtClean="0">
                <a:latin typeface="Times New Roman" pitchFamily="18" charset="0"/>
                <a:ea typeface="+mj-ea"/>
                <a:cs typeface="Times New Roman" pitchFamily="18" charset="0"/>
              </a:rPr>
              <a:t>.org/</a:t>
            </a:r>
            <a:r>
              <a:rPr lang="tr-TR" sz="1400" dirty="0" err="1" smtClean="0">
                <a:latin typeface="Times New Roman" pitchFamily="18" charset="0"/>
                <a:ea typeface="+mj-ea"/>
                <a:cs typeface="Times New Roman" pitchFamily="18" charset="0"/>
              </a:rPr>
              <a:t>turkey</a:t>
            </a:r>
            <a:r>
              <a:rPr lang="tr-TR" sz="1400" dirty="0" smtClean="0">
                <a:latin typeface="Times New Roman" pitchFamily="18" charset="0"/>
                <a:ea typeface="+mj-ea"/>
                <a:cs typeface="Times New Roman" pitchFamily="18" charset="0"/>
              </a:rPr>
              <a:t>/</a:t>
            </a:r>
            <a:r>
              <a:rPr lang="tr-TR" sz="1400" dirty="0" err="1" smtClean="0">
                <a:latin typeface="Times New Roman" pitchFamily="18" charset="0"/>
                <a:ea typeface="+mj-ea"/>
                <a:cs typeface="Times New Roman" pitchFamily="18" charset="0"/>
              </a:rPr>
              <a:t>uploads</a:t>
            </a:r>
            <a:r>
              <a:rPr lang="tr-TR" sz="1400" dirty="0" smtClean="0">
                <a:latin typeface="Times New Roman" pitchFamily="18" charset="0"/>
                <a:ea typeface="+mj-ea"/>
                <a:cs typeface="Times New Roman" pitchFamily="18" charset="0"/>
              </a:rPr>
              <a:t>/</a:t>
            </a:r>
            <a:r>
              <a:rPr lang="tr-TR" sz="1400" dirty="0" err="1" smtClean="0">
                <a:latin typeface="Times New Roman" pitchFamily="18" charset="0"/>
                <a:ea typeface="+mj-ea"/>
                <a:cs typeface="Times New Roman" pitchFamily="18" charset="0"/>
              </a:rPr>
              <a:t>root</a:t>
            </a:r>
            <a:r>
              <a:rPr lang="tr-TR" sz="1400" dirty="0" smtClean="0">
                <a:latin typeface="Times New Roman" pitchFamily="18" charset="0"/>
                <a:ea typeface="+mj-ea"/>
                <a:cs typeface="Times New Roman" pitchFamily="18" charset="0"/>
              </a:rPr>
              <a:t>/tr(40).</a:t>
            </a:r>
            <a:r>
              <a:rPr lang="tr-TR" sz="1400" dirty="0" err="1" smtClean="0">
                <a:latin typeface="Times New Roman" pitchFamily="18" charset="0"/>
                <a:ea typeface="+mj-ea"/>
                <a:cs typeface="Times New Roman" pitchFamily="18" charset="0"/>
              </a:rPr>
              <a:t>pdf</a:t>
            </a:r>
            <a:r>
              <a:rPr lang="tr-TR" sz="1400" dirty="0" smtClean="0">
                <a:latin typeface="Times New Roman" pitchFamily="18" charset="0"/>
                <a:ea typeface="+mj-ea"/>
                <a:cs typeface="Times New Roman" pitchFamily="18" charset="0"/>
              </a:rPr>
              <a:t> </a:t>
            </a:r>
            <a:endParaRPr kumimoji="0" lang="tr-TR" sz="1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göç idaresi 1.JPG"/>
          <p:cNvPicPr>
            <a:picLocks noGrp="1" noChangeAspect="1"/>
          </p:cNvPicPr>
          <p:nvPr>
            <p:ph idx="1"/>
          </p:nvPr>
        </p:nvPicPr>
        <p:blipFill>
          <a:blip r:embed="rId2" cstate="print"/>
          <a:stretch>
            <a:fillRect/>
          </a:stretch>
        </p:blipFill>
        <p:spPr>
          <a:xfrm>
            <a:off x="1124220" y="1571612"/>
            <a:ext cx="8019780" cy="4176464"/>
          </a:xfrm>
        </p:spPr>
      </p:pic>
      <p:sp>
        <p:nvSpPr>
          <p:cNvPr id="6" name="1 Başlık"/>
          <p:cNvSpPr txBox="1">
            <a:spLocks/>
          </p:cNvSpPr>
          <p:nvPr/>
        </p:nvSpPr>
        <p:spPr>
          <a:xfrm>
            <a:off x="1214414" y="5715016"/>
            <a:ext cx="7929586" cy="289742"/>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Kaynak: </a:t>
            </a:r>
            <a:r>
              <a:rPr kumimoji="0" lang="tr-TR"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http://www.</a:t>
            </a:r>
            <a:r>
              <a:rPr kumimoji="0" lang="tr-TR" sz="1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goc</a:t>
            </a:r>
            <a:r>
              <a:rPr kumimoji="0" lang="tr-TR"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.gov.tr/icerik3/</a:t>
            </a:r>
            <a:r>
              <a:rPr kumimoji="0" lang="tr-TR" sz="1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duzensiz</a:t>
            </a:r>
            <a:r>
              <a:rPr kumimoji="0" lang="tr-TR"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r>
              <a:rPr kumimoji="0" lang="tr-TR" sz="1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goc</a:t>
            </a:r>
            <a:r>
              <a:rPr kumimoji="0" lang="tr-TR"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_363_378_4710</a:t>
            </a:r>
            <a:endParaRPr kumimoji="0" lang="tr-TR" sz="1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7" name="6 Resim" descr="55555555555.JPG"/>
          <p:cNvPicPr>
            <a:picLocks noChangeAspect="1"/>
          </p:cNvPicPr>
          <p:nvPr/>
        </p:nvPicPr>
        <p:blipFill>
          <a:blip r:embed="rId3" cstate="print"/>
          <a:stretch>
            <a:fillRect/>
          </a:stretch>
        </p:blipFill>
        <p:spPr>
          <a:xfrm>
            <a:off x="6643702" y="0"/>
            <a:ext cx="2500297" cy="139179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a:xfrm>
            <a:off x="1214414" y="5143512"/>
            <a:ext cx="7429552" cy="36118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Kaynak: </a:t>
            </a:r>
            <a:r>
              <a:rPr kumimoji="0" lang="tr-TR"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http://www.</a:t>
            </a:r>
            <a:r>
              <a:rPr kumimoji="0" lang="tr-TR" sz="1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goc</a:t>
            </a:r>
            <a:r>
              <a:rPr kumimoji="0" lang="tr-TR"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.gov.tr/icerik3/</a:t>
            </a:r>
            <a:r>
              <a:rPr kumimoji="0" lang="tr-TR" sz="1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duzensiz</a:t>
            </a:r>
            <a:r>
              <a:rPr kumimoji="0" lang="tr-TR"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r>
              <a:rPr kumimoji="0" lang="tr-TR" sz="1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goc</a:t>
            </a:r>
            <a:r>
              <a:rPr kumimoji="0" lang="tr-TR"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_363_378_4710</a:t>
            </a:r>
            <a:endParaRPr kumimoji="0" lang="tr-TR" sz="1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7" name="6 Resim" descr="55555555555.JPG"/>
          <p:cNvPicPr>
            <a:picLocks noChangeAspect="1"/>
          </p:cNvPicPr>
          <p:nvPr/>
        </p:nvPicPr>
        <p:blipFill>
          <a:blip r:embed="rId2" cstate="print"/>
          <a:stretch>
            <a:fillRect/>
          </a:stretch>
        </p:blipFill>
        <p:spPr>
          <a:xfrm>
            <a:off x="6476644" y="0"/>
            <a:ext cx="2667355" cy="1484784"/>
          </a:xfrm>
          <a:prstGeom prst="rect">
            <a:avLst/>
          </a:prstGeom>
        </p:spPr>
      </p:pic>
      <p:pic>
        <p:nvPicPr>
          <p:cNvPr id="8" name="7 Resim" descr="göç idaresi 2.JPG"/>
          <p:cNvPicPr>
            <a:picLocks noChangeAspect="1"/>
          </p:cNvPicPr>
          <p:nvPr/>
        </p:nvPicPr>
        <p:blipFill>
          <a:blip r:embed="rId3" cstate="print"/>
          <a:stretch>
            <a:fillRect/>
          </a:stretch>
        </p:blipFill>
        <p:spPr>
          <a:xfrm>
            <a:off x="1142976" y="1571612"/>
            <a:ext cx="7033984" cy="372269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a:xfrm>
            <a:off x="1285852" y="5929330"/>
            <a:ext cx="8229600" cy="289742"/>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Kaynak: </a:t>
            </a:r>
            <a:r>
              <a:rPr kumimoji="0" lang="tr-TR"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http://www.</a:t>
            </a:r>
            <a:r>
              <a:rPr kumimoji="0" lang="tr-TR" sz="1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goc</a:t>
            </a:r>
            <a:r>
              <a:rPr kumimoji="0" lang="tr-TR"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.gov.tr/icerik3/</a:t>
            </a:r>
            <a:r>
              <a:rPr kumimoji="0" lang="tr-TR" sz="1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duzensiz</a:t>
            </a:r>
            <a:r>
              <a:rPr kumimoji="0" lang="tr-TR"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r>
              <a:rPr kumimoji="0" lang="tr-TR" sz="1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goc</a:t>
            </a:r>
            <a:r>
              <a:rPr kumimoji="0" lang="tr-TR"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_363_378_4710</a:t>
            </a:r>
            <a:endParaRPr kumimoji="0" lang="tr-TR" sz="1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7" name="6 Resim" descr="55555555555.JPG"/>
          <p:cNvPicPr>
            <a:picLocks noChangeAspect="1"/>
          </p:cNvPicPr>
          <p:nvPr/>
        </p:nvPicPr>
        <p:blipFill>
          <a:blip r:embed="rId2" cstate="print"/>
          <a:stretch>
            <a:fillRect/>
          </a:stretch>
        </p:blipFill>
        <p:spPr>
          <a:xfrm>
            <a:off x="6476644" y="0"/>
            <a:ext cx="2667355" cy="1484784"/>
          </a:xfrm>
          <a:prstGeom prst="rect">
            <a:avLst/>
          </a:prstGeom>
        </p:spPr>
      </p:pic>
      <p:pic>
        <p:nvPicPr>
          <p:cNvPr id="4" name="3 Resim" descr="göç idaresi 3.JPG"/>
          <p:cNvPicPr>
            <a:picLocks noChangeAspect="1"/>
          </p:cNvPicPr>
          <p:nvPr/>
        </p:nvPicPr>
        <p:blipFill>
          <a:blip r:embed="rId3" cstate="print"/>
          <a:stretch>
            <a:fillRect/>
          </a:stretch>
        </p:blipFill>
        <p:spPr>
          <a:xfrm>
            <a:off x="1214414" y="1500174"/>
            <a:ext cx="7348236" cy="451475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a:xfrm>
            <a:off x="1285852" y="5929330"/>
            <a:ext cx="8143900" cy="36118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Kaynak: </a:t>
            </a:r>
            <a:r>
              <a:rPr kumimoji="0" lang="tr-TR"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http://www.</a:t>
            </a:r>
            <a:r>
              <a:rPr kumimoji="0" lang="tr-TR" sz="1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goc</a:t>
            </a:r>
            <a:r>
              <a:rPr kumimoji="0" lang="tr-TR"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.gov.tr/icerik3/</a:t>
            </a:r>
            <a:r>
              <a:rPr kumimoji="0" lang="tr-TR" sz="1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duzensiz</a:t>
            </a:r>
            <a:r>
              <a:rPr kumimoji="0" lang="tr-TR"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r>
              <a:rPr kumimoji="0" lang="tr-TR" sz="1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goc</a:t>
            </a:r>
            <a:r>
              <a:rPr kumimoji="0" lang="tr-TR"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_363_378_4710</a:t>
            </a:r>
            <a:endParaRPr kumimoji="0" lang="tr-TR" sz="1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7" name="6 Resim" descr="55555555555.JPG"/>
          <p:cNvPicPr>
            <a:picLocks noChangeAspect="1"/>
          </p:cNvPicPr>
          <p:nvPr/>
        </p:nvPicPr>
        <p:blipFill>
          <a:blip r:embed="rId2" cstate="print"/>
          <a:stretch>
            <a:fillRect/>
          </a:stretch>
        </p:blipFill>
        <p:spPr>
          <a:xfrm>
            <a:off x="6476644" y="0"/>
            <a:ext cx="2667355" cy="1484784"/>
          </a:xfrm>
          <a:prstGeom prst="rect">
            <a:avLst/>
          </a:prstGeom>
        </p:spPr>
      </p:pic>
      <p:pic>
        <p:nvPicPr>
          <p:cNvPr id="4" name="3 Resim" descr="göç idaresi 4.JPG"/>
          <p:cNvPicPr>
            <a:picLocks noChangeAspect="1"/>
          </p:cNvPicPr>
          <p:nvPr/>
        </p:nvPicPr>
        <p:blipFill>
          <a:blip r:embed="rId3" cstate="print"/>
          <a:stretch>
            <a:fillRect/>
          </a:stretch>
        </p:blipFill>
        <p:spPr>
          <a:xfrm>
            <a:off x="1142976" y="1643050"/>
            <a:ext cx="7215238" cy="439579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a:xfrm>
            <a:off x="1214414" y="6143644"/>
            <a:ext cx="4286280" cy="504056"/>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200" b="1" i="0" u="none" strike="noStrike" kern="1200" cap="none" spc="0" normalizeH="0" baseline="0" noProof="0" dirty="0" smtClean="0">
                <a:ln>
                  <a:noFill/>
                </a:ln>
                <a:solidFill>
                  <a:schemeClr val="tx1"/>
                </a:solidFill>
                <a:effectLst/>
                <a:uLnTx/>
                <a:uFillTx/>
                <a:latin typeface="+mj-lt"/>
                <a:ea typeface="+mj-ea"/>
                <a:cs typeface="+mj-cs"/>
              </a:rPr>
              <a:t>Kaynak: </a:t>
            </a:r>
            <a:r>
              <a:rPr kumimoji="0" lang="tr-TR" sz="1200" b="0" i="0" u="none" strike="noStrike" kern="1200" cap="none" spc="0" normalizeH="0" baseline="0" noProof="0" dirty="0" smtClean="0">
                <a:ln>
                  <a:noFill/>
                </a:ln>
                <a:solidFill>
                  <a:schemeClr val="tx1"/>
                </a:solidFill>
                <a:effectLst/>
                <a:uLnTx/>
                <a:uFillTx/>
                <a:latin typeface="+mj-lt"/>
                <a:ea typeface="+mj-ea"/>
                <a:cs typeface="+mj-cs"/>
              </a:rPr>
              <a:t>http://www.</a:t>
            </a:r>
            <a:r>
              <a:rPr kumimoji="0" lang="tr-TR" sz="1200" b="0" i="0" u="none" strike="noStrike" kern="1200" cap="none" spc="0" normalizeH="0" baseline="0" noProof="0" dirty="0" err="1" smtClean="0">
                <a:ln>
                  <a:noFill/>
                </a:ln>
                <a:solidFill>
                  <a:schemeClr val="tx1"/>
                </a:solidFill>
                <a:effectLst/>
                <a:uLnTx/>
                <a:uFillTx/>
                <a:latin typeface="+mj-lt"/>
                <a:ea typeface="+mj-ea"/>
                <a:cs typeface="+mj-cs"/>
              </a:rPr>
              <a:t>goc</a:t>
            </a:r>
            <a:r>
              <a:rPr kumimoji="0" lang="tr-TR" sz="1200" b="0" i="0" u="none" strike="noStrike" kern="1200" cap="none" spc="0" normalizeH="0" baseline="0" noProof="0" dirty="0" smtClean="0">
                <a:ln>
                  <a:noFill/>
                </a:ln>
                <a:solidFill>
                  <a:schemeClr val="tx1"/>
                </a:solidFill>
                <a:effectLst/>
                <a:uLnTx/>
                <a:uFillTx/>
                <a:latin typeface="+mj-lt"/>
                <a:ea typeface="+mj-ea"/>
                <a:cs typeface="+mj-cs"/>
              </a:rPr>
              <a:t>.gov.tr/icerik3/</a:t>
            </a:r>
            <a:r>
              <a:rPr kumimoji="0" lang="tr-TR" sz="1200" b="0" i="0" u="none" strike="noStrike" kern="1200" cap="none" spc="0" normalizeH="0" baseline="0" noProof="0" dirty="0" err="1" smtClean="0">
                <a:ln>
                  <a:noFill/>
                </a:ln>
                <a:solidFill>
                  <a:schemeClr val="tx1"/>
                </a:solidFill>
                <a:effectLst/>
                <a:uLnTx/>
                <a:uFillTx/>
                <a:latin typeface="+mj-lt"/>
                <a:ea typeface="+mj-ea"/>
                <a:cs typeface="+mj-cs"/>
              </a:rPr>
              <a:t>duzensiz</a:t>
            </a:r>
            <a:r>
              <a:rPr kumimoji="0" lang="tr-TR" sz="1200" b="0" i="0" u="none" strike="noStrike" kern="1200" cap="none" spc="0" normalizeH="0" baseline="0" noProof="0" dirty="0" smtClean="0">
                <a:ln>
                  <a:noFill/>
                </a:ln>
                <a:solidFill>
                  <a:schemeClr val="tx1"/>
                </a:solidFill>
                <a:effectLst/>
                <a:uLnTx/>
                <a:uFillTx/>
                <a:latin typeface="+mj-lt"/>
                <a:ea typeface="+mj-ea"/>
                <a:cs typeface="+mj-cs"/>
              </a:rPr>
              <a:t>-</a:t>
            </a:r>
            <a:r>
              <a:rPr kumimoji="0" lang="tr-TR" sz="1200" b="0" i="0" u="none" strike="noStrike" kern="1200" cap="none" spc="0" normalizeH="0" baseline="0" noProof="0" dirty="0" err="1" smtClean="0">
                <a:ln>
                  <a:noFill/>
                </a:ln>
                <a:solidFill>
                  <a:schemeClr val="tx1"/>
                </a:solidFill>
                <a:effectLst/>
                <a:uLnTx/>
                <a:uFillTx/>
                <a:latin typeface="+mj-lt"/>
                <a:ea typeface="+mj-ea"/>
                <a:cs typeface="+mj-cs"/>
              </a:rPr>
              <a:t>goc</a:t>
            </a:r>
            <a:r>
              <a:rPr kumimoji="0" lang="tr-TR" sz="1200" b="0" i="0" u="none" strike="noStrike" kern="1200" cap="none" spc="0" normalizeH="0" baseline="0" noProof="0" dirty="0" smtClean="0">
                <a:ln>
                  <a:noFill/>
                </a:ln>
                <a:solidFill>
                  <a:schemeClr val="tx1"/>
                </a:solidFill>
                <a:effectLst/>
                <a:uLnTx/>
                <a:uFillTx/>
                <a:latin typeface="+mj-lt"/>
                <a:ea typeface="+mj-ea"/>
                <a:cs typeface="+mj-cs"/>
              </a:rPr>
              <a:t>_363_378_4710</a:t>
            </a:r>
            <a:endParaRPr kumimoji="0" lang="tr-TR" sz="12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4 Resim" descr="göç idaresi 5.JPG"/>
          <p:cNvPicPr>
            <a:picLocks noChangeAspect="1"/>
          </p:cNvPicPr>
          <p:nvPr/>
        </p:nvPicPr>
        <p:blipFill>
          <a:blip r:embed="rId2" cstate="print"/>
          <a:stretch>
            <a:fillRect/>
          </a:stretch>
        </p:blipFill>
        <p:spPr>
          <a:xfrm>
            <a:off x="1142976" y="0"/>
            <a:ext cx="4279307" cy="6429397"/>
          </a:xfrm>
          <a:prstGeom prst="rect">
            <a:avLst/>
          </a:prstGeom>
        </p:spPr>
      </p:pic>
      <p:pic>
        <p:nvPicPr>
          <p:cNvPr id="8" name="Picture 8" descr="http://www.konhaber.com/sahifeler/2014/02/14/havadis/detay4ec1513a320a457c2ee94164eef3d703.jpg"/>
          <p:cNvPicPr>
            <a:picLocks noChangeAspect="1" noChangeArrowheads="1"/>
          </p:cNvPicPr>
          <p:nvPr/>
        </p:nvPicPr>
        <p:blipFill>
          <a:blip r:embed="rId3" cstate="print"/>
          <a:srcRect/>
          <a:stretch>
            <a:fillRect/>
          </a:stretch>
        </p:blipFill>
        <p:spPr bwMode="auto">
          <a:xfrm>
            <a:off x="5429256" y="857232"/>
            <a:ext cx="3264412" cy="2214578"/>
          </a:xfrm>
          <a:prstGeom prst="rect">
            <a:avLst/>
          </a:prstGeom>
          <a:noFill/>
        </p:spPr>
      </p:pic>
      <p:pic>
        <p:nvPicPr>
          <p:cNvPr id="9" name="Picture 6" descr="http://i.sabah.com.tr/sb/galeri/turkiye/kilisteki-multeci-kampi-ilk-kez-goruntuledi/aafoto_0534_10042012200625406_r_ozl_20120410000000_kil540_d.jpg"/>
          <p:cNvPicPr>
            <a:picLocks noChangeAspect="1" noChangeArrowheads="1"/>
          </p:cNvPicPr>
          <p:nvPr/>
        </p:nvPicPr>
        <p:blipFill>
          <a:blip r:embed="rId4" cstate="print"/>
          <a:srcRect/>
          <a:stretch>
            <a:fillRect/>
          </a:stretch>
        </p:blipFill>
        <p:spPr bwMode="auto">
          <a:xfrm>
            <a:off x="5429256" y="3429000"/>
            <a:ext cx="3286148" cy="2286016"/>
          </a:xfrm>
          <a:prstGeom prst="rect">
            <a:avLst/>
          </a:prstGeom>
          <a:noFill/>
        </p:spPr>
      </p:pic>
      <p:sp>
        <p:nvSpPr>
          <p:cNvPr id="10" name="5 İçerik Yer Tutucusu"/>
          <p:cNvSpPr>
            <a:spLocks noGrp="1"/>
          </p:cNvSpPr>
          <p:nvPr>
            <p:ph idx="1"/>
          </p:nvPr>
        </p:nvSpPr>
        <p:spPr>
          <a:xfrm>
            <a:off x="5357818" y="285728"/>
            <a:ext cx="3357586" cy="576064"/>
          </a:xfrm>
        </p:spPr>
        <p:txBody>
          <a:bodyPr>
            <a:normAutofit fontScale="70000" lnSpcReduction="20000"/>
          </a:bodyPr>
          <a:lstStyle/>
          <a:p>
            <a:pPr algn="ctr">
              <a:buNone/>
            </a:pPr>
            <a:r>
              <a:rPr lang="tr-TR" sz="2000" b="1" dirty="0" smtClean="0">
                <a:latin typeface="Times New Roman" pitchFamily="18" charset="0"/>
                <a:cs typeface="Times New Roman" pitchFamily="18" charset="0"/>
              </a:rPr>
              <a:t>Kilis</a:t>
            </a:r>
            <a:r>
              <a:rPr lang="tr-TR" sz="2000" dirty="0" smtClean="0">
                <a:latin typeface="Times New Roman" pitchFamily="18" charset="0"/>
                <a:cs typeface="Times New Roman" pitchFamily="18" charset="0"/>
              </a:rPr>
              <a:t> Kent Nüfusundan Fazla </a:t>
            </a:r>
          </a:p>
          <a:p>
            <a:pPr algn="ctr">
              <a:buNone/>
            </a:pPr>
            <a:r>
              <a:rPr lang="tr-TR" sz="2000" dirty="0" smtClean="0">
                <a:latin typeface="Times New Roman" pitchFamily="18" charset="0"/>
                <a:cs typeface="Times New Roman" pitchFamily="18" charset="0"/>
              </a:rPr>
              <a:t>Olan Suriyeli Sığınmacılar ve </a:t>
            </a:r>
            <a:r>
              <a:rPr lang="tr-TR" sz="2000" b="1" dirty="0" smtClean="0">
                <a:latin typeface="Times New Roman" pitchFamily="18" charset="0"/>
                <a:cs typeface="Times New Roman" pitchFamily="18" charset="0"/>
              </a:rPr>
              <a:t>Kampları</a:t>
            </a:r>
            <a:endParaRPr lang="tr-T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3108" y="714356"/>
            <a:ext cx="5357850" cy="857256"/>
          </a:xfrm>
        </p:spPr>
        <p:txBody>
          <a:bodyPr>
            <a:normAutofit fontScale="25000" lnSpcReduction="20000"/>
          </a:bodyPr>
          <a:lstStyle/>
          <a:p>
            <a:endParaRPr lang="tr-TR" dirty="0" smtClean="0"/>
          </a:p>
          <a:p>
            <a:pPr algn="ctr">
              <a:buNone/>
            </a:pPr>
            <a:r>
              <a:rPr lang="tr-TR" sz="9600" b="1" dirty="0" smtClean="0">
                <a:latin typeface="Times New Roman" pitchFamily="18" charset="0"/>
                <a:cs typeface="Times New Roman" pitchFamily="18" charset="0"/>
              </a:rPr>
              <a:t>Avrupa Yolunda Sığınmacı Durumu?</a:t>
            </a:r>
          </a:p>
          <a:p>
            <a:endParaRPr lang="tr-TR" dirty="0" smtClean="0"/>
          </a:p>
        </p:txBody>
      </p:sp>
      <p:pic>
        <p:nvPicPr>
          <p:cNvPr id="4" name="3 Resim" descr="EGE 333.jpg"/>
          <p:cNvPicPr>
            <a:picLocks noChangeAspect="1"/>
          </p:cNvPicPr>
          <p:nvPr/>
        </p:nvPicPr>
        <p:blipFill>
          <a:blip r:embed="rId2" cstate="print"/>
          <a:stretch>
            <a:fillRect/>
          </a:stretch>
        </p:blipFill>
        <p:spPr>
          <a:xfrm>
            <a:off x="1071538" y="1643050"/>
            <a:ext cx="4604356" cy="2571744"/>
          </a:xfrm>
          <a:prstGeom prst="rect">
            <a:avLst/>
          </a:prstGeom>
        </p:spPr>
      </p:pic>
      <p:pic>
        <p:nvPicPr>
          <p:cNvPr id="5" name="3 İçerik Yer Tutucusu" descr="EGE ADALARI.jpg"/>
          <p:cNvPicPr>
            <a:picLocks noChangeAspect="1"/>
          </p:cNvPicPr>
          <p:nvPr/>
        </p:nvPicPr>
        <p:blipFill>
          <a:blip r:embed="rId3" cstate="print"/>
          <a:stretch>
            <a:fillRect/>
          </a:stretch>
        </p:blipFill>
        <p:spPr>
          <a:xfrm>
            <a:off x="4611932" y="4286256"/>
            <a:ext cx="4532068" cy="2571744"/>
          </a:xfrm>
          <a:prstGeom prst="rect">
            <a:avLst/>
          </a:prstGeom>
        </p:spPr>
      </p:pic>
      <p:sp>
        <p:nvSpPr>
          <p:cNvPr id="6" name="1 Başlık"/>
          <p:cNvSpPr txBox="1">
            <a:spLocks/>
          </p:cNvSpPr>
          <p:nvPr/>
        </p:nvSpPr>
        <p:spPr>
          <a:xfrm>
            <a:off x="5715008" y="2571744"/>
            <a:ext cx="1872208" cy="875496"/>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Yasadışı Avrupa</a:t>
            </a:r>
            <a:r>
              <a:rPr kumimoji="0" lang="tr-TR" sz="2000" b="1" i="0" u="none" strike="noStrike" kern="1200" cap="none" spc="0" normalizeH="0" noProof="0" dirty="0" smtClean="0">
                <a:ln>
                  <a:noFill/>
                </a:ln>
                <a:solidFill>
                  <a:schemeClr val="tx2"/>
                </a:solidFill>
                <a:effectLst/>
                <a:uLnTx/>
                <a:uFillTx/>
                <a:latin typeface="Times New Roman" pitchFamily="18" charset="0"/>
                <a:ea typeface="+mj-ea"/>
                <a:cs typeface="Times New Roman" pitchFamily="18" charset="0"/>
              </a:rPr>
              <a:t> Yolculuğu</a:t>
            </a:r>
            <a:endParaRPr kumimoji="0" lang="tr-TR" sz="2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728" y="214290"/>
            <a:ext cx="6840760" cy="620688"/>
          </a:xfrm>
        </p:spPr>
        <p:txBody>
          <a:bodyPr>
            <a:normAutofit/>
          </a:bodyPr>
          <a:lstStyle/>
          <a:p>
            <a:pPr algn="ctr"/>
            <a:r>
              <a:rPr lang="tr-TR" sz="2400" b="1" dirty="0" smtClean="0">
                <a:latin typeface="Times New Roman" pitchFamily="18" charset="0"/>
                <a:cs typeface="Times New Roman" pitchFamily="18" charset="0"/>
              </a:rPr>
              <a:t>Suriye’ye Komşu Ülkeler ve Avrupa</a:t>
            </a:r>
            <a:endParaRPr lang="tr-TR" sz="2400" b="1"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071669" y="1000108"/>
            <a:ext cx="5703805"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sults.unhcr.org.tr/resource/img/slides/slide06.png"/>
          <p:cNvPicPr>
            <a:picLocks noChangeAspect="1" noChangeArrowheads="1"/>
          </p:cNvPicPr>
          <p:nvPr/>
        </p:nvPicPr>
        <p:blipFill>
          <a:blip r:embed="rId2" cstate="print"/>
          <a:srcRect/>
          <a:stretch>
            <a:fillRect/>
          </a:stretch>
        </p:blipFill>
        <p:spPr bwMode="auto">
          <a:xfrm>
            <a:off x="-1" y="4564529"/>
            <a:ext cx="5436097" cy="2293472"/>
          </a:xfrm>
          <a:prstGeom prst="rect">
            <a:avLst/>
          </a:prstGeom>
          <a:noFill/>
        </p:spPr>
      </p:pic>
      <p:pic>
        <p:nvPicPr>
          <p:cNvPr id="1028" name="Picture 4" descr="http://results.unhcr.org.tr/resource/img/slides/slide03.png"/>
          <p:cNvPicPr>
            <a:picLocks noChangeAspect="1" noChangeArrowheads="1"/>
          </p:cNvPicPr>
          <p:nvPr/>
        </p:nvPicPr>
        <p:blipFill>
          <a:blip r:embed="rId3" cstate="print"/>
          <a:srcRect/>
          <a:stretch>
            <a:fillRect/>
          </a:stretch>
        </p:blipFill>
        <p:spPr bwMode="auto">
          <a:xfrm>
            <a:off x="0" y="0"/>
            <a:ext cx="9144000" cy="3862874"/>
          </a:xfrm>
          <a:prstGeom prst="rect">
            <a:avLst/>
          </a:prstGeom>
          <a:noFill/>
        </p:spPr>
      </p:pic>
      <p:sp>
        <p:nvSpPr>
          <p:cNvPr id="6" name="1 Başlık"/>
          <p:cNvSpPr txBox="1">
            <a:spLocks/>
          </p:cNvSpPr>
          <p:nvPr/>
        </p:nvSpPr>
        <p:spPr>
          <a:xfrm>
            <a:off x="467544" y="3717032"/>
            <a:ext cx="8136904" cy="864096"/>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effectLst/>
                <a:uLnTx/>
                <a:uFillTx/>
                <a:latin typeface="Times New Roman" pitchFamily="18" charset="0"/>
                <a:ea typeface="+mj-ea"/>
                <a:cs typeface="Times New Roman" pitchFamily="18" charset="0"/>
              </a:rPr>
              <a:t>Ortadoğu’da Mülteci Sorunu</a:t>
            </a:r>
            <a:endParaRPr kumimoji="0" lang="tr-TR" sz="32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7" name="2 Alt Başlık"/>
          <p:cNvSpPr txBox="1">
            <a:spLocks/>
          </p:cNvSpPr>
          <p:nvPr/>
        </p:nvSpPr>
        <p:spPr>
          <a:xfrm>
            <a:off x="6084168" y="5681464"/>
            <a:ext cx="3059832" cy="1176536"/>
          </a:xfrm>
          <a:prstGeom prst="rect">
            <a:avLst/>
          </a:prstGeom>
        </p:spPr>
        <p:txBody>
          <a:bodyPr vert="horz">
            <a:normAutofit/>
          </a:bodyPr>
          <a:lstStyle/>
          <a:p>
            <a:pPr marL="274320" marR="0" lvl="0" indent="-274320" algn="r" defTabSz="914400" rtl="0" eaLnBrk="1" fontAlgn="auto" latinLnBrk="0" hangingPunct="1">
              <a:lnSpc>
                <a:spcPct val="100000"/>
              </a:lnSpc>
              <a:spcBef>
                <a:spcPct val="20000"/>
              </a:spcBef>
              <a:spcAft>
                <a:spcPts val="0"/>
              </a:spcAft>
              <a:buClr>
                <a:schemeClr val="accent3"/>
              </a:buClr>
              <a:buSzPct val="95000"/>
              <a:tabLst/>
              <a:defRPr/>
            </a:pPr>
            <a:endParaRPr kumimoji="0" lang="tr-TR" sz="2400" b="0" i="0" u="none" strike="noStrike" kern="1200" cap="none" spc="0" normalizeH="0" baseline="0" noProof="0" dirty="0">
              <a:ln>
                <a:noFill/>
              </a:ln>
              <a:effectLst/>
              <a:uLnTx/>
              <a:uFillTx/>
              <a:latin typeface="+mn-lt"/>
              <a:ea typeface="+mn-ea"/>
              <a:cs typeface="+mn-cs"/>
            </a:endParaRPr>
          </a:p>
        </p:txBody>
      </p:sp>
      <p:pic>
        <p:nvPicPr>
          <p:cNvPr id="8" name="7 Resim" descr="Ekran Alıntısı2.JPG"/>
          <p:cNvPicPr>
            <a:picLocks noChangeAspect="1"/>
          </p:cNvPicPr>
          <p:nvPr/>
        </p:nvPicPr>
        <p:blipFill>
          <a:blip r:embed="rId4" cstate="print"/>
          <a:stretch>
            <a:fillRect/>
          </a:stretch>
        </p:blipFill>
        <p:spPr>
          <a:xfrm>
            <a:off x="-36512" y="3184773"/>
            <a:ext cx="2447925" cy="6762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357554" y="214290"/>
            <a:ext cx="3143272" cy="492664"/>
          </a:xfrm>
          <a:noFill/>
          <a:ln w="3175">
            <a:no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tr-TR" sz="2400" b="1" dirty="0" smtClean="0">
                <a:solidFill>
                  <a:schemeClr val="tx1"/>
                </a:solidFill>
              </a:rPr>
              <a:t>SONUÇ</a:t>
            </a:r>
            <a:endParaRPr lang="tr-TR" sz="2400" b="1" dirty="0">
              <a:solidFill>
                <a:schemeClr val="tx1"/>
              </a:solidFill>
            </a:endParaRPr>
          </a:p>
        </p:txBody>
      </p:sp>
      <p:sp>
        <p:nvSpPr>
          <p:cNvPr id="6" name="5 İçerik Yer Tutucusu"/>
          <p:cNvSpPr>
            <a:spLocks noGrp="1"/>
          </p:cNvSpPr>
          <p:nvPr>
            <p:ph idx="1"/>
          </p:nvPr>
        </p:nvSpPr>
        <p:spPr>
          <a:xfrm>
            <a:off x="1128682" y="928670"/>
            <a:ext cx="8015318" cy="4680520"/>
          </a:xfrm>
        </p:spPr>
        <p:txBody>
          <a:bodyPr>
            <a:noAutofit/>
          </a:bodyPr>
          <a:lstStyle/>
          <a:p>
            <a:pPr algn="just"/>
            <a:r>
              <a:rPr lang="tr-TR" sz="2000" dirty="0" smtClean="0">
                <a:solidFill>
                  <a:srgbClr val="FF0000"/>
                </a:solidFill>
                <a:latin typeface="Times New Roman" pitchFamily="18" charset="0"/>
                <a:cs typeface="Times New Roman" pitchFamily="18" charset="0"/>
              </a:rPr>
              <a:t>Irak</a:t>
            </a:r>
            <a:r>
              <a:rPr lang="tr-TR" sz="2000" dirty="0" smtClean="0">
                <a:latin typeface="Times New Roman" pitchFamily="18" charset="0"/>
                <a:cs typeface="Times New Roman" pitchFamily="18" charset="0"/>
              </a:rPr>
              <a:t>’ın ABD tarafından 2003 yılında işgal edilmesi…</a:t>
            </a:r>
          </a:p>
          <a:p>
            <a:pPr algn="just"/>
            <a:r>
              <a:rPr lang="tr-TR" sz="2000" dirty="0" smtClean="0">
                <a:solidFill>
                  <a:srgbClr val="FF0000"/>
                </a:solidFill>
                <a:latin typeface="Times New Roman" pitchFamily="18" charset="0"/>
                <a:cs typeface="Times New Roman" pitchFamily="18" charset="0"/>
              </a:rPr>
              <a:t>Suriye</a:t>
            </a:r>
            <a:r>
              <a:rPr lang="tr-TR" sz="2000" dirty="0" smtClean="0">
                <a:latin typeface="Times New Roman" pitchFamily="18" charset="0"/>
                <a:cs typeface="Times New Roman" pitchFamily="18" charset="0"/>
              </a:rPr>
              <a:t>’de Rejim, muhalifler, radikal gruplar ve Rusya tarafından oluşturulan savaş…</a:t>
            </a:r>
          </a:p>
          <a:p>
            <a:pPr algn="just"/>
            <a:r>
              <a:rPr lang="tr-TR" sz="2000" dirty="0" smtClean="0">
                <a:solidFill>
                  <a:srgbClr val="FF0000"/>
                </a:solidFill>
                <a:latin typeface="Times New Roman" pitchFamily="18" charset="0"/>
                <a:cs typeface="Times New Roman" pitchFamily="18" charset="0"/>
              </a:rPr>
              <a:t>Filistin-İsrail </a:t>
            </a:r>
            <a:r>
              <a:rPr lang="tr-TR" sz="2000" dirty="0" smtClean="0">
                <a:latin typeface="Times New Roman" pitchFamily="18" charset="0"/>
                <a:cs typeface="Times New Roman" pitchFamily="18" charset="0"/>
              </a:rPr>
              <a:t>savaşı…</a:t>
            </a:r>
          </a:p>
          <a:p>
            <a:pPr algn="just"/>
            <a:r>
              <a:rPr lang="tr-TR" sz="2000" dirty="0" smtClean="0">
                <a:solidFill>
                  <a:srgbClr val="FF0000"/>
                </a:solidFill>
                <a:latin typeface="Times New Roman" pitchFamily="18" charset="0"/>
                <a:cs typeface="Times New Roman" pitchFamily="18" charset="0"/>
              </a:rPr>
              <a:t>İran Rejimi </a:t>
            </a:r>
            <a:r>
              <a:rPr lang="tr-TR" sz="2000" dirty="0" smtClean="0">
                <a:latin typeface="Times New Roman" pitchFamily="18" charset="0"/>
                <a:cs typeface="Times New Roman" pitchFamily="18" charset="0"/>
              </a:rPr>
              <a:t>ve Batı Yanlısı </a:t>
            </a:r>
            <a:r>
              <a:rPr lang="tr-TR" sz="2000" dirty="0" smtClean="0">
                <a:solidFill>
                  <a:srgbClr val="FF0000"/>
                </a:solidFill>
                <a:latin typeface="Times New Roman" pitchFamily="18" charset="0"/>
                <a:cs typeface="Times New Roman" pitchFamily="18" charset="0"/>
              </a:rPr>
              <a:t>Reformcular</a:t>
            </a:r>
            <a:r>
              <a:rPr lang="tr-TR" sz="2000" dirty="0" smtClean="0">
                <a:latin typeface="Times New Roman" pitchFamily="18" charset="0"/>
                <a:cs typeface="Times New Roman" pitchFamily="18" charset="0"/>
              </a:rPr>
              <a:t> arası karışıklıklar…</a:t>
            </a:r>
          </a:p>
          <a:p>
            <a:pPr algn="just"/>
            <a:r>
              <a:rPr lang="tr-TR" sz="2000" dirty="0" smtClean="0">
                <a:solidFill>
                  <a:srgbClr val="FF0000"/>
                </a:solidFill>
                <a:latin typeface="Times New Roman" pitchFamily="18" charset="0"/>
                <a:cs typeface="Times New Roman" pitchFamily="18" charset="0"/>
              </a:rPr>
              <a:t>Taliban </a:t>
            </a:r>
            <a:r>
              <a:rPr lang="tr-TR" sz="2000" dirty="0" smtClean="0">
                <a:latin typeface="Times New Roman" pitchFamily="18" charset="0"/>
                <a:cs typeface="Times New Roman" pitchFamily="18" charset="0"/>
              </a:rPr>
              <a:t>ile</a:t>
            </a:r>
            <a:r>
              <a:rPr lang="tr-TR" sz="2000" dirty="0" smtClean="0">
                <a:solidFill>
                  <a:srgbClr val="FF0000"/>
                </a:solidFill>
                <a:latin typeface="Times New Roman" pitchFamily="18" charset="0"/>
                <a:cs typeface="Times New Roman" pitchFamily="18" charset="0"/>
              </a:rPr>
              <a:t> Afgan hükümeti </a:t>
            </a:r>
            <a:r>
              <a:rPr lang="tr-TR" sz="2000" dirty="0" smtClean="0">
                <a:latin typeface="Times New Roman" pitchFamily="18" charset="0"/>
                <a:cs typeface="Times New Roman" pitchFamily="18" charset="0"/>
              </a:rPr>
              <a:t>arasındaki iç savaş… </a:t>
            </a:r>
          </a:p>
          <a:p>
            <a:pPr algn="just">
              <a:buNone/>
            </a:pPr>
            <a:endParaRPr lang="tr-TR" sz="2000" dirty="0" smtClean="0">
              <a:latin typeface="Times New Roman" pitchFamily="18" charset="0"/>
              <a:cs typeface="Times New Roman" pitchFamily="18" charset="0"/>
            </a:endParaRPr>
          </a:p>
          <a:p>
            <a:pPr algn="just">
              <a:buNone/>
            </a:pPr>
            <a:r>
              <a:rPr lang="tr-TR" sz="2000" dirty="0" smtClean="0">
                <a:latin typeface="Times New Roman" pitchFamily="18" charset="0"/>
                <a:cs typeface="Times New Roman" pitchFamily="18" charset="0"/>
              </a:rPr>
              <a:t>    Ortadoğu’da yerinden edilen ve zorunlu göçe maruz bırakılan insan sayısını son dönemlerde daha da artırmaktadır.</a:t>
            </a:r>
          </a:p>
          <a:p>
            <a:pPr algn="just">
              <a:buNone/>
            </a:pPr>
            <a:endParaRPr lang="tr-TR" sz="2000" dirty="0" smtClean="0">
              <a:latin typeface="Times New Roman" pitchFamily="18" charset="0"/>
              <a:cs typeface="Times New Roman" pitchFamily="18" charset="0"/>
            </a:endParaRPr>
          </a:p>
          <a:p>
            <a:pPr algn="just">
              <a:buNone/>
            </a:pPr>
            <a:r>
              <a:rPr lang="tr-TR" sz="2000" dirty="0" smtClean="0">
                <a:latin typeface="Times New Roman" pitchFamily="18" charset="0"/>
                <a:cs typeface="Times New Roman" pitchFamily="18" charset="0"/>
              </a:rPr>
              <a:t>    Sığınmacı olarak başka ülkelere sığınan insanların büyük bir çoğunluğunun kadın ve çocuklardan olduğu görülmektedir.</a:t>
            </a:r>
          </a:p>
          <a:p>
            <a:pPr algn="just"/>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Mülteci sorunu, kitlesel göçler nedeniyle uluslararası bir sorun haline gelmiştir.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428604"/>
            <a:ext cx="8229600" cy="5760640"/>
          </a:xfrm>
        </p:spPr>
        <p:txBody>
          <a:bodyPr>
            <a:normAutofit lnSpcReduction="10000"/>
          </a:bodyPr>
          <a:lstStyle/>
          <a:p>
            <a:pPr algn="ctr">
              <a:buNone/>
            </a:pPr>
            <a:r>
              <a:rPr lang="tr-TR" sz="2400" b="1" dirty="0" smtClean="0">
                <a:latin typeface="+mj-lt"/>
              </a:rPr>
              <a:t>Kaynakça</a:t>
            </a:r>
          </a:p>
          <a:p>
            <a:r>
              <a:rPr lang="tr-TR" sz="2000" dirty="0" smtClean="0">
                <a:latin typeface="+mj-lt"/>
              </a:rPr>
              <a:t>Başak, C. (2011). Mülteciler, Sığınmacılar ve Yasadışı Göçmenler. İçişleri Bakanlığı Genel Yay. No: 686, Ankara. </a:t>
            </a:r>
          </a:p>
          <a:p>
            <a:r>
              <a:rPr lang="tr-TR" sz="2000" dirty="0" err="1" smtClean="0">
                <a:latin typeface="+mj-lt"/>
              </a:rPr>
              <a:t>Çalhan</a:t>
            </a:r>
            <a:r>
              <a:rPr lang="tr-TR" sz="2000" dirty="0" smtClean="0">
                <a:latin typeface="+mj-lt"/>
              </a:rPr>
              <a:t>, M. (2008).  “Sığınmacı” ve “Mülteci” Kavramları Karıştırılmamalı. (Erişim: 07.03.2016) </a:t>
            </a:r>
            <a:r>
              <a:rPr lang="tr-TR" sz="2000" u="sng" dirty="0" smtClean="0">
                <a:latin typeface="+mj-lt"/>
                <a:hlinkClick r:id="rId2"/>
              </a:rPr>
              <a:t>http://www.</a:t>
            </a:r>
            <a:r>
              <a:rPr lang="tr-TR" sz="2000" u="sng" dirty="0" err="1" smtClean="0">
                <a:latin typeface="+mj-lt"/>
                <a:hlinkClick r:id="rId2"/>
              </a:rPr>
              <a:t>acikgazete</a:t>
            </a:r>
            <a:r>
              <a:rPr lang="tr-TR" sz="2000" u="sng" dirty="0" smtClean="0">
                <a:latin typeface="+mj-lt"/>
                <a:hlinkClick r:id="rId2"/>
              </a:rPr>
              <a:t>.com/</a:t>
            </a:r>
            <a:r>
              <a:rPr lang="tr-TR" sz="2000" u="sng" dirty="0" err="1" smtClean="0">
                <a:latin typeface="+mj-lt"/>
                <a:hlinkClick r:id="rId2"/>
              </a:rPr>
              <a:t>soylesi</a:t>
            </a:r>
            <a:r>
              <a:rPr lang="tr-TR" sz="2000" u="sng" dirty="0" smtClean="0">
                <a:latin typeface="+mj-lt"/>
                <a:hlinkClick r:id="rId2"/>
              </a:rPr>
              <a:t>/2008/11/28/</a:t>
            </a:r>
            <a:r>
              <a:rPr lang="tr-TR" sz="2000" u="sng" dirty="0" err="1" smtClean="0">
                <a:latin typeface="+mj-lt"/>
                <a:hlinkClick r:id="rId2"/>
              </a:rPr>
              <a:t>siginmaci</a:t>
            </a:r>
            <a:r>
              <a:rPr lang="tr-TR" sz="2000" u="sng" dirty="0" smtClean="0">
                <a:latin typeface="+mj-lt"/>
                <a:hlinkClick r:id="rId2"/>
              </a:rPr>
              <a:t>-ve-</a:t>
            </a:r>
            <a:r>
              <a:rPr lang="tr-TR" sz="2000" u="sng" dirty="0" err="1" smtClean="0">
                <a:latin typeface="+mj-lt"/>
                <a:hlinkClick r:id="rId2"/>
              </a:rPr>
              <a:t>multeci</a:t>
            </a:r>
            <a:r>
              <a:rPr lang="tr-TR" sz="2000" u="sng" dirty="0" smtClean="0">
                <a:latin typeface="+mj-lt"/>
                <a:hlinkClick r:id="rId2"/>
              </a:rPr>
              <a:t>-terimleri-</a:t>
            </a:r>
            <a:r>
              <a:rPr lang="tr-TR" sz="2000" u="sng" dirty="0" err="1" smtClean="0">
                <a:latin typeface="+mj-lt"/>
                <a:hlinkClick r:id="rId2"/>
              </a:rPr>
              <a:t>karistirilmamali</a:t>
            </a:r>
            <a:r>
              <a:rPr lang="tr-TR" sz="2000" u="sng" dirty="0" smtClean="0">
                <a:latin typeface="+mj-lt"/>
                <a:hlinkClick r:id="rId2"/>
              </a:rPr>
              <a:t>.</a:t>
            </a:r>
            <a:r>
              <a:rPr lang="tr-TR" sz="2000" u="sng" dirty="0" err="1" smtClean="0">
                <a:latin typeface="+mj-lt"/>
                <a:hlinkClick r:id="rId2"/>
              </a:rPr>
              <a:t>htm</a:t>
            </a:r>
            <a:endParaRPr lang="tr-TR" sz="2000" dirty="0" smtClean="0">
              <a:latin typeface="+mj-lt"/>
            </a:endParaRPr>
          </a:p>
          <a:p>
            <a:r>
              <a:rPr lang="tr-TR" sz="2000" dirty="0" smtClean="0">
                <a:latin typeface="+mj-lt"/>
              </a:rPr>
              <a:t>Kara, P., Korkut, R. (2010). “Türkiye’de Göç, İltica ve Mülteciler”, </a:t>
            </a:r>
            <a:r>
              <a:rPr lang="tr-TR" sz="2000" i="1" dirty="0" smtClean="0">
                <a:latin typeface="+mj-lt"/>
              </a:rPr>
              <a:t>Türk İdare Dergisi</a:t>
            </a:r>
            <a:r>
              <a:rPr lang="tr-TR" sz="2000" dirty="0" smtClean="0">
                <a:latin typeface="+mj-lt"/>
              </a:rPr>
              <a:t>, Sayı: 467, s. 153-162, Ankara.</a:t>
            </a:r>
          </a:p>
          <a:p>
            <a:r>
              <a:rPr lang="tr-TR" sz="2000" dirty="0" smtClean="0">
                <a:latin typeface="+mj-lt"/>
              </a:rPr>
              <a:t>Özgür, E.M. (2011). </a:t>
            </a:r>
            <a:r>
              <a:rPr lang="tr-TR" sz="2000" i="1" dirty="0" smtClean="0">
                <a:latin typeface="+mj-lt"/>
              </a:rPr>
              <a:t>Nüfus Coğrafyası-Coğrafya Ders Notları.</a:t>
            </a:r>
            <a:r>
              <a:rPr lang="tr-TR" sz="2000" dirty="0" smtClean="0">
                <a:latin typeface="+mj-lt"/>
              </a:rPr>
              <a:t> Ankara </a:t>
            </a:r>
            <a:r>
              <a:rPr lang="tr-TR" sz="2000" dirty="0" err="1" smtClean="0">
                <a:latin typeface="+mj-lt"/>
              </a:rPr>
              <a:t>Üniv</a:t>
            </a:r>
            <a:r>
              <a:rPr lang="tr-TR" sz="2000" dirty="0" smtClean="0">
                <a:latin typeface="+mj-lt"/>
              </a:rPr>
              <a:t>. DTCF., Ankara. </a:t>
            </a:r>
          </a:p>
          <a:p>
            <a:r>
              <a:rPr lang="tr-TR" sz="2000" dirty="0" err="1" smtClean="0">
                <a:latin typeface="+mj-lt"/>
              </a:rPr>
              <a:t>Urk</a:t>
            </a:r>
            <a:r>
              <a:rPr lang="tr-TR" sz="2000" dirty="0" smtClean="0">
                <a:latin typeface="+mj-lt"/>
              </a:rPr>
              <a:t>, M. (2010). </a:t>
            </a:r>
            <a:r>
              <a:rPr lang="tr-TR" sz="2000" i="1" dirty="0" smtClean="0">
                <a:latin typeface="+mj-lt"/>
              </a:rPr>
              <a:t>Göç Olgusu Bağlamında Mülteciler, Sığınmacılar ve İnsan Hakları.</a:t>
            </a:r>
            <a:r>
              <a:rPr lang="tr-TR" sz="2000" dirty="0" smtClean="0">
                <a:latin typeface="+mj-lt"/>
              </a:rPr>
              <a:t>  (Yayımlanmamış Yüksek Lisans Tezi). Maltepe Üniversitesi Sosyal Bilimler Enstitüsü, İstanbul. </a:t>
            </a:r>
          </a:p>
          <a:p>
            <a:r>
              <a:rPr lang="tr-TR" sz="2000" dirty="0" smtClean="0">
                <a:latin typeface="+mj-lt"/>
              </a:rPr>
              <a:t>Usanmaz, G. (2009). </a:t>
            </a:r>
            <a:r>
              <a:rPr lang="tr-TR" sz="2000" i="1" dirty="0" smtClean="0">
                <a:latin typeface="+mj-lt"/>
              </a:rPr>
              <a:t>Göç, Mülteciler ve </a:t>
            </a:r>
            <a:r>
              <a:rPr lang="tr-TR" sz="2000" i="1" dirty="0" err="1" smtClean="0">
                <a:latin typeface="+mj-lt"/>
              </a:rPr>
              <a:t>STK’lar</a:t>
            </a:r>
            <a:r>
              <a:rPr lang="tr-TR" sz="2000" i="1" dirty="0" smtClean="0">
                <a:latin typeface="+mj-lt"/>
              </a:rPr>
              <a:t>.</a:t>
            </a:r>
            <a:r>
              <a:rPr lang="tr-TR" sz="2000" dirty="0" smtClean="0">
                <a:latin typeface="+mj-lt"/>
              </a:rPr>
              <a:t> (Yayımlanmamış Yüksek Lisans Tezi). Ankara Üniversitesi Sosyal Bilimler Enstitüsü, Ankara.  </a:t>
            </a:r>
          </a:p>
          <a:p>
            <a:r>
              <a:rPr lang="tr-TR" sz="2000" dirty="0" smtClean="0">
                <a:latin typeface="+mj-lt"/>
              </a:rPr>
              <a:t>Web 1. </a:t>
            </a:r>
            <a:r>
              <a:rPr lang="tr-TR" sz="2000" u="sng" dirty="0" smtClean="0">
                <a:latin typeface="+mj-lt"/>
                <a:hlinkClick r:id="rId3"/>
              </a:rPr>
              <a:t>http://www.</a:t>
            </a:r>
            <a:r>
              <a:rPr lang="tr-TR" sz="2000" u="sng" dirty="0" err="1" smtClean="0">
                <a:latin typeface="+mj-lt"/>
                <a:hlinkClick r:id="rId3"/>
              </a:rPr>
              <a:t>unhcr</a:t>
            </a:r>
            <a:r>
              <a:rPr lang="tr-TR" sz="2000" u="sng" dirty="0" smtClean="0">
                <a:latin typeface="+mj-lt"/>
                <a:hlinkClick r:id="rId3"/>
              </a:rPr>
              <a:t>.</a:t>
            </a:r>
            <a:r>
              <a:rPr lang="tr-TR" sz="2000" u="sng" dirty="0" err="1" smtClean="0">
                <a:latin typeface="+mj-lt"/>
                <a:hlinkClick r:id="rId3"/>
              </a:rPr>
              <a:t>org.tr</a:t>
            </a:r>
            <a:r>
              <a:rPr lang="tr-TR" sz="2000" u="sng" dirty="0" smtClean="0">
                <a:latin typeface="+mj-lt"/>
                <a:hlinkClick r:id="rId3"/>
              </a:rPr>
              <a:t>/?</a:t>
            </a:r>
            <a:r>
              <a:rPr lang="tr-TR" sz="2000" u="sng" dirty="0" err="1" smtClean="0">
                <a:latin typeface="+mj-lt"/>
                <a:hlinkClick r:id="rId3"/>
              </a:rPr>
              <a:t>page</a:t>
            </a:r>
            <a:r>
              <a:rPr lang="tr-TR" sz="2000" u="sng" dirty="0" smtClean="0">
                <a:latin typeface="+mj-lt"/>
                <a:hlinkClick r:id="rId3"/>
              </a:rPr>
              <a:t>=29</a:t>
            </a:r>
            <a:endParaRPr lang="tr-TR" sz="24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643042" y="642918"/>
            <a:ext cx="6829444" cy="831044"/>
          </a:xfrm>
          <a:noFill/>
          <a:ln>
            <a:no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tr-TR" sz="3200" b="1" dirty="0" smtClean="0">
                <a:solidFill>
                  <a:schemeClr val="tx1"/>
                </a:solidFill>
                <a:latin typeface="Times New Roman" pitchFamily="18" charset="0"/>
                <a:cs typeface="Times New Roman" pitchFamily="18" charset="0"/>
              </a:rPr>
              <a:t>Giriş</a:t>
            </a:r>
            <a:endParaRPr lang="tr-TR" sz="3200" b="1"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914400" y="928670"/>
            <a:ext cx="8015318" cy="4465066"/>
          </a:xfrm>
        </p:spPr>
        <p:txBody>
          <a:bodyPr>
            <a:normAutofit fontScale="92500" lnSpcReduction="20000"/>
          </a:bodyPr>
          <a:lstStyle/>
          <a:p>
            <a:endParaRPr lang="tr-TR" sz="2200" dirty="0" smtClean="0">
              <a:latin typeface="Times New Roman" pitchFamily="18" charset="0"/>
              <a:cs typeface="Times New Roman" pitchFamily="18" charset="0"/>
            </a:endParaRPr>
          </a:p>
          <a:p>
            <a:pPr algn="just"/>
            <a:endParaRPr lang="tr-TR" sz="2200" dirty="0" smtClean="0">
              <a:latin typeface="Times New Roman" pitchFamily="18" charset="0"/>
              <a:cs typeface="Times New Roman" pitchFamily="18" charset="0"/>
            </a:endParaRPr>
          </a:p>
          <a:p>
            <a:pPr algn="just">
              <a:buClrTx/>
              <a:buFont typeface="Arial" pitchFamily="34" charset="0"/>
              <a:buChar char="•"/>
            </a:pPr>
            <a:r>
              <a:rPr lang="tr-TR" sz="2200" dirty="0" smtClean="0">
                <a:latin typeface="Times New Roman" pitchFamily="18" charset="0"/>
                <a:cs typeface="Times New Roman" pitchFamily="18" charset="0"/>
              </a:rPr>
              <a:t>Etnik ve siyasi gruplar arasında yaşanan çatışmalar, rejim sorunları, siyasal baskılar, bölgesel savaşlar dünyada ciddi bir mülteci sorunun yaşanmasına neden olmaktadır. Bu ve benzer olaylar nedeniyle,</a:t>
            </a:r>
            <a:r>
              <a:rPr lang="tr-TR" sz="2200" i="1" dirty="0" smtClean="0">
                <a:latin typeface="Times New Roman" pitchFamily="18" charset="0"/>
                <a:cs typeface="Times New Roman" pitchFamily="18" charset="0"/>
              </a:rPr>
              <a:t> </a:t>
            </a:r>
            <a:r>
              <a:rPr lang="tr-TR" sz="2200" i="1" dirty="0" smtClean="0">
                <a:solidFill>
                  <a:srgbClr val="FF0000"/>
                </a:solidFill>
                <a:latin typeface="Times New Roman" pitchFamily="18" charset="0"/>
                <a:cs typeface="Times New Roman" pitchFamily="18" charset="0"/>
              </a:rPr>
              <a:t>Birleşmiş Milletler Mülteciler Yüksek Komiserliği</a:t>
            </a:r>
            <a:r>
              <a:rPr lang="tr-TR" sz="2200" dirty="0" smtClean="0">
                <a:solidFill>
                  <a:srgbClr val="FF0000"/>
                </a:solidFill>
                <a:latin typeface="Times New Roman" pitchFamily="18" charset="0"/>
                <a:cs typeface="Times New Roman" pitchFamily="18" charset="0"/>
              </a:rPr>
              <a:t> (UNHCR) </a:t>
            </a:r>
            <a:r>
              <a:rPr lang="tr-TR" sz="2200" dirty="0" smtClean="0">
                <a:latin typeface="Times New Roman" pitchFamily="18" charset="0"/>
                <a:cs typeface="Times New Roman" pitchFamily="18" charset="0"/>
              </a:rPr>
              <a:t>ilgi alanına giren 43,3 milyon (2009) insan olduğu bilinmektedir (Özgür, 2011:64-68).</a:t>
            </a:r>
          </a:p>
          <a:p>
            <a:pPr algn="just">
              <a:buClrTx/>
              <a:buFont typeface="Arial" pitchFamily="34" charset="0"/>
              <a:buChar char="•"/>
            </a:pPr>
            <a:endParaRPr lang="tr-TR" sz="2200" dirty="0" smtClean="0">
              <a:latin typeface="Times New Roman" pitchFamily="18" charset="0"/>
              <a:cs typeface="Times New Roman" pitchFamily="18" charset="0"/>
            </a:endParaRPr>
          </a:p>
          <a:p>
            <a:pPr algn="just">
              <a:buClrTx/>
              <a:buFont typeface="Arial" pitchFamily="34" charset="0"/>
              <a:buChar char="•"/>
            </a:pPr>
            <a:r>
              <a:rPr lang="tr-TR" sz="2200" dirty="0" smtClean="0">
                <a:solidFill>
                  <a:srgbClr val="FF0000"/>
                </a:solidFill>
                <a:latin typeface="Times New Roman" pitchFamily="18" charset="0"/>
                <a:cs typeface="Times New Roman" pitchFamily="18" charset="0"/>
              </a:rPr>
              <a:t> Mültecilik sorunu, </a:t>
            </a:r>
            <a:r>
              <a:rPr lang="tr-TR" sz="2200" dirty="0" smtClean="0">
                <a:latin typeface="Times New Roman" pitchFamily="18" charset="0"/>
                <a:cs typeface="Times New Roman" pitchFamily="18" charset="0"/>
              </a:rPr>
              <a:t>II. Dünya Savaşı’ndan sonra yaşanan göçlerden farklılık göstermiş, küreselleşme ile yeni bir boyut kazanarak </a:t>
            </a:r>
            <a:r>
              <a:rPr lang="tr-TR" sz="2200" u="sng" dirty="0" smtClean="0">
                <a:latin typeface="Times New Roman" pitchFamily="18" charset="0"/>
                <a:cs typeface="Times New Roman" pitchFamily="18" charset="0"/>
              </a:rPr>
              <a:t>deniz aşırı coğrafyalara </a:t>
            </a:r>
            <a:r>
              <a:rPr lang="tr-TR" sz="2200" dirty="0" smtClean="0">
                <a:latin typeface="Times New Roman" pitchFamily="18" charset="0"/>
                <a:cs typeface="Times New Roman" pitchFamily="18" charset="0"/>
              </a:rPr>
              <a:t>taşınmıştır. Nitekim geçmiş dönemlerde </a:t>
            </a:r>
            <a:r>
              <a:rPr lang="tr-TR" sz="2200" dirty="0" smtClean="0">
                <a:solidFill>
                  <a:srgbClr val="FF0000"/>
                </a:solidFill>
                <a:latin typeface="Times New Roman" pitchFamily="18" charset="0"/>
                <a:cs typeface="Times New Roman" pitchFamily="18" charset="0"/>
              </a:rPr>
              <a:t>mülteci hareketleri </a:t>
            </a:r>
            <a:r>
              <a:rPr lang="tr-TR" sz="2200" dirty="0" smtClean="0">
                <a:latin typeface="Times New Roman" pitchFamily="18" charset="0"/>
                <a:cs typeface="Times New Roman" pitchFamily="18" charset="0"/>
              </a:rPr>
              <a:t>bireysel ya da küçük grupların kaçışı şeklinde iken, günümüzde </a:t>
            </a:r>
            <a:r>
              <a:rPr lang="tr-TR" sz="2200" u="sng" dirty="0" smtClean="0">
                <a:latin typeface="Times New Roman" pitchFamily="18" charset="0"/>
                <a:cs typeface="Times New Roman" pitchFamily="18" charset="0"/>
              </a:rPr>
              <a:t>kitlesel göçler halinde</a:t>
            </a:r>
            <a:r>
              <a:rPr lang="tr-TR" sz="2200" dirty="0" smtClean="0">
                <a:latin typeface="Times New Roman" pitchFamily="18" charset="0"/>
                <a:cs typeface="Times New Roman" pitchFamily="18" charset="0"/>
              </a:rPr>
              <a:t> görülmeye başlamıştır. Üstelik bu kitlesel nüfus hareketinin yaklaşık yüzde 80’ini kadın ve çocukların oluşturması, göç olgusunda büyük bir değişimi beraberinde getirmiştir (Ongan, 2013:1).</a:t>
            </a:r>
          </a:p>
          <a:p>
            <a:pPr algn="just">
              <a:buClrTx/>
              <a:buFont typeface="Arial" pitchFamily="34" charset="0"/>
              <a:buChar char="•"/>
            </a:pPr>
            <a:endParaRPr lang="tr-TR" sz="2000" dirty="0" smtClean="0">
              <a:latin typeface="Times New Roman" pitchFamily="18" charset="0"/>
              <a:cs typeface="Times New Roman" pitchFamily="18" charset="0"/>
            </a:endParaRPr>
          </a:p>
          <a:p>
            <a:pPr algn="just">
              <a:buClrTx/>
              <a:buFont typeface="Arial" pitchFamily="34" charset="0"/>
              <a:buChar char="•"/>
            </a:pPr>
            <a:endParaRPr lang="tr-TR" sz="2000" dirty="0">
              <a:latin typeface="Times New Roman" pitchFamily="18" charset="0"/>
              <a:cs typeface="Times New Roman" pitchFamily="18" charset="0"/>
            </a:endParaRPr>
          </a:p>
        </p:txBody>
      </p:sp>
      <p:sp>
        <p:nvSpPr>
          <p:cNvPr id="5" name="2 İçerik Yer Tutucusu"/>
          <p:cNvSpPr txBox="1">
            <a:spLocks/>
          </p:cNvSpPr>
          <p:nvPr/>
        </p:nvSpPr>
        <p:spPr>
          <a:xfrm>
            <a:off x="457200" y="3000372"/>
            <a:ext cx="8229600" cy="3452964"/>
          </a:xfrm>
          <a:prstGeom prst="rect">
            <a:avLst/>
          </a:prstGeom>
        </p:spPr>
        <p:txBody>
          <a:bodyPr>
            <a:normAutofit/>
          </a:bodyPr>
          <a:lstStyle/>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42976" y="0"/>
            <a:ext cx="7786742" cy="5325718"/>
          </a:xfrm>
        </p:spPr>
        <p:txBody>
          <a:bodyPr>
            <a:noAutofit/>
          </a:bodyPr>
          <a:lstStyle/>
          <a:p>
            <a:pPr algn="ctr">
              <a:buNone/>
            </a:pPr>
            <a:r>
              <a:rPr lang="tr-TR" sz="2000" b="1" i="1" dirty="0" smtClean="0">
                <a:solidFill>
                  <a:srgbClr val="FF0000"/>
                </a:solidFill>
                <a:latin typeface="Times New Roman" pitchFamily="18" charset="0"/>
                <a:cs typeface="Times New Roman" pitchFamily="18" charset="0"/>
              </a:rPr>
              <a:t>Mülteci kimdir? </a:t>
            </a:r>
          </a:p>
          <a:p>
            <a:pPr algn="just"/>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Uluslararası hukukta </a:t>
            </a:r>
            <a:r>
              <a:rPr lang="tr-TR" sz="2000" b="1" dirty="0" smtClean="0">
                <a:latin typeface="Times New Roman" pitchFamily="18" charset="0"/>
                <a:cs typeface="Times New Roman" pitchFamily="18" charset="0"/>
              </a:rPr>
              <a:t>mülteci</a:t>
            </a:r>
            <a:r>
              <a:rPr lang="tr-TR" sz="2000" dirty="0" smtClean="0">
                <a:latin typeface="Times New Roman" pitchFamily="18" charset="0"/>
                <a:cs typeface="Times New Roman" pitchFamily="18" charset="0"/>
              </a:rPr>
              <a:t>, “Irkı, dini, milliyeti, belli bir gruba mensubiyeti veya siyasi düşüncesi nedeniyle zulüm göreceği konusunda haklı bir korku taşıyan ve bu yüzden ülkesinden ayrılan ve bu korkusu nedeniyle ülkesine geri dönemeyen veya dönmek istemeyen kişi” olarak tanımlanmıştır (WEB 1). </a:t>
            </a:r>
            <a:r>
              <a:rPr lang="tr-TR" sz="2000" b="1" dirty="0" smtClean="0">
                <a:latin typeface="Times New Roman" pitchFamily="18" charset="0"/>
                <a:cs typeface="Times New Roman" pitchFamily="18" charset="0"/>
              </a:rPr>
              <a:t> </a:t>
            </a:r>
          </a:p>
          <a:p>
            <a:pPr algn="just"/>
            <a:endParaRPr lang="tr-TR" sz="2000" b="1"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İlgili devlet otoriterlerinin kişinin sığınma başvurusunu değerlendirip, uluslararası ve iç hukuk kurallarını uygulayarak sığınma hakkını verdiği kimseler “</a:t>
            </a:r>
            <a:r>
              <a:rPr lang="tr-TR" sz="2000" b="1" dirty="0" smtClean="0">
                <a:latin typeface="Times New Roman" pitchFamily="18" charset="0"/>
                <a:cs typeface="Times New Roman" pitchFamily="18" charset="0"/>
              </a:rPr>
              <a:t>mülteci</a:t>
            </a:r>
            <a:r>
              <a:rPr lang="tr-TR" sz="2000" dirty="0" smtClean="0">
                <a:latin typeface="Times New Roman" pitchFamily="18" charset="0"/>
                <a:cs typeface="Times New Roman" pitchFamily="18" charset="0"/>
              </a:rPr>
              <a:t>” olarak ifade edilmektedir (</a:t>
            </a:r>
            <a:r>
              <a:rPr lang="tr-TR" sz="2000" dirty="0" err="1" smtClean="0">
                <a:latin typeface="Times New Roman" pitchFamily="18" charset="0"/>
                <a:cs typeface="Times New Roman" pitchFamily="18" charset="0"/>
              </a:rPr>
              <a:t>Çalhan</a:t>
            </a:r>
            <a:r>
              <a:rPr lang="tr-TR" sz="2000" dirty="0" smtClean="0">
                <a:latin typeface="Times New Roman" pitchFamily="18" charset="0"/>
                <a:cs typeface="Times New Roman" pitchFamily="18" charset="0"/>
              </a:rPr>
              <a:t>, 2008). </a:t>
            </a:r>
            <a:endParaRPr lang="tr-TR" sz="2000" b="1" dirty="0" smtClean="0">
              <a:latin typeface="Times New Roman" pitchFamily="18" charset="0"/>
              <a:cs typeface="Times New Roman" pitchFamily="18" charset="0"/>
            </a:endParaRPr>
          </a:p>
          <a:p>
            <a:pPr algn="just"/>
            <a:endParaRPr lang="tr-TR" sz="2000" b="1" dirty="0" smtClean="0"/>
          </a:p>
          <a:p>
            <a:endParaRPr lang="tr-TR" sz="2000" dirty="0"/>
          </a:p>
        </p:txBody>
      </p:sp>
      <p:pic>
        <p:nvPicPr>
          <p:cNvPr id="6" name="3 İçerik Yer Tutucusu" descr="11 - Kopya.jpg"/>
          <p:cNvPicPr>
            <a:picLocks noChangeAspect="1"/>
          </p:cNvPicPr>
          <p:nvPr/>
        </p:nvPicPr>
        <p:blipFill>
          <a:blip r:embed="rId2" cstate="print"/>
          <a:stretch>
            <a:fillRect/>
          </a:stretch>
        </p:blipFill>
        <p:spPr>
          <a:xfrm>
            <a:off x="2857488" y="3857628"/>
            <a:ext cx="3928653" cy="2571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85852" y="1857364"/>
            <a:ext cx="7498080" cy="1857388"/>
          </a:xfrm>
        </p:spPr>
        <p:txBody>
          <a:bodyPr/>
          <a:lstStyle/>
          <a:p>
            <a:pPr algn="ctr">
              <a:buNone/>
            </a:pPr>
            <a:endParaRPr lang="tr-TR" b="1" dirty="0" smtClean="0"/>
          </a:p>
          <a:p>
            <a:pPr algn="ctr">
              <a:buNone/>
            </a:pPr>
            <a:r>
              <a:rPr lang="tr-TR" b="1" dirty="0" smtClean="0">
                <a:effectLst>
                  <a:outerShdw blurRad="38100" dist="38100" dir="2700000" algn="tl">
                    <a:srgbClr val="000000">
                      <a:alpha val="43137"/>
                    </a:srgbClr>
                  </a:outerShdw>
                </a:effectLst>
                <a:latin typeface="Times New Roman" pitchFamily="18" charset="0"/>
                <a:cs typeface="Times New Roman" pitchFamily="18" charset="0"/>
              </a:rPr>
              <a:t>Ortadoğu Ülkelerine Göre </a:t>
            </a:r>
          </a:p>
          <a:p>
            <a:pPr algn="ctr">
              <a:buNone/>
            </a:pPr>
            <a:r>
              <a:rPr lang="tr-TR" b="1" dirty="0" smtClean="0">
                <a:effectLst>
                  <a:outerShdw blurRad="38100" dist="38100" dir="2700000" algn="tl">
                    <a:srgbClr val="000000">
                      <a:alpha val="43137"/>
                    </a:srgbClr>
                  </a:outerShdw>
                </a:effectLst>
                <a:latin typeface="Times New Roman" pitchFamily="18" charset="0"/>
                <a:cs typeface="Times New Roman" pitchFamily="18" charset="0"/>
              </a:rPr>
              <a:t>Sığınmacı ve Mülteci İstatistikleri </a:t>
            </a:r>
            <a:endParaRPr lang="tr-TR"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500042"/>
            <a:ext cx="1857388" cy="492664"/>
          </a:xfrm>
          <a:solidFill>
            <a:schemeClr val="accent2">
              <a:lumMod val="40000"/>
              <a:lumOff val="60000"/>
            </a:schemeClr>
          </a:solidFill>
          <a:ln w="3175"/>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tr-TR" sz="2400" b="1" dirty="0" smtClean="0">
                <a:solidFill>
                  <a:schemeClr val="tx1"/>
                </a:solidFill>
                <a:latin typeface="Times New Roman" pitchFamily="18" charset="0"/>
                <a:cs typeface="Times New Roman" pitchFamily="18" charset="0"/>
              </a:rPr>
              <a:t>Suriye</a:t>
            </a:r>
            <a:endParaRPr lang="tr-TR" sz="2400" b="1" dirty="0">
              <a:solidFill>
                <a:schemeClr val="tx1"/>
              </a:solidFill>
              <a:latin typeface="Times New Roman" pitchFamily="18" charset="0"/>
              <a:cs typeface="Times New Roman" pitchFamily="18" charset="0"/>
            </a:endParaRPr>
          </a:p>
        </p:txBody>
      </p:sp>
      <p:pic>
        <p:nvPicPr>
          <p:cNvPr id="4" name="3 İçerik Yer Tutucusu" descr="Ekran Alıntısı3.JPG"/>
          <p:cNvPicPr>
            <a:picLocks noGrp="1" noChangeAspect="1"/>
          </p:cNvPicPr>
          <p:nvPr>
            <p:ph idx="1"/>
          </p:nvPr>
        </p:nvPicPr>
        <p:blipFill>
          <a:blip r:embed="rId2" cstate="print"/>
          <a:stretch>
            <a:fillRect/>
          </a:stretch>
        </p:blipFill>
        <p:spPr>
          <a:xfrm>
            <a:off x="1142976" y="1071546"/>
            <a:ext cx="7572428" cy="515262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57290" y="500042"/>
            <a:ext cx="1714512" cy="492664"/>
          </a:xfrm>
          <a:solidFill>
            <a:schemeClr val="accent2">
              <a:lumMod val="40000"/>
              <a:lumOff val="60000"/>
            </a:schemeClr>
          </a:solidFill>
          <a:ln w="63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tr-TR" sz="2400" b="1" dirty="0" smtClean="0">
                <a:solidFill>
                  <a:schemeClr val="tx1"/>
                </a:solidFill>
                <a:latin typeface="Times New Roman" pitchFamily="18" charset="0"/>
                <a:cs typeface="Times New Roman" pitchFamily="18" charset="0"/>
              </a:rPr>
              <a:t>Irak</a:t>
            </a:r>
            <a:endParaRPr lang="tr-TR" sz="2400" b="1" dirty="0">
              <a:solidFill>
                <a:schemeClr val="tx1"/>
              </a:solidFill>
              <a:latin typeface="Times New Roman" pitchFamily="18" charset="0"/>
              <a:cs typeface="Times New Roman" pitchFamily="18" charset="0"/>
            </a:endParaRPr>
          </a:p>
        </p:txBody>
      </p:sp>
      <p:pic>
        <p:nvPicPr>
          <p:cNvPr id="26625" name="Picture 1" descr="D:\EMİNE\Ortadoğu Mülteci\ırak.JPG"/>
          <p:cNvPicPr>
            <a:picLocks noGrp="1" noChangeAspect="1" noChangeArrowheads="1"/>
          </p:cNvPicPr>
          <p:nvPr>
            <p:ph idx="1"/>
          </p:nvPr>
        </p:nvPicPr>
        <p:blipFill>
          <a:blip r:embed="rId2" cstate="print"/>
          <a:srcRect/>
          <a:stretch>
            <a:fillRect/>
          </a:stretch>
        </p:blipFill>
        <p:spPr bwMode="auto">
          <a:xfrm>
            <a:off x="1285852" y="1142985"/>
            <a:ext cx="7358114" cy="52864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571480"/>
            <a:ext cx="1428760" cy="492664"/>
          </a:xfrm>
          <a:solidFill>
            <a:schemeClr val="accent2">
              <a:lumMod val="40000"/>
              <a:lumOff val="60000"/>
            </a:schemeClr>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tr-TR" sz="2400" b="1" dirty="0" smtClean="0">
                <a:solidFill>
                  <a:schemeClr val="tx1"/>
                </a:solidFill>
                <a:latin typeface="Times New Roman" pitchFamily="18" charset="0"/>
                <a:cs typeface="Times New Roman" pitchFamily="18" charset="0"/>
              </a:rPr>
              <a:t>İran</a:t>
            </a:r>
            <a:endParaRPr lang="tr-TR" sz="2400" b="1" dirty="0">
              <a:solidFill>
                <a:schemeClr val="tx1"/>
              </a:solidFill>
              <a:latin typeface="Times New Roman" pitchFamily="18" charset="0"/>
              <a:cs typeface="Times New Roman" pitchFamily="18" charset="0"/>
            </a:endParaRPr>
          </a:p>
        </p:txBody>
      </p:sp>
      <p:pic>
        <p:nvPicPr>
          <p:cNvPr id="27649" name="Picture 1" descr="D:\EMİNE\Ortadoğu Mülteci\iran.JPG"/>
          <p:cNvPicPr>
            <a:picLocks noGrp="1" noChangeAspect="1" noChangeArrowheads="1"/>
          </p:cNvPicPr>
          <p:nvPr>
            <p:ph idx="1"/>
          </p:nvPr>
        </p:nvPicPr>
        <p:blipFill>
          <a:blip r:embed="rId2" cstate="print"/>
          <a:srcRect/>
          <a:stretch>
            <a:fillRect/>
          </a:stretch>
        </p:blipFill>
        <p:spPr bwMode="auto">
          <a:xfrm>
            <a:off x="1142976" y="1142984"/>
            <a:ext cx="7643866" cy="42862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42976" y="785794"/>
            <a:ext cx="1571636" cy="492664"/>
          </a:xfrm>
          <a:solidFill>
            <a:schemeClr val="accent2">
              <a:lumMod val="40000"/>
              <a:lumOff val="60000"/>
            </a:schemeClr>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tr-TR" sz="2400" b="1" dirty="0" smtClean="0">
                <a:solidFill>
                  <a:schemeClr val="tx1"/>
                </a:solidFill>
                <a:latin typeface="Times New Roman" pitchFamily="18" charset="0"/>
                <a:cs typeface="Times New Roman" pitchFamily="18" charset="0"/>
              </a:rPr>
              <a:t>Lübnan</a:t>
            </a:r>
            <a:endParaRPr lang="tr-TR" sz="2400" b="1" dirty="0">
              <a:solidFill>
                <a:schemeClr val="tx1"/>
              </a:solidFill>
              <a:latin typeface="Times New Roman" pitchFamily="18" charset="0"/>
              <a:cs typeface="Times New Roman" pitchFamily="18" charset="0"/>
            </a:endParaRPr>
          </a:p>
        </p:txBody>
      </p:sp>
      <p:pic>
        <p:nvPicPr>
          <p:cNvPr id="4" name="3 İçerik Yer Tutucusu" descr="lübnan.JPG"/>
          <p:cNvPicPr>
            <a:picLocks noGrp="1" noChangeAspect="1"/>
          </p:cNvPicPr>
          <p:nvPr>
            <p:ph idx="1"/>
          </p:nvPr>
        </p:nvPicPr>
        <p:blipFill>
          <a:blip r:embed="rId2" cstate="print"/>
          <a:stretch>
            <a:fillRect/>
          </a:stretch>
        </p:blipFill>
        <p:spPr>
          <a:xfrm>
            <a:off x="1071539" y="1357298"/>
            <a:ext cx="7715304" cy="5064744"/>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266</TotalTime>
  <Words>639</Words>
  <Application>Microsoft Office PowerPoint</Application>
  <PresentationFormat>Ekran Gösterisi (4:3)</PresentationFormat>
  <Paragraphs>64</Paragraphs>
  <Slides>21</Slides>
  <Notes>1</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Gündönümü</vt:lpstr>
      <vt:lpstr>Slayt 1</vt:lpstr>
      <vt:lpstr>Slayt 2</vt:lpstr>
      <vt:lpstr>Giriş</vt:lpstr>
      <vt:lpstr>Slayt 4</vt:lpstr>
      <vt:lpstr>Slayt 5</vt:lpstr>
      <vt:lpstr>Suriye</vt:lpstr>
      <vt:lpstr>Irak</vt:lpstr>
      <vt:lpstr>İran</vt:lpstr>
      <vt:lpstr>Lübnan</vt:lpstr>
      <vt:lpstr>Mısır</vt:lpstr>
      <vt:lpstr>Türkiye’de Sığınmacı Durumu?</vt:lpstr>
      <vt:lpstr>Slayt 12</vt:lpstr>
      <vt:lpstr>Slayt 13</vt:lpstr>
      <vt:lpstr>Slayt 14</vt:lpstr>
      <vt:lpstr>Slayt 15</vt:lpstr>
      <vt:lpstr>Slayt 16</vt:lpstr>
      <vt:lpstr>Slayt 17</vt:lpstr>
      <vt:lpstr>Slayt 18</vt:lpstr>
      <vt:lpstr>Suriye’ye Komşu Ülkeler ve Avrupa</vt:lpstr>
      <vt:lpstr>SONUÇ</vt:lpstr>
      <vt:lpstr>Slayt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Ortadoğu’da Mülteci Sorunu</dc:title>
  <dc:creator>SERDAR</dc:creator>
  <cp:lastModifiedBy>Emir</cp:lastModifiedBy>
  <cp:revision>111</cp:revision>
  <dcterms:created xsi:type="dcterms:W3CDTF">2016-03-04T14:57:52Z</dcterms:created>
  <dcterms:modified xsi:type="dcterms:W3CDTF">2020-01-22T18:25:22Z</dcterms:modified>
</cp:coreProperties>
</file>