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 id="259" r:id="rId3"/>
    <p:sldId id="257" r:id="rId4"/>
    <p:sldId id="260" r:id="rId5"/>
    <p:sldId id="261"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63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580235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6C41098-F4A2-4181-A7C4-EC33153C9EC0}" type="datetimeFigureOut">
              <a:rPr lang="tr-TR" smtClean="0"/>
              <a:t>16.1.2018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152535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16604903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225603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4365665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4163684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635400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12116592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1443993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560360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095590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6C41098-F4A2-4181-A7C4-EC33153C9EC0}" type="datetimeFigureOut">
              <a:rPr lang="tr-TR" smtClean="0"/>
              <a:t>16.1.2018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02415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6C41098-F4A2-4181-A7C4-EC33153C9EC0}" type="datetimeFigureOut">
              <a:rPr lang="tr-TR" smtClean="0"/>
              <a:t>16.1.2018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2220214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2749634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425128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2683708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6C41098-F4A2-4181-A7C4-EC33153C9EC0}" type="datetimeFigureOut">
              <a:rPr lang="tr-TR" smtClean="0"/>
              <a:t>16.1.2018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913672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6C41098-F4A2-4181-A7C4-EC33153C9EC0}" type="datetimeFigureOut">
              <a:rPr lang="tr-TR" smtClean="0"/>
              <a:t>16.1.2018</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3E7C52A1-FF1D-437E-95A1-36593A3C3352}" type="slidenum">
              <a:rPr lang="tr-TR" smtClean="0"/>
              <a:t>‹#›</a:t>
            </a:fld>
            <a:endParaRPr lang="tr-TR"/>
          </a:p>
        </p:txBody>
      </p:sp>
    </p:spTree>
    <p:extLst>
      <p:ext uri="{BB962C8B-B14F-4D97-AF65-F5344CB8AC3E}">
        <p14:creationId xmlns:p14="http://schemas.microsoft.com/office/powerpoint/2010/main" val="27814020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YARGI ÖRGÜTÜ</a:t>
            </a:r>
          </a:p>
        </p:txBody>
      </p:sp>
      <p:sp>
        <p:nvSpPr>
          <p:cNvPr id="3" name="İçerik Yer Tutucusu 2"/>
          <p:cNvSpPr>
            <a:spLocks noGrp="1"/>
          </p:cNvSpPr>
          <p:nvPr>
            <p:ph idx="1"/>
          </p:nvPr>
        </p:nvSpPr>
        <p:spPr/>
        <p:txBody>
          <a:bodyPr/>
          <a:lstStyle/>
          <a:p>
            <a:pPr algn="just"/>
            <a:r>
              <a:rPr lang="tr-TR" dirty="0"/>
              <a:t>Yargı örgütü, Türkiye'deki mahkemeleri yapılanmasını ifade eden ve bunların çeşitlerini gösteren sistemin bütünüdür. Yargı, hukuki uyuşmazlıkları kesin olarak karara bağlamak demektir, Bunu yerine getiren kuruluşlar ise mahkemedir. </a:t>
            </a:r>
          </a:p>
          <a:p>
            <a:pPr algn="just"/>
            <a:r>
              <a:rPr lang="tr-TR" dirty="0"/>
              <a:t>Türkiye'de yargı örgütü kolları ayrılmıştır. Aynı yüksek mahkemede temyiz edilen mahkemelerin oluşturduğu topluluğa yargı kolu denir. Yüksek Mahkeme sayısınca yargı kolu vardır. Türkiye'de anayasa yargısı, adli yargı, idari yargı ve uyuşmazlık yargısı mevcuttur. </a:t>
            </a:r>
          </a:p>
          <a:p>
            <a:endParaRPr lang="tr-TR" dirty="0"/>
          </a:p>
        </p:txBody>
      </p:sp>
    </p:spTree>
    <p:extLst>
      <p:ext uri="{BB962C8B-B14F-4D97-AF65-F5344CB8AC3E}">
        <p14:creationId xmlns:p14="http://schemas.microsoft.com/office/powerpoint/2010/main" val="18479110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Anayasa </a:t>
            </a:r>
            <a:r>
              <a:rPr lang="tr-TR" dirty="0"/>
              <a:t>yargısının temel görev ve yetkisi bazı normların anayasaya uygunluğunu </a:t>
            </a:r>
            <a:r>
              <a:rPr lang="tr-TR" dirty="0" smtClean="0"/>
              <a:t>denetlemektir. Buna </a:t>
            </a:r>
            <a:r>
              <a:rPr lang="tr-TR" dirty="0"/>
              <a:t>ek farklı görev ve yetkileri de </a:t>
            </a:r>
            <a:r>
              <a:rPr lang="tr-TR" dirty="0" smtClean="0"/>
              <a:t>mevcuttur. </a:t>
            </a:r>
          </a:p>
          <a:p>
            <a:pPr algn="just"/>
            <a:r>
              <a:rPr lang="tr-TR" dirty="0" smtClean="0"/>
              <a:t>Soyut </a:t>
            </a:r>
            <a:r>
              <a:rPr lang="tr-TR" dirty="0"/>
              <a:t>norm </a:t>
            </a:r>
            <a:r>
              <a:rPr lang="tr-TR" dirty="0" smtClean="0"/>
              <a:t>denetimi (İptal davası),</a:t>
            </a:r>
          </a:p>
          <a:p>
            <a:pPr algn="just"/>
            <a:r>
              <a:rPr lang="tr-TR" dirty="0" smtClean="0"/>
              <a:t>Somut </a:t>
            </a:r>
            <a:r>
              <a:rPr lang="tr-TR" dirty="0"/>
              <a:t>norm </a:t>
            </a:r>
            <a:r>
              <a:rPr lang="tr-TR" dirty="0" smtClean="0"/>
              <a:t>denetimi (itiraz Yolu) ve</a:t>
            </a:r>
          </a:p>
          <a:p>
            <a:pPr algn="just"/>
            <a:r>
              <a:rPr lang="tr-TR" dirty="0" smtClean="0"/>
              <a:t>Bireysel </a:t>
            </a:r>
            <a:r>
              <a:rPr lang="tr-TR" dirty="0"/>
              <a:t>başvuru </a:t>
            </a:r>
            <a:r>
              <a:rPr lang="tr-TR" dirty="0" smtClean="0"/>
              <a:t>yolu anayasa </a:t>
            </a:r>
            <a:r>
              <a:rPr lang="tr-TR" dirty="0"/>
              <a:t>yargısında anayasaya uygunluk denetimi </a:t>
            </a:r>
            <a:r>
              <a:rPr lang="tr-TR" dirty="0" smtClean="0"/>
              <a:t>biçimleridir.</a:t>
            </a:r>
          </a:p>
        </p:txBody>
      </p:sp>
    </p:spTree>
    <p:extLst>
      <p:ext uri="{BB962C8B-B14F-4D97-AF65-F5344CB8AC3E}">
        <p14:creationId xmlns:p14="http://schemas.microsoft.com/office/powerpoint/2010/main" val="928444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marL="0" indent="0">
              <a:buNone/>
            </a:pPr>
            <a:endParaRPr lang="tr-TR" dirty="0" smtClean="0"/>
          </a:p>
          <a:p>
            <a:pPr marL="0" indent="0" algn="just">
              <a:buNone/>
            </a:pPr>
            <a:r>
              <a:rPr lang="tr-TR" dirty="0" smtClean="0"/>
              <a:t>İdari yargı, </a:t>
            </a:r>
            <a:r>
              <a:rPr lang="tr-TR" dirty="0"/>
              <a:t>idari makamların idare hukuku alanındaki </a:t>
            </a:r>
            <a:r>
              <a:rPr lang="tr-TR" dirty="0" smtClean="0"/>
              <a:t>faaliyetlerinden kaynaklanan </a:t>
            </a:r>
            <a:r>
              <a:rPr lang="tr-TR" dirty="0"/>
              <a:t>uyuşmazlıkların </a:t>
            </a:r>
            <a:r>
              <a:rPr lang="tr-TR" dirty="0" smtClean="0"/>
              <a:t>çözümlendiği </a:t>
            </a:r>
            <a:r>
              <a:rPr lang="tr-TR" dirty="0"/>
              <a:t>yargı </a:t>
            </a:r>
            <a:r>
              <a:rPr lang="tr-TR" dirty="0" smtClean="0"/>
              <a:t>koludur. İdari </a:t>
            </a:r>
            <a:r>
              <a:rPr lang="tr-TR" dirty="0"/>
              <a:t>yargının ilk derece mahkemeleri İdare Mahkemesi ve </a:t>
            </a:r>
            <a:r>
              <a:rPr lang="tr-TR" dirty="0" smtClean="0"/>
              <a:t>Vergi Mahkemesidir.</a:t>
            </a:r>
          </a:p>
          <a:p>
            <a:pPr marL="0" indent="0" algn="just">
              <a:buNone/>
            </a:pPr>
            <a:r>
              <a:rPr lang="tr-TR" dirty="0" smtClean="0"/>
              <a:t>İdari </a:t>
            </a:r>
            <a:r>
              <a:rPr lang="tr-TR" dirty="0"/>
              <a:t>yargının üst derece mahkemesi ise </a:t>
            </a:r>
            <a:r>
              <a:rPr lang="tr-TR" dirty="0" smtClean="0"/>
              <a:t>Danıştay’dır. Danıştay </a:t>
            </a:r>
            <a:r>
              <a:rPr lang="tr-TR" dirty="0"/>
              <a:t>bazen bir ilk derece </a:t>
            </a:r>
            <a:r>
              <a:rPr lang="tr-TR" dirty="0" smtClean="0"/>
              <a:t>mahkemesi </a:t>
            </a:r>
            <a:r>
              <a:rPr lang="tr-TR" dirty="0"/>
              <a:t>çoğunlukla ise üst derece mahkemesi </a:t>
            </a:r>
            <a:r>
              <a:rPr lang="tr-TR" dirty="0" smtClean="0"/>
              <a:t>niteliğindedir.</a:t>
            </a:r>
          </a:p>
          <a:p>
            <a:pPr marL="0" indent="0" algn="just">
              <a:buNone/>
            </a:pPr>
            <a:r>
              <a:rPr lang="tr-TR" dirty="0"/>
              <a:t>Uyuşmazlık mahkemesi, birden çok yargı kolunun görev ve hüküm uyuşmazlıkları ile ilgili sorunları çözümleyen yargı koludur.</a:t>
            </a:r>
          </a:p>
          <a:p>
            <a:pPr marL="0" indent="0" algn="just">
              <a:buNone/>
            </a:pPr>
            <a:endParaRPr lang="tr-TR" dirty="0" smtClean="0"/>
          </a:p>
        </p:txBody>
      </p:sp>
    </p:spTree>
    <p:extLst>
      <p:ext uri="{BB962C8B-B14F-4D97-AF65-F5344CB8AC3E}">
        <p14:creationId xmlns:p14="http://schemas.microsoft.com/office/powerpoint/2010/main" val="971324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Yargı Organlarının Tabi Olduğu İlkeler</a:t>
            </a:r>
            <a:endParaRPr lang="tr-TR" dirty="0"/>
          </a:p>
        </p:txBody>
      </p:sp>
      <p:sp>
        <p:nvSpPr>
          <p:cNvPr id="3" name="İçerik Yer Tutucusu 2"/>
          <p:cNvSpPr>
            <a:spLocks noGrp="1"/>
          </p:cNvSpPr>
          <p:nvPr>
            <p:ph idx="1"/>
          </p:nvPr>
        </p:nvSpPr>
        <p:spPr/>
        <p:txBody>
          <a:bodyPr>
            <a:normAutofit/>
          </a:bodyPr>
          <a:lstStyle/>
          <a:p>
            <a:pPr marL="0" indent="0">
              <a:buNone/>
            </a:pPr>
            <a:endParaRPr lang="tr-TR" dirty="0" smtClean="0"/>
          </a:p>
          <a:p>
            <a:pPr marL="0" indent="0">
              <a:buNone/>
            </a:pPr>
            <a:r>
              <a:rPr lang="tr-TR" dirty="0" smtClean="0"/>
              <a:t>Türkiye'deki </a:t>
            </a:r>
            <a:r>
              <a:rPr lang="tr-TR" dirty="0"/>
              <a:t>yargı organlarının tabi olduğu çeşitli ilkeler söz </a:t>
            </a:r>
            <a:r>
              <a:rPr lang="tr-TR" dirty="0" smtClean="0"/>
              <a:t>konusudur. Bunlar;</a:t>
            </a:r>
          </a:p>
          <a:p>
            <a:pPr marL="0" indent="0">
              <a:buNone/>
            </a:pPr>
            <a:r>
              <a:rPr lang="tr-TR" dirty="0" smtClean="0"/>
              <a:t>-Tabii </a:t>
            </a:r>
            <a:r>
              <a:rPr lang="tr-TR" dirty="0"/>
              <a:t>hakim </a:t>
            </a:r>
            <a:r>
              <a:rPr lang="tr-TR" dirty="0" smtClean="0"/>
              <a:t>ilkesi</a:t>
            </a:r>
          </a:p>
          <a:p>
            <a:pPr marL="0" indent="0">
              <a:buNone/>
            </a:pPr>
            <a:r>
              <a:rPr lang="tr-TR" dirty="0" smtClean="0"/>
              <a:t>- Hakimlerin </a:t>
            </a:r>
            <a:r>
              <a:rPr lang="tr-TR" dirty="0"/>
              <a:t>bağımsızlığı </a:t>
            </a:r>
            <a:r>
              <a:rPr lang="tr-TR" dirty="0" smtClean="0"/>
              <a:t>ve hakimlik teminatıdır.</a:t>
            </a:r>
          </a:p>
        </p:txBody>
      </p:sp>
    </p:spTree>
    <p:extLst>
      <p:ext uri="{BB962C8B-B14F-4D97-AF65-F5344CB8AC3E}">
        <p14:creationId xmlns:p14="http://schemas.microsoft.com/office/powerpoint/2010/main" val="1456169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a:t>Tabii hakim ilkesi, bir uyuşmazlık hakkında karar verecek olan hakimin uyuşmazlık doğmadan kanunen belirli olmasını ifade eder. </a:t>
            </a:r>
          </a:p>
          <a:p>
            <a:pPr marL="0" indent="0">
              <a:buNone/>
            </a:pPr>
            <a:r>
              <a:rPr lang="tr-TR" dirty="0"/>
              <a:t>Yargı yetkisi Türk milleti adına bağımsız mahkemelerce kurulur bundan hakimlerin karar verirken hür olması, baskı ve tesir altında bulunmaması anlaşılır. Hakimlerin yalnızca bağımsız olması yeterli değildir. Ayrıca bu özgürlüğün ve bağımsızlığın bir teminatı olması gereklidir. </a:t>
            </a:r>
            <a:r>
              <a:rPr lang="tr-TR"/>
              <a:t>Bu teminat azledilmeme, emekliye sevk edilmeme, aylık ve ödeneklerden yoksun bırakılamama gibi bir takım teminatlardır. </a:t>
            </a:r>
          </a:p>
          <a:p>
            <a:pPr marL="0" indent="0">
              <a:buNone/>
            </a:pPr>
            <a:endParaRPr lang="tr-TR"/>
          </a:p>
        </p:txBody>
      </p:sp>
    </p:spTree>
    <p:extLst>
      <p:ext uri="{BB962C8B-B14F-4D97-AF65-F5344CB8AC3E}">
        <p14:creationId xmlns:p14="http://schemas.microsoft.com/office/powerpoint/2010/main" val="30221418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119</TotalTime>
  <Words>289</Words>
  <Application>Microsoft Office PowerPoint</Application>
  <PresentationFormat>Geniş ekran</PresentationFormat>
  <Paragraphs>19</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Century Gothic</vt:lpstr>
      <vt:lpstr>Wingdings 3</vt:lpstr>
      <vt:lpstr>İyon</vt:lpstr>
      <vt:lpstr>YARGI ÖRGÜTÜ</vt:lpstr>
      <vt:lpstr> </vt:lpstr>
      <vt:lpstr>PowerPoint Sunusu</vt:lpstr>
      <vt:lpstr>Yargı Organlarının Tabi Olduğu İlkeler</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HUKUKUN BİLGİ KAYNAKLARI</dc:title>
  <dc:creator>duygu</dc:creator>
  <cp:lastModifiedBy>duygu</cp:lastModifiedBy>
  <cp:revision>12</cp:revision>
  <dcterms:created xsi:type="dcterms:W3CDTF">2018-01-14T22:14:10Z</dcterms:created>
  <dcterms:modified xsi:type="dcterms:W3CDTF">2018-01-16T02:02:27Z</dcterms:modified>
</cp:coreProperties>
</file>