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5" d="100"/>
          <a:sy n="105" d="100"/>
        </p:scale>
        <p:origin x="912" y="11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25.02.2020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25.02.2020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25.02.2020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25.02.2020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25.02.2020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25.02.2020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25.02.2020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216 ORTAÇAĞ HİNDİSTAN TARİHİ VE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KÜLTÜRÜ</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latin typeface="Comic Sans MS" panose="030F0702030302020204" pitchFamily="66" charset="0"/>
              </a:rPr>
              <a:t>14.hafta</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a:solidFill>
                  <a:schemeClr val="accent2">
                    <a:lumMod val="75000"/>
                  </a:schemeClr>
                </a:solidFill>
                <a:effectLst>
                  <a:outerShdw blurRad="38100" dist="38100" dir="2700000" algn="tl">
                    <a:srgbClr val="000000">
                      <a:alpha val="43137"/>
                    </a:srgbClr>
                  </a:outerShdw>
                </a:effectLst>
              </a:rPr>
              <a:t/>
            </a:r>
            <a:br>
              <a:rPr lang="tr-TR" dirty="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Kuşan İmparatorluğu Döneminde Kültürel Hareketlilik</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a:t>
            </a:r>
            <a:r>
              <a:rPr lang="tr-TR" dirty="0" smtClean="0">
                <a:solidFill>
                  <a:schemeClr val="tx1"/>
                </a:solidFill>
                <a:effectLst>
                  <a:outerShdw blurRad="38100" dist="38100" dir="2700000" algn="tl">
                    <a:srgbClr val="000000">
                      <a:alpha val="43137"/>
                    </a:srgbClr>
                  </a:outerShdw>
                </a:effectLst>
                <a:latin typeface="Comic Sans MS" pitchFamily="66" charset="0"/>
              </a:rPr>
              <a:t>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t>
            </a:r>
            <a:r>
              <a:rPr lang="tr-TR" dirty="0" smtClean="0">
                <a:solidFill>
                  <a:schemeClr val="tx1"/>
                </a:solidFill>
                <a:effectLst>
                  <a:outerShdw blurRad="38100" dist="38100" dir="2700000" algn="tl">
                    <a:srgbClr val="000000">
                      <a:alpha val="43137"/>
                    </a:srgbClr>
                  </a:outerShdw>
                </a:effectLst>
                <a:latin typeface="Comic Sans MS" pitchFamily="66" charset="0"/>
              </a:rPr>
              <a:t>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normAutofit/>
          </a:bodyPr>
          <a:lstStyle/>
          <a:p>
            <a:pPr algn="ctr"/>
            <a:r>
              <a:rPr lang="tr-TR" dirty="0"/>
              <a:t>Hindistan’ın eski tarihi, siyasal birliğin daha belirgin olduğu bir ya da iki dönem (MÖ üçüncü yüzyıldaki </a:t>
            </a:r>
            <a:r>
              <a:rPr lang="tr-TR" dirty="0" err="1"/>
              <a:t>Maurya</a:t>
            </a:r>
            <a:r>
              <a:rPr lang="tr-TR" dirty="0"/>
              <a:t> İmparatorluğu ya da dördüncü ve beşinci yüzyıllardaki </a:t>
            </a:r>
            <a:r>
              <a:rPr lang="tr-TR" dirty="0" err="1"/>
              <a:t>Gupta</a:t>
            </a:r>
            <a:r>
              <a:rPr lang="tr-TR" dirty="0"/>
              <a:t> İmparatorluğu) dışında, her zaman birçok krallığa ve prensliğe bölünmüş olması dolayısıyla çok karmaşıktır. Bütün bu bölünmelere rağmen Hindistan’ın sanatsal uygarlığı, Āriler tarafından kabul ettirilen ortak kültür anlayışı dolayısıyla gerçek bir birlik gösterir</a:t>
            </a:r>
            <a:r>
              <a:rPr lang="tr-TR" dirty="0" smtClean="0"/>
              <a:t>.</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İlksel </a:t>
            </a:r>
            <a:r>
              <a:rPr lang="tr-TR" dirty="0" err="1"/>
              <a:t>Vedacı</a:t>
            </a:r>
            <a:r>
              <a:rPr lang="tr-TR" dirty="0"/>
              <a:t> ve Brahmancı anlayış geriye çok az eser bıraktığı ya da verdikleri eserlerden pek azı günümüze ulaştığı için, ilk Hint sanatı, </a:t>
            </a:r>
            <a:r>
              <a:rPr lang="tr-TR" dirty="0" err="1"/>
              <a:t>Buddhacı</a:t>
            </a:r>
            <a:r>
              <a:rPr lang="tr-TR" dirty="0"/>
              <a:t> esine dayanan sanat olarak kabul edilir. Bu ilk sanatın Hindistan’a yayılmasını yardım edenler </a:t>
            </a:r>
            <a:r>
              <a:rPr lang="tr-TR" dirty="0" err="1"/>
              <a:t>Maurya</a:t>
            </a:r>
            <a:r>
              <a:rPr lang="tr-TR" dirty="0"/>
              <a:t> sülalesidir. MÖ üçüncü yüzyılda… İmparator </a:t>
            </a:r>
            <a:r>
              <a:rPr lang="tr-TR" dirty="0" err="1"/>
              <a:t>Aşoka</a:t>
            </a:r>
            <a:r>
              <a:rPr lang="tr-TR" dirty="0"/>
              <a:t>, </a:t>
            </a:r>
            <a:r>
              <a:rPr lang="tr-TR" dirty="0" err="1"/>
              <a:t>Ganj</a:t>
            </a:r>
            <a:r>
              <a:rPr lang="tr-TR" dirty="0"/>
              <a:t> vadisinde anıtsal sütunlar diktirmiş ve </a:t>
            </a:r>
            <a:r>
              <a:rPr lang="tr-TR" dirty="0" err="1"/>
              <a:t>Buddha’nın</a:t>
            </a:r>
            <a:r>
              <a:rPr lang="tr-TR" dirty="0"/>
              <a:t> yaşamı ile ilişkilendirilen yerlere </a:t>
            </a:r>
            <a:r>
              <a:rPr lang="tr-TR" dirty="0" err="1"/>
              <a:t>stūpalar</a:t>
            </a:r>
            <a:r>
              <a:rPr lang="tr-TR" dirty="0"/>
              <a:t> yaptırmış ve bu konuda kendisinden sonra gelenlere de örnek olmuştur.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Kumar</a:t>
            </a:r>
            <a:r>
              <a:rPr lang="tr-TR" dirty="0" smtClean="0"/>
              <a:t>’ ise; </a:t>
            </a:r>
            <a:r>
              <a:rPr lang="tr-TR" dirty="0"/>
              <a:t>“Kuşan kralları, Buddhist Hint sanatı ve mimarisinin neredeyse ilk hamileridir.” Gelişmiş şehirler, tapınaklar, </a:t>
            </a:r>
            <a:r>
              <a:rPr lang="tr-TR" dirty="0" err="1"/>
              <a:t>çaityalar</a:t>
            </a:r>
            <a:r>
              <a:rPr lang="tr-TR" dirty="0"/>
              <a:t>, </a:t>
            </a:r>
            <a:r>
              <a:rPr lang="tr-TR" dirty="0" err="1"/>
              <a:t>stūpalar</a:t>
            </a:r>
            <a:r>
              <a:rPr lang="tr-TR" dirty="0"/>
              <a:t> ve manastırlar, dönemin en önemli mimari eserlerini oluşturmakta, birbirinden farklı çeşit ve sayılarıyla dikkat çeken Buddha heykelleri ise, değişen ve gelişen sanat anlayışının en güzel örneklerini </a:t>
            </a:r>
            <a:r>
              <a:rPr lang="tr-TR" dirty="0" smtClean="0"/>
              <a:t>oluşturmaktadır.</a:t>
            </a:r>
            <a:endParaRPr lang="tr-TR" dirty="0"/>
          </a:p>
        </p:txBody>
      </p:sp>
    </p:spTree>
    <p:extLst>
      <p:ext uri="{BB962C8B-B14F-4D97-AF65-F5344CB8AC3E}">
        <p14:creationId xmlns:p14="http://schemas.microsoft.com/office/powerpoint/2010/main" val="324337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Bu heykeller sonrasında, yapım şekli ve biçimsel özellikleri bakımından ayrıştırılarak, </a:t>
            </a:r>
            <a:r>
              <a:rPr lang="tr-TR" dirty="0" err="1"/>
              <a:t>Gandhara</a:t>
            </a:r>
            <a:r>
              <a:rPr lang="tr-TR" dirty="0"/>
              <a:t> ve </a:t>
            </a:r>
            <a:r>
              <a:rPr lang="tr-TR" dirty="0" err="1"/>
              <a:t>Mathura</a:t>
            </a:r>
            <a:r>
              <a:rPr lang="tr-TR" dirty="0"/>
              <a:t> adı verilen iki farklı okulun ürünleri olarak adlandırılmışlardır. Zaman zaman bir okul olarak da gösterilmiş </a:t>
            </a:r>
            <a:r>
              <a:rPr lang="tr-TR" dirty="0" err="1"/>
              <a:t>Gandhara</a:t>
            </a:r>
            <a:r>
              <a:rPr lang="tr-TR" dirty="0"/>
              <a:t> ve </a:t>
            </a:r>
            <a:r>
              <a:rPr lang="tr-TR" dirty="0" err="1"/>
              <a:t>Mathura</a:t>
            </a:r>
            <a:r>
              <a:rPr lang="tr-TR" dirty="0"/>
              <a:t> okulları, </a:t>
            </a:r>
            <a:r>
              <a:rPr lang="tr-TR" dirty="0" err="1"/>
              <a:t>Kuşanlarla</a:t>
            </a:r>
            <a:r>
              <a:rPr lang="tr-TR" dirty="0"/>
              <a:t> birlikte gelişen Hint sanatının oldukça önemli bir dönemini oluşturmuşlardır.</a:t>
            </a:r>
          </a:p>
          <a:p>
            <a:pPr algn="ctr"/>
            <a:endParaRPr lang="tr-TR" dirty="0"/>
          </a:p>
        </p:txBody>
      </p:sp>
    </p:spTree>
    <p:extLst>
      <p:ext uri="{BB962C8B-B14F-4D97-AF65-F5344CB8AC3E}">
        <p14:creationId xmlns:p14="http://schemas.microsoft.com/office/powerpoint/2010/main" val="1195601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Nerede ve ne zaman doğduğu kesin olarak bilinmeyen Buddhist saray şairi </a:t>
            </a:r>
            <a:r>
              <a:rPr lang="tr-TR" dirty="0" err="1"/>
              <a:t>Aşvaghosha</a:t>
            </a:r>
            <a:r>
              <a:rPr lang="tr-TR" dirty="0"/>
              <a:t>, eski Hint’in en eski ve en değerli dram yazarlarından biridir. </a:t>
            </a:r>
            <a:r>
              <a:rPr lang="tr-TR" dirty="0" err="1"/>
              <a:t>Keith’e</a:t>
            </a:r>
            <a:r>
              <a:rPr lang="tr-TR" dirty="0"/>
              <a:t> göre hem ünlü bir şair; hem de bir filozof olan </a:t>
            </a:r>
            <a:r>
              <a:rPr lang="tr-TR" dirty="0" err="1"/>
              <a:t>Aşvaghosha’nın</a:t>
            </a:r>
            <a:r>
              <a:rPr lang="tr-TR" dirty="0"/>
              <a:t> yaşadığı dönem, Eski Hint’i hâlen kaplayan üzücü karanlıktan dolayı, onunla ilgili kesin bir yargıda bulunmamıza imkân vermemektedir.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Geleneksel anlayış onun MS 1. yüzyılda </a:t>
            </a:r>
            <a:r>
              <a:rPr lang="tr-TR" dirty="0" err="1"/>
              <a:t>Kanişka’nın</a:t>
            </a:r>
            <a:r>
              <a:rPr lang="tr-TR" dirty="0"/>
              <a:t> sarayında ve himayesinde yaşamış olduğunu ve Buddhist bir şair olarak eserlerinde Buddhizm’in propagandasını yaptığını ileri sürer. Si-</a:t>
            </a:r>
            <a:r>
              <a:rPr lang="tr-TR" dirty="0" err="1"/>
              <a:t>yu</a:t>
            </a:r>
            <a:r>
              <a:rPr lang="tr-TR" dirty="0"/>
              <a:t>-</a:t>
            </a:r>
            <a:r>
              <a:rPr lang="tr-TR" dirty="0" err="1"/>
              <a:t>ki’ye</a:t>
            </a:r>
            <a:r>
              <a:rPr lang="tr-TR" dirty="0"/>
              <a:t> göre; bir manastırda yaşayan </a:t>
            </a:r>
            <a:r>
              <a:rPr lang="tr-TR" dirty="0" err="1"/>
              <a:t>Aşvaghosha</a:t>
            </a:r>
            <a:r>
              <a:rPr lang="tr-TR" dirty="0"/>
              <a:t>, öyle güzel öğütler veriyormuş ki onu dinleyenlerin hepsi, oradan gözyaşları içerisinde ayrılırlarmış.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Aşvaghosha’nın</a:t>
            </a:r>
            <a:r>
              <a:rPr lang="tr-TR" dirty="0"/>
              <a:t> yaşadığı yüzyıl ve eserlerini ortaya koyduğu dönem ile ilgili olarak bilinen en yaygın inanış; </a:t>
            </a:r>
            <a:r>
              <a:rPr lang="tr-TR" dirty="0" err="1"/>
              <a:t>Aşvaghosha’nın</a:t>
            </a:r>
            <a:r>
              <a:rPr lang="tr-TR" dirty="0"/>
              <a:t>, </a:t>
            </a:r>
            <a:r>
              <a:rPr lang="tr-TR" dirty="0" err="1"/>
              <a:t>Kanişka’nın</a:t>
            </a:r>
            <a:r>
              <a:rPr lang="tr-TR" dirty="0"/>
              <a:t> isteği üzerine toplanan Buddhist konseye, konsey başkanı </a:t>
            </a:r>
            <a:r>
              <a:rPr lang="tr-TR" dirty="0" err="1"/>
              <a:t>Vasumitra’nın</a:t>
            </a:r>
            <a:r>
              <a:rPr lang="tr-TR" dirty="0"/>
              <a:t> yardımcısı olarak </a:t>
            </a:r>
            <a:r>
              <a:rPr lang="tr-TR" dirty="0" err="1"/>
              <a:t>Pāṭaliputra’dan</a:t>
            </a:r>
            <a:r>
              <a:rPr lang="tr-TR" dirty="0"/>
              <a:t> getirttirilerek, dâhil edildiği ile ilgili anlatılara dayandırılır.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Aşvaghosha’ya</a:t>
            </a:r>
            <a:r>
              <a:rPr lang="tr-TR" dirty="0"/>
              <a:t> atfedilen ve belki de onun başyapıtı olarak değerlendirebileceğimiz </a:t>
            </a:r>
            <a:r>
              <a:rPr lang="tr-TR" i="1" dirty="0" err="1"/>
              <a:t>Buddhaçarita’</a:t>
            </a:r>
            <a:r>
              <a:rPr lang="tr-TR" dirty="0" err="1"/>
              <a:t>nın</a:t>
            </a:r>
            <a:r>
              <a:rPr lang="tr-TR" dirty="0"/>
              <a:t> Çince çevirisinde eserin, en geç MS 5. yüzyıla ait olabileceği ifade edilirken; </a:t>
            </a:r>
            <a:r>
              <a:rPr lang="tr-TR" dirty="0" err="1"/>
              <a:t>Bühler</a:t>
            </a:r>
            <a:r>
              <a:rPr lang="tr-TR" dirty="0"/>
              <a:t>, ilgili eserin el yazmalarından hareketle onun </a:t>
            </a:r>
            <a:r>
              <a:rPr lang="tr-TR" dirty="0" err="1"/>
              <a:t>Kanişka</a:t>
            </a:r>
            <a:r>
              <a:rPr lang="tr-TR" dirty="0"/>
              <a:t> ya da </a:t>
            </a:r>
            <a:r>
              <a:rPr lang="tr-TR" dirty="0" err="1"/>
              <a:t>Huvişka’nın</a:t>
            </a:r>
            <a:r>
              <a:rPr lang="tr-TR" dirty="0"/>
              <a:t> döneminde, yani MS 200’lü yıllarda kaleme alındığını ileri sürer. Ancak, “Paleografiye göre tarih belirleme, sanıldığı kadar ikna edici ve doğru sonuçlar vermeyebilir.” şeklindeki bir ifadeyle de kesin bir yargıda bulunmaktan kaçınır.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normAutofit fontScale="92500" lnSpcReduction="10000"/>
          </a:bodyPr>
          <a:lstStyle/>
          <a:p>
            <a:r>
              <a:rPr lang="tr-TR" dirty="0" err="1"/>
              <a:t>Ruben</a:t>
            </a:r>
            <a:r>
              <a:rPr lang="tr-TR" dirty="0"/>
              <a:t>, </a:t>
            </a:r>
            <a:r>
              <a:rPr lang="tr-TR" i="1" dirty="0"/>
              <a:t>Eski </a:t>
            </a:r>
            <a:r>
              <a:rPr lang="tr-TR" i="1" dirty="0" err="1"/>
              <a:t>Hind</a:t>
            </a:r>
            <a:r>
              <a:rPr lang="tr-TR" i="1" dirty="0"/>
              <a:t> Tarihi </a:t>
            </a:r>
            <a:r>
              <a:rPr lang="tr-TR" dirty="0"/>
              <a:t>adlı çalışmasında </a:t>
            </a:r>
            <a:r>
              <a:rPr lang="tr-TR" dirty="0" err="1"/>
              <a:t>Aşvaghosha’nın</a:t>
            </a:r>
            <a:r>
              <a:rPr lang="tr-TR" dirty="0"/>
              <a:t> yaşadığı dönem, edebi kişiliği ve eserleri ile ilgili şu yorumları yapmıştır</a:t>
            </a:r>
            <a:r>
              <a:rPr lang="tr-TR" dirty="0" smtClean="0"/>
              <a:t>:</a:t>
            </a:r>
            <a:endParaRPr lang="tr-TR" dirty="0"/>
          </a:p>
          <a:p>
            <a:pPr algn="ctr"/>
            <a:r>
              <a:rPr lang="tr-TR" dirty="0" err="1"/>
              <a:t>Kanişka’nın</a:t>
            </a:r>
            <a:r>
              <a:rPr lang="tr-TR" dirty="0"/>
              <a:t> da himaye ettiği bir adam olan Buddhist </a:t>
            </a:r>
            <a:r>
              <a:rPr lang="tr-TR" dirty="0" err="1"/>
              <a:t>Aşvaghosha’nın</a:t>
            </a:r>
            <a:r>
              <a:rPr lang="tr-TR" dirty="0"/>
              <a:t>, aşağı yukarı </a:t>
            </a:r>
            <a:r>
              <a:rPr lang="tr-TR" dirty="0" err="1"/>
              <a:t>Nāgārcuna</a:t>
            </a:r>
            <a:r>
              <a:rPr lang="tr-TR" dirty="0"/>
              <a:t> ile aynı zamanda yaşamış bulunduğu anlaşılmaktadır. Eserlerindeki felsefe, çoğunlukla </a:t>
            </a:r>
            <a:r>
              <a:rPr lang="tr-TR" dirty="0" err="1"/>
              <a:t>Nāgārcuna’nın</a:t>
            </a:r>
            <a:r>
              <a:rPr lang="tr-TR" dirty="0"/>
              <a:t> şüpheci mistik felsefesi ile benzerlik göstermektedir… Dramlarındaki münevver kişiler Sanskrit dilini kullanırken; halktan kişilerin ise </a:t>
            </a:r>
            <a:r>
              <a:rPr lang="tr-TR" dirty="0" err="1"/>
              <a:t>Prakrit</a:t>
            </a:r>
            <a:r>
              <a:rPr lang="tr-TR" dirty="0"/>
              <a:t> dilini konuştukları görülmektedir. Dram bir dua ve bir de ön oyunla başlamaktadır ve birçok sahneden oluşmaktadır… </a:t>
            </a:r>
            <a:r>
              <a:rPr lang="tr-TR" dirty="0" err="1"/>
              <a:t>Aşvaghosha’dan</a:t>
            </a:r>
            <a:r>
              <a:rPr lang="tr-TR" dirty="0"/>
              <a:t> önceki </a:t>
            </a:r>
            <a:r>
              <a:rPr lang="tr-TR" dirty="0" err="1"/>
              <a:t>Buddhistler</a:t>
            </a:r>
            <a:r>
              <a:rPr lang="tr-TR" dirty="0"/>
              <a:t> gibi, </a:t>
            </a:r>
            <a:r>
              <a:rPr lang="tr-TR" dirty="0" err="1"/>
              <a:t>Aşvaghosha’nın</a:t>
            </a:r>
            <a:r>
              <a:rPr lang="tr-TR" dirty="0"/>
              <a:t> da eserlerinde Buddhizm’in propagandasını yaptığı </a:t>
            </a:r>
            <a:r>
              <a:rPr lang="tr-TR" dirty="0" smtClean="0"/>
              <a:t>anlaşılmaktadır.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Aşvaghosha’nın</a:t>
            </a:r>
            <a:r>
              <a:rPr lang="tr-TR" dirty="0"/>
              <a:t> eserlerinde bahsi geçen Buddhist öğreti ve gelenekler, onun kendine has üslubu ve anlaşılır biçimdeki tasvirleri ile öykülenmiştir. Anlatı sanatındaki etkileyiciliği kadar; oluşturduğu karakterlerin metinlerde üstlendiği roller de, edebi dehası ile ilişkilendirilmektedir.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Bazı eserlerinde özellikle anlatım tarzındaki başarısı ön plandayken bazılarında ise, karakterlerin eserdeki işlenişi bakımından elde ettiği akıcılık ön plana çıkmaktadır. Örneğin </a:t>
            </a:r>
            <a:r>
              <a:rPr lang="tr-TR" i="1" dirty="0" err="1"/>
              <a:t>Buddhaçarita</a:t>
            </a:r>
            <a:r>
              <a:rPr lang="tr-TR" dirty="0"/>
              <a:t>, konusunun etkileyiciliği dışında, anlatımındaki betimleme ve öykülemelerle dikkat çekerken; </a:t>
            </a:r>
            <a:r>
              <a:rPr lang="tr-TR" i="1" dirty="0" err="1"/>
              <a:t>Saundarananda</a:t>
            </a:r>
            <a:r>
              <a:rPr lang="tr-TR" i="1" dirty="0"/>
              <a:t>,</a:t>
            </a:r>
            <a:r>
              <a:rPr lang="tr-TR" dirty="0"/>
              <a:t> karakterin eserde işlenişi açısından elde ettiği başarı ile tanıtılmaktadır.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Kuşanlar’ın</a:t>
            </a:r>
            <a:r>
              <a:rPr lang="tr-TR" dirty="0"/>
              <a:t> da içinde yer aldığı erken dönem Hindistan Tarihi hakkındaki bilgilerin azlığı, ilgili dönemin sanat tarihi hakkındaki bilgi ve yorumları da olumsuz yönde etkilediği ifade edilmektedir. Ancak Kuşan dönemi sanatının, miras bıraktığı kalıntılar sayesinde kısmen ulaşılabilinir ve hakkında yorum </a:t>
            </a:r>
            <a:r>
              <a:rPr lang="tr-TR" dirty="0" err="1"/>
              <a:t>yapılabilinecek</a:t>
            </a:r>
            <a:r>
              <a:rPr lang="tr-TR" dirty="0"/>
              <a:t> düzeyde olduğu da söylenebilmektedir. </a:t>
            </a:r>
            <a:r>
              <a:rPr lang="tr-TR" dirty="0" err="1"/>
              <a:t>Bazin’in</a:t>
            </a:r>
            <a:r>
              <a:rPr lang="tr-TR" dirty="0"/>
              <a:t> çalışmasının “Hint Sanatının Evrimi” başlığını taşıyan ilgili bölümünde, Hint sanatının başlangıcı ve gelişimi hakkında şu saptamalarda </a:t>
            </a:r>
            <a:r>
              <a:rPr lang="tr-TR" dirty="0" smtClean="0"/>
              <a:t>bulunur: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1362</TotalTime>
  <Words>813</Words>
  <Application>Microsoft Office PowerPoint</Application>
  <PresentationFormat>Ekran Gösterisi (4:3)</PresentationFormat>
  <Paragraphs>33</Paragraphs>
  <Slides>13</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Calibri</vt:lpstr>
      <vt:lpstr>Century Schoolbook</vt:lpstr>
      <vt:lpstr>Comic Sans MS</vt:lpstr>
      <vt:lpstr>Wingdings</vt:lpstr>
      <vt:lpstr>Wingdings 2</vt:lpstr>
      <vt:lpstr>Oriel</vt:lpstr>
      <vt:lpstr>                  HİN 216 ORTAÇAĞ HİNDİSTAN TARİHİ VE KÜLTÜRÜ  14.hafta  Kuşan İmparatorluğu Döneminde Kültürel Hareketlilik     </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143</cp:revision>
  <dcterms:created xsi:type="dcterms:W3CDTF">2014-11-21T09:52:05Z</dcterms:created>
  <dcterms:modified xsi:type="dcterms:W3CDTF">2020-02-25T14:27:02Z</dcterms:modified>
</cp:coreProperties>
</file>