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C154AB-B959-48B1-8579-43152E6E8275}" type="datetimeFigureOut">
              <a:rPr lang="tr-TR" smtClean="0"/>
              <a:t>7 Kas 2023</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F1A4E-F681-414E-8F1A-24CB8465C863}"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06F1A4E-F681-414E-8F1A-24CB8465C863}" type="slidenum">
              <a:rPr lang="tr-TR" smtClean="0"/>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lgn="l">
              <a:defRPr/>
            </a:lvl1p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Serbest Form"/>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Başlık"/>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320"/>
            <a:ext cx="7470648" cy="1143000"/>
          </a:xfrm>
        </p:spPr>
        <p:txBody>
          <a:bodyPr anchor="ctr"/>
          <a:lstStyle>
            <a:lvl1pPr algn="l">
              <a:defRPr sz="4600"/>
            </a:lvl1pPr>
          </a:lstStyle>
          <a:p>
            <a:r>
              <a:rPr kumimoji="0" lang="tr-TR"/>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8" name="7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9" name="8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7 Kas 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156448" y="6422064"/>
            <a:ext cx="762000" cy="365125"/>
          </a:xfrm>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a:xfrm>
            <a:off x="457200" y="6422064"/>
            <a:ext cx="2133600" cy="365125"/>
          </a:xfrm>
        </p:spPr>
        <p:txBody>
          <a:bodyPr/>
          <a:lstStyle/>
          <a:p>
            <a:fld id="{D9F75050-0E15-4C5B-92B0-66D068882F1F}" type="datetimeFigureOut">
              <a:rPr lang="tr-TR" smtClean="0"/>
              <a:pPr/>
              <a:t>7 Kas 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2" name="11 Serbest Form"/>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Serbest Form"/>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Başlık Yer Tutucusu"/>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9F75050-0E15-4C5B-92B0-66D068882F1F}" type="datetimeFigureOut">
              <a:rPr lang="tr-TR" smtClean="0"/>
              <a:pPr/>
              <a:t>7 Kas 2023</a:t>
            </a:fld>
            <a:endParaRPr lang="tr-TR"/>
          </a:p>
        </p:txBody>
      </p:sp>
      <p:sp>
        <p:nvSpPr>
          <p:cNvPr id="22" name="21 Altbilgi Yer Tutucusu"/>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17 Slayt Numarası Yer Tutucusu"/>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7467600" cy="1143000"/>
          </a:xfrm>
        </p:spPr>
        <p:txBody>
          <a:bodyPr/>
          <a:lstStyle/>
          <a:p>
            <a:r>
              <a:rPr lang="tr-TR" dirty="0"/>
              <a:t>           AHLAKİ NORMLAR</a:t>
            </a:r>
          </a:p>
        </p:txBody>
      </p:sp>
      <p:sp>
        <p:nvSpPr>
          <p:cNvPr id="3" name="2 İçerik Yer Tutucusu"/>
          <p:cNvSpPr>
            <a:spLocks noGrp="1"/>
          </p:cNvSpPr>
          <p:nvPr>
            <p:ph idx="1"/>
          </p:nvPr>
        </p:nvSpPr>
        <p:spPr>
          <a:xfrm>
            <a:off x="500034" y="1928802"/>
            <a:ext cx="7467600" cy="4525963"/>
          </a:xfrm>
        </p:spPr>
        <p:txBody>
          <a:bodyPr/>
          <a:lstStyle/>
          <a:p>
            <a:pPr>
              <a:buNone/>
            </a:pPr>
            <a:r>
              <a:rPr lang="tr-TR" dirty="0"/>
              <a:t>                      HAZIRLAYAN:</a:t>
            </a:r>
          </a:p>
          <a:p>
            <a:endParaRPr lang="tr-TR" dirty="0"/>
          </a:p>
          <a:p>
            <a:pPr>
              <a:buNone/>
            </a:pPr>
            <a:endParaRPr lang="tr-TR" dirty="0"/>
          </a:p>
          <a:p>
            <a:pPr>
              <a:buNone/>
            </a:pPr>
            <a:r>
              <a:rPr lang="tr-TR" dirty="0"/>
              <a:t>          14030166        MUSTAFA SAYIN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161242"/>
          </a:xfrm>
        </p:spPr>
        <p:txBody>
          <a:bodyPr>
            <a:normAutofit fontScale="90000"/>
          </a:bodyPr>
          <a:lstStyle/>
          <a:p>
            <a:r>
              <a:rPr lang="tr-TR" dirty="0"/>
              <a:t>AHLAKİ İKİLEMLER</a:t>
            </a:r>
            <a:br>
              <a:rPr lang="tr-TR" dirty="0"/>
            </a:br>
            <a:endParaRPr lang="tr-TR" dirty="0"/>
          </a:p>
        </p:txBody>
      </p:sp>
      <p:sp>
        <p:nvSpPr>
          <p:cNvPr id="3" name="2 İçerik Yer Tutucusu"/>
          <p:cNvSpPr>
            <a:spLocks noGrp="1"/>
          </p:cNvSpPr>
          <p:nvPr>
            <p:ph idx="1"/>
          </p:nvPr>
        </p:nvSpPr>
        <p:spPr>
          <a:xfrm>
            <a:off x="457200" y="1214422"/>
            <a:ext cx="8229600" cy="5240386"/>
          </a:xfrm>
        </p:spPr>
        <p:txBody>
          <a:bodyPr>
            <a:normAutofit fontScale="70000" lnSpcReduction="20000"/>
          </a:bodyPr>
          <a:lstStyle/>
          <a:p>
            <a:pPr marL="45720" indent="0">
              <a:buNone/>
            </a:pPr>
            <a:r>
              <a:rPr lang="tr-TR" dirty="0"/>
              <a:t>    Kimisinde bir ikilemin söz konusu olduğu zorlu vakalar üzerinden akıl yürütme, tüm pratik etik türlerinde gerçekleştirilir.  Akıl yürütme; ahlak, hukuk, ve kamusal politika alanlarında karar verme süreçlerinin olağan bir parçasıdır. Şu klasikleşmiş olayı değerlendirelim: ‘ Yıllar önce Kaliforniya Yüksek Mahkemesi’nin hakimleri, tıbbi sırdaşlığın yasal yaptırımı ve sınırları konusunda bir karara varmak zorunda kaldılar. Bir adam, bir terapiste öldürme niyetini açıkladıktan sonra bir kadını öldürmüştü. Terapist, adamı gözetim altına almaya girişmişse de bu girişiminde başarısız olmuş ve hasta sırrını koruma yükümlülüğü gereğince, girişimi başarısız olduktan sonra da bu tehlikeyi hedefteki kadına bildirmemişti.</a:t>
            </a:r>
          </a:p>
          <a:p>
            <a:pPr marL="45720" indent="0">
              <a:buNone/>
            </a:pPr>
            <a:r>
              <a:rPr lang="tr-TR" dirty="0"/>
              <a:t>     Mahkemedeki genel görüş, ‘Bir terapist, hastasının bir başkasına yönelik ciddi bir şiddet tehdidi oluşturduğuna kendince ya da mesleğinin standartlarına göre karar verdiği anda, olası kurbanı bu tehlikeden korumak için makul bir özen göstermek yükümlülüğü altına girer.’ olmuştur. Durumu polise bildirmek ve olası kurbanı uyarmak bu yükümlülük kapsamındadır. </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811890"/>
          </a:xfrm>
        </p:spPr>
        <p:txBody>
          <a:bodyPr>
            <a:normAutofit fontScale="62500" lnSpcReduction="20000"/>
          </a:bodyPr>
          <a:lstStyle/>
          <a:p>
            <a:pPr marL="45720" indent="0">
              <a:buNone/>
            </a:pPr>
            <a:r>
              <a:rPr lang="tr-TR" dirty="0"/>
              <a:t>   Bu görüşteki hakimler, terapistlerin genellikle hasta sırrını koruma kuralını gözetmekle yükümlü olduklarını, ama bu davada nu kuralın, ‘toplumun şiddet içerikli saldırılara karşı güvende olma </a:t>
            </a:r>
            <a:r>
              <a:rPr lang="tr-TR" dirty="0" err="1"/>
              <a:t>hakkı’ndan</a:t>
            </a:r>
            <a:r>
              <a:rPr lang="tr-TR" dirty="0"/>
              <a:t> yana esnetilmesi gerektiğini ileri sürmüşlerdir. Bu hakimler, meslek etiği kurallarının toplum için büyük önem taşıdığını onaylamakla birlikte, kişileri şiddet içerikli saldırılardan korumak gibi daha da önemli görevlerin, bu kurallardan daha ağır basabileceğine hükmetmişlerdir.</a:t>
            </a:r>
          </a:p>
          <a:p>
            <a:pPr marL="45720" indent="0">
              <a:buNone/>
            </a:pPr>
            <a:r>
              <a:rPr lang="tr-TR" dirty="0"/>
              <a:t>    Bir hakim ise bu genel görüşe katılmamış ve hasta sırrını korumaya yönelik standart kuralları gözetmelerse doktorların hastaların haklarını çiğnemiş olacağını savunmuştur. Akıl yürüterek, bu kuralları çiğnemek yaygınlaşırsa doktor-hasta ilişkisindeki güvenin sarsılacağı savunmuştur. Akıl hastaları, etkili bir tedavinin temeli olan güvenin yitirilişinden ötürü, yardım istemekten ya da kritik bilgileri vermekten kaçınacaklardır. Öyleyse şiddet içerikli saldırılar da artacaktır. </a:t>
            </a:r>
          </a:p>
          <a:p>
            <a:pPr marL="45720" indent="0">
              <a:buNone/>
            </a:pPr>
            <a:r>
              <a:rPr lang="tr-TR" dirty="0"/>
              <a:t>    Bu dava açıkça ahlaki ve yasal ikilemler ortaya koymaktadır ve her iki görüşten hakimler de birbiriyle çatışan yargılarını destekleyecek uygun gerekçeler gösterebilmektedirler. Ahlaki ikilemler, birbiri yerine seçebilir ama birbiriyle bağdaşmaz iki ya da daha çok eylem seçeneğinin her birinin seçilmesini gerektiren ya da gerektirir görünen ahlaki yükümlülüklerin söz konusu olduğu durumlardır.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1">
            <a:extLst>
              <a:ext uri="{FF2B5EF4-FFF2-40B4-BE49-F238E27FC236}">
                <a16:creationId xmlns:a16="http://schemas.microsoft.com/office/drawing/2014/main" id="{F0F8CD91-86FC-7F00-6920-83246C1D59EC}"/>
              </a:ext>
            </a:extLst>
          </p:cNvPr>
          <p:cNvSpPr>
            <a:spLocks noGrp="1"/>
          </p:cNvSpPr>
          <p:nvPr>
            <p:ph type="title"/>
          </p:nvPr>
        </p:nvSpPr>
        <p:spPr>
          <a:xfrm>
            <a:off x="428596" y="214290"/>
            <a:ext cx="8229600" cy="1399032"/>
          </a:xfrm>
        </p:spPr>
        <p:txBody>
          <a:bodyPr>
            <a:normAutofit/>
          </a:bodyPr>
          <a:lstStyle/>
          <a:p>
            <a:r>
              <a:rPr lang="tr-TR" sz="2400" dirty="0"/>
              <a:t>AHLAKİ NORMLAR İÇİN ÇİZİLEN ÇERÇEVE</a:t>
            </a:r>
          </a:p>
        </p:txBody>
      </p:sp>
      <p:sp>
        <p:nvSpPr>
          <p:cNvPr id="4" name="İçerik Yer Tutucusu 2">
            <a:extLst>
              <a:ext uri="{FF2B5EF4-FFF2-40B4-BE49-F238E27FC236}">
                <a16:creationId xmlns:a16="http://schemas.microsoft.com/office/drawing/2014/main" id="{101E7FDF-4714-8CD3-BE43-D7D0C52E5868}"/>
              </a:ext>
            </a:extLst>
          </p:cNvPr>
          <p:cNvSpPr>
            <a:spLocks noGrp="1"/>
          </p:cNvSpPr>
          <p:nvPr>
            <p:ph idx="1"/>
          </p:nvPr>
        </p:nvSpPr>
        <p:spPr>
          <a:xfrm>
            <a:off x="457200" y="1500174"/>
            <a:ext cx="8229600" cy="4954634"/>
          </a:xfrm>
        </p:spPr>
        <p:txBody>
          <a:bodyPr>
            <a:normAutofit fontScale="92500"/>
          </a:bodyPr>
          <a:lstStyle/>
          <a:p>
            <a:pPr marL="45720" indent="0">
              <a:buNone/>
            </a:pPr>
            <a:r>
              <a:rPr lang="tr-TR" dirty="0"/>
              <a:t> </a:t>
            </a:r>
            <a:r>
              <a:rPr lang="tr-TR" sz="2000" dirty="0"/>
              <a:t>Biyomedikal etiğin temelini oluşturan ahlaki normlar genel geçer ahlaktan türetilmiş olsalar da, genel geçer ahlakın tümünü yansıtmamaktadırlar.</a:t>
            </a:r>
          </a:p>
          <a:p>
            <a:pPr marL="45720" indent="0">
              <a:buNone/>
            </a:pPr>
            <a:r>
              <a:rPr lang="tr-TR" sz="2000" b="1" dirty="0"/>
              <a:t>PRENSİPLER</a:t>
            </a:r>
          </a:p>
          <a:p>
            <a:pPr marL="45720" indent="0">
              <a:buNone/>
            </a:pPr>
            <a:r>
              <a:rPr lang="tr-TR" sz="2000" b="1" dirty="0"/>
              <a:t> </a:t>
            </a:r>
            <a:r>
              <a:rPr lang="tr-TR" sz="1800" dirty="0"/>
              <a:t>Temel ahlaki prensipler, genel geçer ahlaktan türetilen ve biyomedikal etik için uygun bir başlangıç noktası teşkil eden genel normlar niteliğindedirler. Bu prensipler daha duruma özel kurallar oluşturulurken başvurulabilecek genel yol göstericilerdir. Dört temel ahlaki prensip olarak:</a:t>
            </a:r>
          </a:p>
          <a:p>
            <a:pPr marL="502920" indent="-457200">
              <a:buAutoNum type="arabicParenR"/>
            </a:pPr>
            <a:r>
              <a:rPr lang="tr-TR" sz="1800" b="1" dirty="0"/>
              <a:t>Özerkliğe saygı </a:t>
            </a:r>
            <a:r>
              <a:rPr lang="tr-TR" sz="1800" dirty="0"/>
              <a:t>(özerk kararları saygıyla karşılamak ve desteklemek)</a:t>
            </a:r>
            <a:endParaRPr lang="tr-TR" sz="1800" b="1" dirty="0"/>
          </a:p>
          <a:p>
            <a:pPr marL="502920" indent="-457200">
              <a:buAutoNum type="arabicParenR"/>
            </a:pPr>
            <a:r>
              <a:rPr lang="tr-TR" sz="1800" b="1" dirty="0"/>
              <a:t>Zararsızlık </a:t>
            </a:r>
            <a:r>
              <a:rPr lang="tr-TR" sz="1800" dirty="0"/>
              <a:t>(zarara neden olandan kaçınmak)</a:t>
            </a:r>
          </a:p>
          <a:p>
            <a:pPr marL="502920" indent="-457200">
              <a:buAutoNum type="arabicParenR"/>
            </a:pPr>
            <a:r>
              <a:rPr lang="tr-TR" sz="1800" b="1" dirty="0"/>
              <a:t>Yararlılık </a:t>
            </a:r>
            <a:r>
              <a:rPr lang="tr-TR" sz="1800" dirty="0"/>
              <a:t>(zararı engellemek, azaltmak ve gidermek; yarar sağlamak; yararları risklere ve bedellere karşı dengelemek)</a:t>
            </a:r>
            <a:endParaRPr lang="tr-TR" sz="1800" b="1" dirty="0"/>
          </a:p>
          <a:p>
            <a:pPr marL="502920" indent="-457200">
              <a:buAutoNum type="arabicParenR"/>
            </a:pPr>
            <a:r>
              <a:rPr lang="tr-TR" sz="1800" b="1" dirty="0"/>
              <a:t>Adalet </a:t>
            </a:r>
            <a:r>
              <a:rPr lang="tr-TR" sz="1800" dirty="0"/>
              <a:t>(yararları riskleri ve bedelleri adilce dağıtmak)</a:t>
            </a:r>
          </a:p>
          <a:p>
            <a:pPr marL="45720" indent="0">
              <a:buNone/>
            </a:pPr>
            <a:endParaRPr lang="tr-TR" sz="1800" dirty="0"/>
          </a:p>
          <a:p>
            <a:pPr marL="45720" indent="0">
              <a:buNone/>
            </a:pPr>
            <a:r>
              <a:rPr lang="tr-TR" sz="1800" dirty="0"/>
              <a:t>Zararsızlık ve yararlılık, tıp etiği tarihinde çok önemli bir rol oynamıştır. Öte yandan özerkliğe saygı ve adalet geleneksel tıp etiğinde göz ardı edilmiş ve yalnızca yakın geçmişte öne çıkabilmiştir.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a:xfrm>
            <a:off x="142844" y="0"/>
            <a:ext cx="8229600" cy="1071546"/>
          </a:xfrm>
        </p:spPr>
        <p:txBody>
          <a:bodyPr/>
          <a:lstStyle/>
          <a:p>
            <a:r>
              <a:rPr lang="tr-TR" dirty="0"/>
              <a:t>KURALLAR</a:t>
            </a:r>
          </a:p>
        </p:txBody>
      </p:sp>
      <p:sp>
        <p:nvSpPr>
          <p:cNvPr id="3" name="2 İçerik Yer Tutucusu"/>
          <p:cNvSpPr>
            <a:spLocks noGrp="1"/>
          </p:cNvSpPr>
          <p:nvPr>
            <p:ph idx="1"/>
          </p:nvPr>
        </p:nvSpPr>
        <p:spPr>
          <a:xfrm>
            <a:off x="428596" y="928670"/>
            <a:ext cx="8229600" cy="5715040"/>
          </a:xfrm>
        </p:spPr>
        <p:txBody>
          <a:bodyPr>
            <a:normAutofit lnSpcReduction="10000"/>
          </a:bodyPr>
          <a:lstStyle/>
          <a:p>
            <a:pPr marL="45720" indent="0">
              <a:buNone/>
            </a:pPr>
            <a:r>
              <a:rPr lang="tr-TR" sz="1400" dirty="0"/>
              <a:t>Prensipler kurallardan daha güzel ve kapsamlı normlar olsalar da, ikisi arasında pek bir ayrım gözetilmez. Her ikisi de yükümlülükler ile ilgili genel normlardır.; gel gelelim kuralların içeriği daha duruma özeldir ve kapsamı daha dardır. Eldeki durumda izlenecek yolu tam olarak bildiren ayrıntılı kuralların aksine, prensiplerin her durum için böyle bir işlevi olmayabilir. </a:t>
            </a:r>
          </a:p>
          <a:p>
            <a:pPr marL="45720" indent="0">
              <a:buNone/>
            </a:pPr>
            <a:endParaRPr lang="tr-TR" sz="1400" b="1" i="1" dirty="0"/>
          </a:p>
          <a:p>
            <a:pPr marL="45720" indent="0">
              <a:buNone/>
            </a:pPr>
            <a:r>
              <a:rPr lang="tr-TR" sz="1400" b="1" i="1" dirty="0"/>
              <a:t>Esaslara dair kurallar, Yetkilere dair kurallar, Prosedürlere dair kurallar</a:t>
            </a:r>
          </a:p>
          <a:p>
            <a:pPr marL="45720" indent="0">
              <a:buNone/>
            </a:pPr>
            <a:endParaRPr lang="tr-TR" sz="1400" i="1" dirty="0"/>
          </a:p>
          <a:p>
            <a:pPr marL="45720" indent="0">
              <a:buNone/>
            </a:pPr>
            <a:r>
              <a:rPr lang="tr-TR" sz="1400" i="1" dirty="0"/>
              <a:t>Esaslara dair kurallar</a:t>
            </a:r>
            <a:r>
              <a:rPr lang="tr-TR" sz="1400" dirty="0"/>
              <a:t>: Doğruyu söylemek, sırdaşlık, mahremiyet, tedavilerden yararlanmamak, bilgilendirilmiş onam, sağlık hizmetlerinden herkesin payına düşeni belirlemekle ilgili kurallar, genele yönelik, kuramsal prensiplerle karşılaştırıldıklarında gerçekleştirilecek eylem için daha duruma özel yönlendirmeler sağlar. Örneğin ‘özerkliğe saygı’ prensibinin gerektirdiklerini açık seçik bildiren bir kural olan ‘Mevcut, net ve durumla ilgili oldukları sürece, zihnen yetersiz hastalarda hastanın ön direktiflerini uygula.’ </a:t>
            </a:r>
          </a:p>
          <a:p>
            <a:pPr marL="45720" indent="0">
              <a:buNone/>
            </a:pPr>
            <a:r>
              <a:rPr lang="tr-TR" sz="1400" i="1" dirty="0"/>
              <a:t>Yetkilere dair kurallar</a:t>
            </a:r>
            <a:r>
              <a:rPr lang="tr-TR" sz="1400" dirty="0"/>
              <a:t>: Bu kurallar, kararları kimin verebileceği ve vermesi gerektiği, eylemleri kimin gerçekleştirebileceği ve gerçekleştirmesi gerektiği ile ilgilidir. Örneğin, vekalet yetkisi kuralları zihne yetersiz hasta adına bir karar alınırken bu kararı alacak olan vekilin kim olması gerektiğini belirler; mesleki yetki kuralları hastanın kararına uymak ya da bunu çiğnemek yönündeki kararı hangi mesleki rütbedeki kişinin vereceğini belirler; dağıtım yetkisi kuralları ise tıbbi kaynakları paylara ayırmakla ilgili kararları kimin alacağını belirler. </a:t>
            </a:r>
          </a:p>
          <a:p>
            <a:pPr marL="45720" indent="0">
              <a:buNone/>
            </a:pPr>
            <a:r>
              <a:rPr lang="tr-TR" sz="1400" i="1" dirty="0"/>
              <a:t>Prosedürlere dair kurallar</a:t>
            </a:r>
            <a:r>
              <a:rPr lang="tr-TR" sz="1400" dirty="0"/>
              <a:t>: Esaslara dair kuralları tükettiğimizde ve yetkilere dair kurallar yetersiz kaldığında ya da bizi sonuca vardıramadığında prosedürlere dair kurallara başvururuz. Kişilerin organ transplantasyonu için seçilebilir olup olmadığını belirlemeye yönelik ve yakınılan sorunların daha üst yetkililere bildirimi ile ilgili prosedürler bilindik örneklerdir. Örneğin, benimsediğimiz esaslar ya da kabul ettiğimiz yetkilere dair kurallar hangi hastaların sınırlı tıbbi kaynaktan yararlanacağını belirlerken bize yol göstermiyorsa, bu durumda bekleme sırası koyma ve kura çekme gibi, izlenecek prosedüre dair kurallar koyulabilir ve uygulanabilir.</a:t>
            </a:r>
            <a:endParaRPr lang="tr-TR" sz="1400" b="1" i="1" dirty="0"/>
          </a:p>
          <a:p>
            <a:endParaRPr lang="tr-TR" sz="1400" dirty="0"/>
          </a:p>
          <a:p>
            <a:endParaRPr lang="tr-T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875490"/>
          </a:xfrm>
        </p:spPr>
        <p:txBody>
          <a:bodyPr>
            <a:normAutofit fontScale="90000"/>
          </a:bodyPr>
          <a:lstStyle/>
          <a:p>
            <a:r>
              <a:rPr lang="tr-TR" sz="4400" b="1" dirty="0"/>
              <a:t>ÇATIŞAN AHLAKİ NORMLAR</a:t>
            </a:r>
            <a:br>
              <a:rPr lang="tr-TR" sz="4400" b="1" dirty="0"/>
            </a:br>
            <a:endParaRPr lang="tr-TR" dirty="0"/>
          </a:p>
        </p:txBody>
      </p:sp>
      <p:sp>
        <p:nvSpPr>
          <p:cNvPr id="3" name="2 İçerik Yer Tutucusu"/>
          <p:cNvSpPr>
            <a:spLocks noGrp="1"/>
          </p:cNvSpPr>
          <p:nvPr>
            <p:ph idx="1"/>
          </p:nvPr>
        </p:nvSpPr>
        <p:spPr>
          <a:xfrm>
            <a:off x="457200" y="857232"/>
            <a:ext cx="8229600" cy="5597576"/>
          </a:xfrm>
        </p:spPr>
        <p:txBody>
          <a:bodyPr>
            <a:normAutofit fontScale="62500" lnSpcReduction="20000"/>
          </a:bodyPr>
          <a:lstStyle/>
          <a:p>
            <a:pPr marL="45720" indent="0">
              <a:buNone/>
            </a:pPr>
            <a:r>
              <a:rPr lang="tr-TR" sz="3200" b="1" i="1" dirty="0" err="1"/>
              <a:t>Prima</a:t>
            </a:r>
            <a:r>
              <a:rPr lang="tr-TR" sz="3200" b="1" i="1" dirty="0"/>
              <a:t> </a:t>
            </a:r>
            <a:r>
              <a:rPr lang="tr-TR" sz="3200" b="1" i="1" dirty="0" err="1"/>
              <a:t>Facie</a:t>
            </a:r>
            <a:r>
              <a:rPr lang="tr-TR" sz="3200" b="1" i="1" dirty="0"/>
              <a:t> Yükümlülükler ve Haklar</a:t>
            </a:r>
          </a:p>
          <a:p>
            <a:pPr marL="45720" indent="0">
              <a:buNone/>
            </a:pPr>
            <a:endParaRPr lang="tr-TR" sz="3200" dirty="0"/>
          </a:p>
          <a:p>
            <a:pPr marL="45720" indent="0">
              <a:buNone/>
            </a:pPr>
            <a:r>
              <a:rPr lang="tr-TR" sz="3200" dirty="0"/>
              <a:t>    Prensipler, kurallar, yükümlülükler ve haklar, asla esnetilmeyecek ve kayıtsız şartsız uyulacak standartlar değillerdir. Tüm genel ahlaki normlar kimi koşullarda meşruiyetle çiğnenebilir. Örneğin, birinin bir başkasını öldürmesini engellemek için gerekiyorsa doğruları konuşmayabiliriz ve bu davranışımız meşru olabilir; ya da yine bir başkasının haklarını korumak amacıyla birinin sır niteliğindeki bilgilerini haklı olarak ifşa edebiliriz.</a:t>
            </a:r>
          </a:p>
          <a:p>
            <a:pPr marL="45720" indent="0">
              <a:buNone/>
            </a:pPr>
            <a:r>
              <a:rPr lang="tr-TR" sz="3200" dirty="0"/>
              <a:t>    Bireylere zarar veren, temel gereksinimlerin karşılanamamasına yol açan ya da özgürlükleri kısıtlayan eylemlerin genellikle </a:t>
            </a:r>
            <a:r>
              <a:rPr lang="tr-TR" sz="3200" dirty="0" err="1"/>
              <a:t>prima</a:t>
            </a:r>
            <a:r>
              <a:rPr lang="tr-TR" sz="3200" dirty="0"/>
              <a:t> </a:t>
            </a:r>
            <a:r>
              <a:rPr lang="tr-TR" sz="3200" dirty="0" err="1"/>
              <a:t>facie</a:t>
            </a:r>
            <a:r>
              <a:rPr lang="tr-TR" sz="3200" dirty="0"/>
              <a:t> yanlış olduğu söylenir. Yani, eylem söz konusu koşullarda daha bağlayıcı olacak birtakım normlarla gerekçelendirilene kadar yanlıştır.</a:t>
            </a:r>
          </a:p>
          <a:p>
            <a:pPr marL="45720" indent="0">
              <a:buNone/>
            </a:pPr>
            <a:r>
              <a:rPr lang="tr-TR" sz="3200" dirty="0"/>
              <a:t>   Ya da </a:t>
            </a:r>
            <a:r>
              <a:rPr lang="tr-TR" sz="3200" dirty="0" err="1"/>
              <a:t>pro</a:t>
            </a:r>
            <a:r>
              <a:rPr lang="tr-TR" sz="3200" dirty="0"/>
              <a:t> </a:t>
            </a:r>
            <a:r>
              <a:rPr lang="tr-TR" sz="3200" dirty="0" err="1"/>
              <a:t>tanto</a:t>
            </a:r>
            <a:r>
              <a:rPr lang="tr-TR" sz="3200" dirty="0"/>
              <a:t> yanlıştır. Yani, eylem ikna edici gerekçeler teşkil eden ahlaki etmenler bulunmadığı sürece yanlıştır.</a:t>
            </a:r>
          </a:p>
          <a:p>
            <a:pPr marL="45720" indent="0">
              <a:buNone/>
            </a:pPr>
            <a:r>
              <a:rPr lang="tr-TR" sz="3200" dirty="0"/>
              <a:t>   Örneğin, şiddetli domuz gribi </a:t>
            </a:r>
            <a:r>
              <a:rPr lang="tr-TR" sz="3200" dirty="0" err="1"/>
              <a:t>pandemisi</a:t>
            </a:r>
            <a:r>
              <a:rPr lang="tr-TR" sz="3200" dirty="0"/>
              <a:t> sırasında insanları izolasyon ve karantina talimatları doğrultusunda bir yerde zorla kapalı tutmak için ortada geçerli bir gerekçe olduğu kabul edilebilir. Burada özgürlük haklarının meşruiyetle çiğnenişi söz konusudur. </a:t>
            </a:r>
            <a:endParaRPr lang="tr-TR" dirty="0"/>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429396"/>
          </a:xfrm>
        </p:spPr>
        <p:txBody>
          <a:bodyPr>
            <a:normAutofit fontScale="40000" lnSpcReduction="20000"/>
          </a:bodyPr>
          <a:lstStyle/>
          <a:p>
            <a:pPr marL="45720" indent="0">
              <a:buNone/>
            </a:pPr>
            <a:r>
              <a:rPr lang="tr-TR" sz="5500" b="1" dirty="0"/>
              <a:t>Prensip ve Kuralları </a:t>
            </a:r>
            <a:r>
              <a:rPr lang="tr-TR" sz="5500" b="1" dirty="0" err="1"/>
              <a:t>Ayrıntılandırmak</a:t>
            </a:r>
            <a:endParaRPr lang="tr-TR" sz="5500" b="1" dirty="0"/>
          </a:p>
          <a:p>
            <a:pPr marL="45720" indent="0">
              <a:buNone/>
            </a:pPr>
            <a:r>
              <a:rPr lang="tr-TR" dirty="0"/>
              <a:t>   </a:t>
            </a:r>
          </a:p>
          <a:p>
            <a:pPr marL="45720" indent="0">
              <a:buNone/>
            </a:pPr>
            <a:r>
              <a:rPr lang="tr-TR" sz="3500" dirty="0"/>
              <a:t>   </a:t>
            </a:r>
            <a:r>
              <a:rPr lang="tr-TR" sz="3500" dirty="0" err="1"/>
              <a:t>Ayrıntılandırma</a:t>
            </a:r>
            <a:r>
              <a:rPr lang="tr-TR" sz="3500" dirty="0"/>
              <a:t>  soyut normların belirsizliğini azaltmaya ve eylemleri yönlendirebilecek içerikte kurallar üretmeye yönelik bir süreçtir. </a:t>
            </a:r>
          </a:p>
          <a:p>
            <a:pPr marL="45720" indent="0">
              <a:buNone/>
            </a:pPr>
            <a:r>
              <a:rPr lang="tr-TR" sz="3500" dirty="0"/>
              <a:t>Örneğin, ayrıntılara girilmeksizin yalnızca ‘zarar verme’ gibi bir norm terminal dönemdeki hastaların ölümünün hızlandırılışına izin verilip verilemeyeceği gibi meseleleri irdelemek için yetersizdir.</a:t>
            </a:r>
          </a:p>
          <a:p>
            <a:pPr marL="45720" indent="0">
              <a:buNone/>
            </a:pPr>
            <a:r>
              <a:rPr lang="tr-TR" sz="3500" dirty="0"/>
              <a:t>Örneğin, ‘özerkliğe saygı’ daha öce de belirtildiği gibi, ‘zihnen yeterli hastaların özerkliğine, zihinsel yetilerini yitirdiklerinde Prensip ve Kuralları </a:t>
            </a:r>
            <a:r>
              <a:rPr lang="tr-TR" sz="3500" dirty="0" err="1"/>
              <a:t>Ayrıntılandırmak</a:t>
            </a:r>
            <a:endParaRPr lang="tr-TR" sz="3500" dirty="0"/>
          </a:p>
          <a:p>
            <a:pPr marL="45720" indent="0">
              <a:buNone/>
            </a:pPr>
            <a:r>
              <a:rPr lang="tr-TR" sz="3500" dirty="0"/>
              <a:t>    </a:t>
            </a:r>
            <a:r>
              <a:rPr lang="tr-TR" sz="3500" dirty="0" err="1"/>
              <a:t>Ayrıntılandırma</a:t>
            </a:r>
            <a:r>
              <a:rPr lang="tr-TR" sz="3500" dirty="0"/>
              <a:t> soyut normların belirsizliğini azaltmaya ve eylemleri yönlendirebilecek içerikte kurallar üretmeye yönelik bir süreçtir. </a:t>
            </a:r>
          </a:p>
          <a:p>
            <a:pPr marL="45720" indent="0">
              <a:buNone/>
            </a:pPr>
            <a:r>
              <a:rPr lang="tr-TR" sz="3500" dirty="0"/>
              <a:t>Örneğin, ayrıntılara girilmeksizin yalnızca ‘zarar verme’ gibi bir norm terminal dönemdeki hastaların ölümünün hızlandırılışına izin verilip verilemeyeceği gibi meseleleri irdelemek için yetersizdir.</a:t>
            </a:r>
          </a:p>
          <a:p>
            <a:pPr marL="45720" indent="0">
              <a:buNone/>
            </a:pPr>
            <a:r>
              <a:rPr lang="tr-TR" sz="3500" dirty="0"/>
              <a:t>Örneğin, ‘özerkliğe saygı’ daha öce de belirtildiği gibi, ‘zihnen yeterli hastaların özerkliğine, zihinsel yetilerini yitirdiklerinde önceden vermiş oldukları direktifleri uygulayarak saygı göstermek’ biçiminde </a:t>
            </a:r>
            <a:r>
              <a:rPr lang="tr-TR" sz="3500" dirty="0" err="1"/>
              <a:t>ayrıntılandırılabilir</a:t>
            </a:r>
            <a:r>
              <a:rPr lang="tr-TR" sz="3500" dirty="0"/>
              <a:t>. </a:t>
            </a:r>
          </a:p>
          <a:p>
            <a:pPr marL="45720" indent="0">
              <a:buNone/>
            </a:pPr>
            <a:r>
              <a:rPr lang="tr-TR" sz="3500" dirty="0"/>
              <a:t>Örneğin, adli olaylarda </a:t>
            </a:r>
            <a:r>
              <a:rPr lang="tr-TR" sz="3500" dirty="0" err="1"/>
              <a:t>psikiyatristler</a:t>
            </a:r>
            <a:r>
              <a:rPr lang="tr-TR" sz="3500" dirty="0"/>
              <a:t> hastaları adli değerlendirmeden geçirmeleri gerektiğinde her zaman bilgilendirilmiş onam almaları mümkün olmamaktadır. Bu gibi durumlarda özerkliğe saygı prensibini çiğnemeyi göze alırlar. Öte yandan bilgilendirilmiş onam almak tıp etiğinin temel buyruklarındandır. Bu sorunun üstesinden gelmeye yönelik bir </a:t>
            </a:r>
            <a:r>
              <a:rPr lang="tr-TR" sz="3500" dirty="0" err="1"/>
              <a:t>ayrıntılandırma</a:t>
            </a:r>
            <a:r>
              <a:rPr lang="tr-TR" sz="3500" dirty="0"/>
              <a:t>, ‘Onam alımının hukuken zorunlu olmadığı adli değerlendirmelere tabi tutulacak kişilerin özerkliğine, bu kişilere söz konusu değerlendirmenin doğasını ve amacını açıklamak yoluyla saygı göster.’ biçiminde olabilir.</a:t>
            </a:r>
          </a:p>
          <a:p>
            <a:pPr marL="45720" indent="0">
              <a:buNone/>
            </a:pPr>
            <a:r>
              <a:rPr lang="tr-TR" sz="3500" dirty="0"/>
              <a:t>    Önceden vermiş oldukları direktifleri uygulayarak saygı göstermek’ biçiminde </a:t>
            </a:r>
            <a:r>
              <a:rPr lang="tr-TR" sz="3500" dirty="0" err="1"/>
              <a:t>ayrıntılandırılabilir</a:t>
            </a:r>
            <a:r>
              <a:rPr lang="tr-TR" sz="3500" dirty="0"/>
              <a:t>. </a:t>
            </a:r>
          </a:p>
          <a:p>
            <a:pPr marL="45720" indent="0">
              <a:buNone/>
            </a:pPr>
            <a:r>
              <a:rPr lang="tr-TR" sz="3500" dirty="0"/>
              <a:t>Örneğin, adli olaylarda </a:t>
            </a:r>
            <a:r>
              <a:rPr lang="tr-TR" sz="3500" dirty="0" err="1"/>
              <a:t>psikiyatristler</a:t>
            </a:r>
            <a:r>
              <a:rPr lang="tr-TR" sz="3500" dirty="0"/>
              <a:t> hastaları adli değerlendirmeden geçirmeleri gerektiğinde her zaman bilgilendirilmiş onam almaları mümkün olmamaktadır. Bu gibi durumlarda özerkliğe saygı prensibini çiğnemeyi göze alırlar. Öte yandan bilgilendirilmiş onam almak tıp etiğinin temel buyruklarındandır. Bu sorunun üstesinden gelmeye yönelik bir </a:t>
            </a:r>
            <a:r>
              <a:rPr lang="tr-TR" sz="3500" dirty="0" err="1"/>
              <a:t>ayrıntılandırma</a:t>
            </a:r>
            <a:r>
              <a:rPr lang="tr-TR" sz="3500" dirty="0"/>
              <a:t> ‘Onam alımının hukuken zorunlu olmadığı adli değerlendirmelere tabi tutulacak kişilerin özerkliğine, bu kişilere söz konusu değerlendirmenin doğasını ve amacını açıklamak yoluyla saygı göster.’ biçiminde olabilir.</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9AD8508A-3C41-5D0F-A36D-A1D17A58F609}"/>
              </a:ext>
            </a:extLst>
          </p:cNvPr>
          <p:cNvSpPr>
            <a:spLocks noGrp="1"/>
          </p:cNvSpPr>
          <p:nvPr>
            <p:ph idx="1"/>
          </p:nvPr>
        </p:nvSpPr>
        <p:spPr>
          <a:xfrm>
            <a:off x="457200" y="428604"/>
            <a:ext cx="8229600" cy="6215106"/>
          </a:xfrm>
        </p:spPr>
        <p:txBody>
          <a:bodyPr>
            <a:normAutofit fontScale="92500" lnSpcReduction="10000"/>
          </a:bodyPr>
          <a:lstStyle/>
          <a:p>
            <a:pPr marL="45720" indent="0">
              <a:buNone/>
            </a:pPr>
            <a:r>
              <a:rPr lang="tr-TR" b="1" dirty="0"/>
              <a:t>TARTMA VE DENGELEME SÜRECİ</a:t>
            </a:r>
          </a:p>
          <a:p>
            <a:pPr marL="45720" indent="0">
              <a:buNone/>
            </a:pPr>
            <a:r>
              <a:rPr lang="tr-TR" sz="1800" dirty="0"/>
              <a:t>    Dengeleme, hangi ahlaki normların ötekilere üstün gelmesi gerektiğine dair kanaatleri destekleyecek gerekçeler bulma sürecidir. Dengelemede farklı ahlaki normların birbirlerine kıyasla ağırlıkları ve güçlü yönleri ele alınır. Dengeleme, bu ağırlık ve güçlü yönler üzerine yapılan irdelemelerden ve sonuçta varılan yargılardan oluşur.</a:t>
            </a:r>
          </a:p>
          <a:p>
            <a:pPr marL="45720" indent="0">
              <a:buNone/>
            </a:pPr>
            <a:r>
              <a:rPr lang="tr-TR" sz="1800" dirty="0"/>
              <a:t>    Örneğin, bir doktorun, uzun ve yoğun geçen gününün daha da uzamasına ve oğluna verdiği kent kütüphanesine gitme sözünü tutamamasına neden olacak acil bir vakayla karşılaştığını düşününüz. Bu durumda doktor; oğlunun ne kadar acelesi olduğunu, kütüphaneye daha sonra gidip gidemeyeceklerini, acil vakayla bir başka doktorun ilgilenip ilgilenemeyeceği vs. irdelemeye başlayacaktır. Hastayla birlikte gece geç saatlere dek kalmaya karar vermişse, bu eylemin bulduğu güçlü ve yeterli gerekçelerden ötürü öteki yükümlülüklerinden daha ağır bastığını düşünmüş olmalıdır</a:t>
            </a:r>
            <a:r>
              <a:rPr lang="tr-TR" dirty="0"/>
              <a:t>.</a:t>
            </a:r>
            <a:endParaRPr lang="tr-TR" sz="1800" dirty="0"/>
          </a:p>
          <a:p>
            <a:pPr marL="45720" indent="0">
              <a:buNone/>
            </a:pPr>
            <a:r>
              <a:rPr lang="tr-TR" sz="1800" dirty="0"/>
              <a:t>   =  Dr.  </a:t>
            </a:r>
            <a:r>
              <a:rPr lang="tr-TR" sz="1800" dirty="0" err="1"/>
              <a:t>Quill</a:t>
            </a:r>
            <a:r>
              <a:rPr lang="tr-TR" sz="1800" dirty="0"/>
              <a:t> , genç bir kadına HIV testinin pozitif olduğunu söyler. Bu durumu   yeni öğrenen kadın öleceğini, toplum tarafından dışlanacağını düşünerek     kaygılanır. Doktor hastayı yatıştırmaya ve kaygılarını gidermeye çalışırken  onunla bir duygudaşlık içine girer. Hastayla kurduğu bu duygudaşlığa, hastanın nesnelce değerlendirilişi eşlik etmektedir. Fazla müşfik olmak ve fazla derin duygusal bağlar kurmak eldeki görevi baltalayacaktır; gereğinden fazla nesnel olmak ise soğukluk yaratacak, hastanın güvenini ve umudunu yok edecektir. Duygudaşlığı ve nesnelliği doğru oranda karıştırmak bakımından bir denge tutturulmalıdır.</a:t>
            </a:r>
          </a:p>
          <a:p>
            <a:pPr marL="45720" indent="0">
              <a:buNone/>
            </a:pP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58F8248E-2FEF-6528-1ADC-F3D70379EEA9}"/>
              </a:ext>
            </a:extLst>
          </p:cNvPr>
          <p:cNvSpPr>
            <a:spLocks noGrp="1"/>
          </p:cNvSpPr>
          <p:nvPr>
            <p:ph idx="1"/>
          </p:nvPr>
        </p:nvSpPr>
        <p:spPr>
          <a:xfrm>
            <a:off x="457200" y="285728"/>
            <a:ext cx="8229600" cy="6169080"/>
          </a:xfrm>
        </p:spPr>
        <p:txBody>
          <a:bodyPr>
            <a:normAutofit/>
          </a:bodyPr>
          <a:lstStyle/>
          <a:p>
            <a:pPr marL="45720" indent="0">
              <a:buNone/>
            </a:pPr>
            <a:r>
              <a:rPr lang="tr-TR" b="1" dirty="0"/>
              <a:t>Dengelemelerde Uyulacak Kısıtlayıcı Koşullar</a:t>
            </a:r>
          </a:p>
          <a:p>
            <a:pPr marL="502920" indent="-457200">
              <a:buAutoNum type="arabicParenR"/>
            </a:pPr>
            <a:r>
              <a:rPr lang="tr-TR" sz="1800" dirty="0"/>
              <a:t>İhlal edilen norm doğrultusunda değil de uğrunda ihlalde bulunulan norm doğrultusunda eylemde bulunmak için sağlam gerekçeler sunulabilmiştir.</a:t>
            </a:r>
          </a:p>
          <a:p>
            <a:pPr marL="502920" indent="-457200">
              <a:buAutoNum type="arabicParenR"/>
            </a:pPr>
            <a:r>
              <a:rPr lang="tr-TR" sz="1800" dirty="0"/>
              <a:t>İhlalin gerekçesi olarak sunulan ahlaki hedef ve hedeflere ulaşma konusunda gerçekçi bir başarı bekletişi söz konusudur.</a:t>
            </a:r>
          </a:p>
          <a:p>
            <a:pPr marL="502920" indent="-457200">
              <a:buAutoNum type="arabicParenR"/>
            </a:pPr>
            <a:r>
              <a:rPr lang="tr-TR" sz="1800" dirty="0"/>
              <a:t>Ahlaken yeğlenebilir bir başka eylem seçeneği yoktur. </a:t>
            </a:r>
          </a:p>
          <a:p>
            <a:pPr marL="502920" indent="-457200">
              <a:buAutoNum type="arabicParenR"/>
            </a:pPr>
            <a:r>
              <a:rPr lang="tr-TR" sz="1800" dirty="0"/>
              <a:t>Ana hedefe ulaşmayı en az ihlalle sağlayan eylem rotası seçilmiştir.</a:t>
            </a:r>
          </a:p>
          <a:p>
            <a:pPr marL="502920" indent="-457200">
              <a:buAutoNum type="arabicParenR"/>
            </a:pPr>
            <a:r>
              <a:rPr lang="tr-TR" sz="1800" dirty="0"/>
              <a:t>İhlalin tüm olumsuz etkileri olabildiğince azaltılmıştır.</a:t>
            </a:r>
          </a:p>
          <a:p>
            <a:pPr marL="502920" indent="-457200">
              <a:buAutoNum type="arabicParenR"/>
            </a:pPr>
            <a:r>
              <a:rPr lang="tr-TR" sz="1800" dirty="0"/>
              <a:t>Etkilenen tüm kişilere tarafsız yaklaşılmış ve davranılmıştır.</a:t>
            </a:r>
          </a:p>
          <a:p>
            <a:pPr marL="45720" indent="0">
              <a:buNone/>
            </a:pPr>
            <a:endParaRPr lang="tr-TR" sz="1800" dirty="0"/>
          </a:p>
          <a:p>
            <a:pPr marL="45720" indent="0">
              <a:buNone/>
            </a:pPr>
            <a:r>
              <a:rPr lang="tr-TR" sz="1800" dirty="0"/>
              <a:t>Özerkliğe saygı prensibi ile yararlılık prensibi, HIV/AIDS hastalarına nasıl yaklaşılacağı ele alınırken beklenmedi bir biçimde çatışabilir. Özerkliğe saygı prensibi, mahremiyete aykırı müdahalelerin ve böylece HIV enfeksiyonu riski olanlara zorunlu test yapılmasının önünde bir engel oluşturur. Öte yandan, toplumun risk altındaki kişilere yönelik zararları engellemek gibi bir yükümlülüğü daha varken, bu kişilerin eylemleriyle başkalarını risk altına sokabilecekleri de görülmelidir.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BDAE6E31-B8DA-A342-A4AC-9E815776AAC1}"/>
              </a:ext>
            </a:extLst>
          </p:cNvPr>
          <p:cNvSpPr>
            <a:spLocks noGrp="1"/>
          </p:cNvSpPr>
          <p:nvPr>
            <p:ph idx="1"/>
          </p:nvPr>
        </p:nvSpPr>
        <p:spPr>
          <a:xfrm>
            <a:off x="457200" y="214290"/>
            <a:ext cx="8229600" cy="6429420"/>
          </a:xfrm>
        </p:spPr>
        <p:txBody>
          <a:bodyPr>
            <a:normAutofit fontScale="92500" lnSpcReduction="20000"/>
          </a:bodyPr>
          <a:lstStyle/>
          <a:p>
            <a:pPr marL="45720" indent="0">
              <a:buNone/>
            </a:pPr>
            <a:r>
              <a:rPr lang="tr-TR" sz="2000" b="1" dirty="0"/>
              <a:t>AHLAKİ GÖRÜŞLERİN ÇEŞİTLİLİĞİ VE AHLAKEN UZLAŞAMAMAK</a:t>
            </a:r>
            <a:endParaRPr lang="tr-TR" sz="2000" dirty="0"/>
          </a:p>
          <a:p>
            <a:pPr marL="45720" indent="0">
              <a:buNone/>
            </a:pPr>
            <a:r>
              <a:rPr lang="tr-TR" sz="1400" dirty="0"/>
              <a:t>  </a:t>
            </a:r>
            <a:r>
              <a:rPr lang="tr-TR" sz="1800" dirty="0"/>
              <a:t>Beklenmedik norm çatışmalarının yaşandığı durumlarda, ahlaki açıdan titiz ve makul kişiler ahlaki öncelikler konusunda anlaşılabilir uzlaşmazlıklara düşebilirler. Ahlaken titiz kişiler, örneğin; kırılgan bir hastaya yaşamını tehdit eden bir sağlık sorunu olduğunu açıklamanın uygun olup olmadığını, beyin ölümü ile ilgili dini değerlerin seküler biyomedikal etikte bir yeri olup olmadığı, onlu yaşlardaki çocukların yaşam uzatıcı tedavileri reddetmelerine izin verilip verilemeyeceği konusunda uzlaşamayabilirler. Bu tür uzlaşmazlıklar kişilerin ahlaken kusurlu oldukları anlamına gelmez. Ayrıntılandırma ve dengeleme yöntemlerine karşın, birçok uzlaşmazlığı çözebilecek tek ve tamamen güvenilir bir yöntem yoktur.</a:t>
            </a:r>
          </a:p>
          <a:p>
            <a:pPr marL="45720" indent="0">
              <a:buNone/>
            </a:pPr>
            <a:r>
              <a:rPr lang="tr-TR" sz="1400" dirty="0"/>
              <a:t> </a:t>
            </a:r>
            <a:r>
              <a:rPr lang="tr-TR" sz="1800" dirty="0"/>
              <a:t>Ahlaki uzlaşmazlıklar şunlardan ötürü ortaya çıkabilir;</a:t>
            </a:r>
          </a:p>
          <a:p>
            <a:r>
              <a:rPr lang="tr-TR" sz="1800" dirty="0"/>
              <a:t>Olanlar ya da olacaklarla ilgili (ör. Bir eylemin  neden olacağı acının düzeyi) uzlaşmazlıklar</a:t>
            </a:r>
          </a:p>
          <a:p>
            <a:r>
              <a:rPr lang="tr-TR" sz="1800" dirty="0"/>
              <a:t>Bilgi ya da bulgu yetersizliğinden kaynaklanan uzlaşmazlıklar</a:t>
            </a:r>
          </a:p>
          <a:p>
            <a:r>
              <a:rPr lang="tr-TR" sz="1800" dirty="0"/>
              <a:t>Hangi normların yaşanan durumla ilgili ve uygulanabilir olduğu konusunda uzlaşmazlıklar</a:t>
            </a:r>
          </a:p>
          <a:p>
            <a:r>
              <a:rPr lang="tr-TR" sz="1800" dirty="0"/>
              <a:t>Yaşanan durumla ilgili normların öncelik sırası ya da nispi ağırlıkları konusundaki uzlaşmazlıklar</a:t>
            </a:r>
          </a:p>
          <a:p>
            <a:r>
              <a:rPr lang="tr-TR" sz="1800" dirty="0"/>
              <a:t>Uygun ayrıntılandırma ve dengelemenin  nasıl olacağı konusundaki uzlaşmazlıklar</a:t>
            </a:r>
          </a:p>
          <a:p>
            <a:r>
              <a:rPr lang="tr-TR" sz="1800" dirty="0"/>
              <a:t>Ortada gerçek bir ahlaki ikilem olup olmadığı ile ilgili uzlaşmazlıklar</a:t>
            </a:r>
          </a:p>
          <a:p>
            <a:r>
              <a:rPr lang="tr-TR" sz="1800" dirty="0"/>
              <a:t>Bir ahlaki norm ile kimlerin korunacağı biçimindeki kapsam uzlaşmazlıkları (ör. Embriyo fetüs ve duyumsayabilen hayvanların koruma kapsamına alınıp alınamayacağı)</a:t>
            </a:r>
          </a:p>
          <a:p>
            <a:r>
              <a:rPr lang="tr-TR" sz="1800" dirty="0"/>
              <a:t>Çok önemli bir ahlaki kavram ile ilgili kavramsal uzlaşmazlıklar (ör. Ailesinin isteği üzerine bir hastaya besin ve sus sağlamayı kesmenin öldürme anlamına gelip gelmeyeceği)</a:t>
            </a:r>
          </a:p>
          <a:p>
            <a:endParaRPr lang="tr-TR"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02F1E4-4322-67FF-D4E7-6E52C8E37D9D}"/>
              </a:ext>
            </a:extLst>
          </p:cNvPr>
          <p:cNvSpPr>
            <a:spLocks noGrp="1"/>
          </p:cNvSpPr>
          <p:nvPr>
            <p:ph idx="1"/>
          </p:nvPr>
        </p:nvSpPr>
        <p:spPr>
          <a:xfrm>
            <a:off x="457200" y="357188"/>
            <a:ext cx="8229600" cy="6097587"/>
          </a:xfrm>
        </p:spPr>
        <p:txBody>
          <a:bodyPr/>
          <a:lstStyle/>
          <a:p>
            <a:pPr marL="45720" indent="0">
              <a:buNone/>
            </a:pPr>
            <a:r>
              <a:rPr lang="tr-TR" dirty="0"/>
              <a:t>SORU 1</a:t>
            </a:r>
          </a:p>
          <a:p>
            <a:pPr marL="45720" indent="0">
              <a:buNone/>
            </a:pPr>
            <a:r>
              <a:rPr lang="tr-TR" dirty="0"/>
              <a:t>Aşağıdakilerden hangisi/hangileri temel ahlaki kurallardandır ?</a:t>
            </a:r>
          </a:p>
          <a:p>
            <a:pPr marL="45720" indent="0">
              <a:buNone/>
            </a:pPr>
            <a:r>
              <a:rPr lang="tr-TR" sz="2400" dirty="0"/>
              <a:t>   I-    Esaslara dair kurallar</a:t>
            </a:r>
          </a:p>
          <a:p>
            <a:pPr marL="502920" indent="-457200">
              <a:buNone/>
            </a:pPr>
            <a:r>
              <a:rPr lang="tr-TR" sz="2400" dirty="0"/>
              <a:t>   II-   Yönetime dair kurallar</a:t>
            </a:r>
          </a:p>
          <a:p>
            <a:pPr marL="502920" indent="-457200">
              <a:buNone/>
            </a:pPr>
            <a:r>
              <a:rPr lang="tr-TR" sz="2400" dirty="0"/>
              <a:t>   III-  Yetkilere dair kurallar</a:t>
            </a:r>
          </a:p>
          <a:p>
            <a:pPr marL="502920" indent="-457200">
              <a:buNone/>
            </a:pPr>
            <a:r>
              <a:rPr lang="tr-TR" sz="2400" dirty="0"/>
              <a:t>   IV-  Prosedürlere dair kurallar</a:t>
            </a:r>
          </a:p>
          <a:p>
            <a:pPr marL="45720" indent="0">
              <a:buNone/>
            </a:pPr>
            <a:endParaRPr lang="tr-TR" sz="2400" b="1" i="1" dirty="0"/>
          </a:p>
          <a:p>
            <a:pPr marL="45720" indent="0">
              <a:buNone/>
            </a:pPr>
            <a:r>
              <a:rPr lang="tr-TR" sz="2400" b="1" i="1" dirty="0"/>
              <a:t>   A) Yalnız I      B) Yalnız II     C) Yalnız II-III</a:t>
            </a:r>
          </a:p>
          <a:p>
            <a:pPr marL="45720" indent="0">
              <a:buNone/>
            </a:pPr>
            <a:r>
              <a:rPr lang="tr-TR" sz="2400" b="1" i="1" dirty="0"/>
              <a:t>                 D) Yalnız I-II-III   E)Yalnız  I-III-IV</a:t>
            </a:r>
          </a:p>
          <a:p>
            <a:pPr marL="45720" indent="0">
              <a:buNone/>
            </a:pPr>
            <a:endParaRPr lang="tr-TR" sz="2400" b="1" i="1" dirty="0"/>
          </a:p>
          <a:p>
            <a:pPr marL="45720" indent="0">
              <a:buNone/>
            </a:pPr>
            <a:endParaRPr lang="tr-TR" sz="2400" b="1" i="1" dirty="0"/>
          </a:p>
          <a:p>
            <a:pPr marL="45720" indent="0">
              <a:buNone/>
            </a:pPr>
            <a:r>
              <a:rPr lang="tr-TR" sz="2400" b="1" i="1" dirty="0"/>
              <a:t>Cevap  E</a:t>
            </a:r>
          </a:p>
          <a:p>
            <a:pPr marL="45720" indent="0">
              <a:buNone/>
            </a:pPr>
            <a:endParaRPr lang="tr-TR" sz="2400" b="1" i="1" dirty="0"/>
          </a:p>
          <a:p>
            <a:pPr marL="45720" indent="0">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0"/>
            <a:ext cx="8229600" cy="1399032"/>
          </a:xfrm>
        </p:spPr>
        <p:txBody>
          <a:bodyPr/>
          <a:lstStyle/>
          <a:p>
            <a:r>
              <a:rPr lang="tr-TR" dirty="0"/>
              <a:t>GİRİŞ</a:t>
            </a:r>
          </a:p>
        </p:txBody>
      </p:sp>
      <p:sp>
        <p:nvSpPr>
          <p:cNvPr id="3" name="2 İçerik Yer Tutucusu"/>
          <p:cNvSpPr>
            <a:spLocks noGrp="1"/>
          </p:cNvSpPr>
          <p:nvPr>
            <p:ph idx="1"/>
          </p:nvPr>
        </p:nvSpPr>
        <p:spPr>
          <a:xfrm>
            <a:off x="457200" y="1571612"/>
            <a:ext cx="8229600" cy="5072098"/>
          </a:xfrm>
        </p:spPr>
        <p:txBody>
          <a:bodyPr>
            <a:normAutofit fontScale="70000" lnSpcReduction="20000"/>
          </a:bodyPr>
          <a:lstStyle/>
          <a:p>
            <a:pPr marL="45720" indent="0">
              <a:buNone/>
            </a:pPr>
            <a:r>
              <a:rPr lang="tr-TR" sz="3200" dirty="0"/>
              <a:t> Biyoloji, sağlık bilimleri ve biyomedikal teknolojideki gelişmeler, tıbbın ve hemşireliğin geleneksel meslek etiğine yönelik birtakım güçlükleri de beraberinde getirdi. </a:t>
            </a:r>
            <a:r>
              <a:rPr lang="tr-TR" sz="3200" dirty="0" err="1"/>
              <a:t>Hipokratik</a:t>
            </a:r>
            <a:r>
              <a:rPr lang="tr-TR" sz="3200" dirty="0"/>
              <a:t> gelenek; bilgilendirilmiş onam, mahremiyet, sağlık hizmetlerine erişim, toplulukların ve toplum sağlığı ile ilgili sorumluluklar ve insan denekli araştırmalar gibi modern sorunların altından kalkabilecek donanımda değildi, ayrıca </a:t>
            </a:r>
            <a:r>
              <a:rPr lang="tr-TR" sz="3200" dirty="0" err="1"/>
              <a:t>paternalist</a:t>
            </a:r>
            <a:r>
              <a:rPr lang="tr-TR" sz="3200" dirty="0"/>
              <a:t> doğası da hasta hakları savunucularından tepki gördü. Benzer şekilde, meslek etiği kurumu da plüralist bir toplumda güdülecek kamusal politikalarla ilgili yeni sorunları kaldırabilecek bir yapıda değildi.</a:t>
            </a:r>
          </a:p>
          <a:p>
            <a:pPr marL="45720" indent="0">
              <a:buNone/>
            </a:pPr>
            <a:r>
              <a:rPr lang="tr-TR" sz="3200" dirty="0"/>
              <a:t>Burada geleneksel meslek etiğini göz ardı etmeyip, ahlak üzerine derin felsefi düşünüşten yararlanmalıyız. Böylece biyomedikal bilimler, sağlık hizmetleri ve kamu sağlığı alanlarındaki kimi geleneksel kabulleri sorgulamalı ve de uygun olduğunda, bunlardan ayrılmalıyız.</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1B96309E-0058-D528-775D-506EE2B57C36}"/>
              </a:ext>
            </a:extLst>
          </p:cNvPr>
          <p:cNvSpPr>
            <a:spLocks noGrp="1"/>
          </p:cNvSpPr>
          <p:nvPr>
            <p:ph idx="1"/>
          </p:nvPr>
        </p:nvSpPr>
        <p:spPr>
          <a:xfrm>
            <a:off x="457200" y="571480"/>
            <a:ext cx="8229600" cy="5883328"/>
          </a:xfrm>
        </p:spPr>
        <p:txBody>
          <a:bodyPr>
            <a:normAutofit lnSpcReduction="10000"/>
          </a:bodyPr>
          <a:lstStyle/>
          <a:p>
            <a:pPr marL="45720" indent="0">
              <a:buNone/>
            </a:pPr>
            <a:r>
              <a:rPr lang="tr-TR" dirty="0"/>
              <a:t>SORU 2</a:t>
            </a:r>
          </a:p>
          <a:p>
            <a:pPr marL="45720" indent="0">
              <a:buNone/>
            </a:pPr>
            <a:r>
              <a:rPr lang="tr-TR" sz="2400" dirty="0"/>
              <a:t>Aşağıdakilerden hangisi dengelemelerde uyulacak kısıtlayıcı koşullardan biri değildir</a:t>
            </a:r>
            <a:r>
              <a:rPr lang="tr-TR" sz="2400" b="1" dirty="0"/>
              <a:t>?</a:t>
            </a:r>
          </a:p>
          <a:p>
            <a:pPr marL="45720" indent="0">
              <a:buNone/>
            </a:pPr>
            <a:r>
              <a:rPr lang="tr-TR" sz="2400" dirty="0"/>
              <a:t>A) Ahlaken yeğlenebilir bir başka eylem seçeneği yoktur.</a:t>
            </a:r>
          </a:p>
          <a:p>
            <a:pPr marL="45720" indent="0">
              <a:buNone/>
            </a:pPr>
            <a:r>
              <a:rPr lang="tr-TR" sz="2400" dirty="0"/>
              <a:t>B) İhlalin tüm olumsuz etkileri olabildiğince azaltılmıştır.</a:t>
            </a:r>
          </a:p>
          <a:p>
            <a:pPr marL="45720" indent="0">
              <a:buNone/>
            </a:pPr>
            <a:r>
              <a:rPr lang="tr-TR" sz="2400" dirty="0"/>
              <a:t>C) Durumdan olumsuz etkilenen kişilere pozitif ayrımcılık yapılmıştır.</a:t>
            </a:r>
          </a:p>
          <a:p>
            <a:pPr marL="45720" indent="0">
              <a:buNone/>
            </a:pPr>
            <a:r>
              <a:rPr lang="tr-TR" sz="2400" dirty="0"/>
              <a:t>D) İhlalin gerekçesi olarak sunulan ahlaki hedef ve hedeflere ulaşma konusunda gerçekçi bir başarı bekletişi söz konusudur.</a:t>
            </a:r>
          </a:p>
          <a:p>
            <a:pPr marL="45720" indent="0">
              <a:buNone/>
            </a:pPr>
            <a:r>
              <a:rPr lang="tr-TR" sz="2400" dirty="0"/>
              <a:t>E) Durumdan etkilenen tüm kişilere tarafsız yaklaşılmış ve davranılmıştır</a:t>
            </a:r>
          </a:p>
          <a:p>
            <a:pPr marL="45720" indent="0">
              <a:buNone/>
            </a:pPr>
            <a:endParaRPr lang="tr-TR" sz="2400" dirty="0"/>
          </a:p>
          <a:p>
            <a:pPr marL="45720" indent="0">
              <a:buNone/>
            </a:pPr>
            <a:r>
              <a:rPr lang="tr-TR" sz="2400" b="1" i="1" dirty="0"/>
              <a:t>Cevap: C</a:t>
            </a:r>
          </a:p>
          <a:p>
            <a:pPr marL="45720" indent="0">
              <a:buNone/>
            </a:pP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12CD4C31-89AC-0B86-9C18-337AD6344ADE}"/>
              </a:ext>
            </a:extLst>
          </p:cNvPr>
          <p:cNvSpPr>
            <a:spLocks noGrp="1"/>
          </p:cNvSpPr>
          <p:nvPr>
            <p:ph idx="1"/>
          </p:nvPr>
        </p:nvSpPr>
        <p:spPr>
          <a:xfrm>
            <a:off x="457200" y="714356"/>
            <a:ext cx="8229600" cy="5740452"/>
          </a:xfrm>
        </p:spPr>
        <p:txBody>
          <a:bodyPr>
            <a:normAutofit fontScale="77500" lnSpcReduction="20000"/>
          </a:bodyPr>
          <a:lstStyle/>
          <a:p>
            <a:pPr marL="45720" indent="0">
              <a:buNone/>
            </a:pPr>
            <a:r>
              <a:rPr lang="tr-TR" dirty="0"/>
              <a:t>SORU 3</a:t>
            </a:r>
          </a:p>
          <a:p>
            <a:pPr marL="45720" indent="0">
              <a:buNone/>
            </a:pPr>
            <a:r>
              <a:rPr lang="tr-TR" sz="2400" dirty="0"/>
              <a:t>Mesleki davranışın düzenlenişi ve denetlenişi hakkında aşağıdakilerden hangisi yanlıştır?</a:t>
            </a:r>
          </a:p>
          <a:p>
            <a:pPr marL="45720" indent="0">
              <a:buNone/>
            </a:pPr>
            <a:r>
              <a:rPr lang="tr-TR" sz="2400" dirty="0"/>
              <a:t>A) </a:t>
            </a:r>
            <a:r>
              <a:rPr lang="tr-TR" dirty="0"/>
              <a:t>Sağlık çalışanlar ve bilim insanları, mesleki ahlak paradigmalarının yanı sıra, ahlaken kamusal politikalarla da yönlendirilirler.</a:t>
            </a:r>
          </a:p>
          <a:p>
            <a:pPr marL="45720" indent="0">
              <a:buNone/>
            </a:pPr>
            <a:r>
              <a:rPr lang="tr-TR" dirty="0"/>
              <a:t>B) Politikaların üretimi ve eleştirisi, genellikle etik kuram, prensip ve kurallarda görülenden daha yoğun bir ahlaki muhakeme gerektirir.</a:t>
            </a:r>
          </a:p>
          <a:p>
            <a:pPr marL="45720" indent="0">
              <a:buNone/>
            </a:pPr>
            <a:r>
              <a:rPr lang="tr-TR" dirty="0"/>
              <a:t>C) Ahlaki prensipler ve kurallar politikaların nasıl oluşturulacağına ve değerlendirileceğine dair normatif bir çerçeve çizer.</a:t>
            </a:r>
          </a:p>
          <a:p>
            <a:pPr marL="45720" indent="0">
              <a:buNone/>
            </a:pPr>
            <a:r>
              <a:rPr lang="tr-TR" dirty="0"/>
              <a:t>D) Dolayısıyla ahlaki prensip ve kuralların uygulamaya geçirilişi ayrıntılandırma ve dengeleme yöntemlerinin uygulanması gerekli değildir.</a:t>
            </a:r>
          </a:p>
          <a:p>
            <a:pPr marL="45720" indent="0">
              <a:buNone/>
            </a:pPr>
            <a:r>
              <a:rPr lang="tr-TR" dirty="0"/>
              <a:t>E</a:t>
            </a:r>
            <a:r>
              <a:rPr lang="tr-TR"/>
              <a:t>) Hiçbiri</a:t>
            </a:r>
            <a:endParaRPr lang="tr-TR" dirty="0"/>
          </a:p>
          <a:p>
            <a:pPr marL="45720" indent="0">
              <a:buNone/>
            </a:pPr>
            <a:r>
              <a:rPr lang="tr-TR" b="1" i="1" dirty="0"/>
              <a:t>Cevap: 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a:extLst>
              <a:ext uri="{FF2B5EF4-FFF2-40B4-BE49-F238E27FC236}">
                <a16:creationId xmlns:a16="http://schemas.microsoft.com/office/drawing/2014/main" id="{C4E67A0E-3123-2795-112E-790EDF0D43C3}"/>
              </a:ext>
            </a:extLst>
          </p:cNvPr>
          <p:cNvSpPr>
            <a:spLocks noGrp="1"/>
          </p:cNvSpPr>
          <p:nvPr>
            <p:ph idx="1"/>
          </p:nvPr>
        </p:nvSpPr>
        <p:spPr>
          <a:xfrm>
            <a:off x="357158" y="571480"/>
            <a:ext cx="8229600" cy="3189266"/>
          </a:xfrm>
        </p:spPr>
        <p:txBody>
          <a:bodyPr/>
          <a:lstStyle/>
          <a:p>
            <a:pPr marL="45720" indent="0">
              <a:buNone/>
            </a:pPr>
            <a:r>
              <a:rPr lang="tr-TR" dirty="0"/>
              <a:t>KAYNAKÇA</a:t>
            </a:r>
          </a:p>
          <a:p>
            <a:pPr algn="l">
              <a:buNone/>
            </a:pPr>
            <a:r>
              <a:rPr lang="tr-TR" dirty="0"/>
              <a:t>       </a:t>
            </a:r>
          </a:p>
          <a:p>
            <a:pPr algn="l">
              <a:buNone/>
            </a:pPr>
            <a:r>
              <a:rPr lang="tr-TR" dirty="0"/>
              <a:t>         Biyomedikal Etik Prensipleri </a:t>
            </a:r>
          </a:p>
          <a:p>
            <a:pPr algn="l">
              <a:buNone/>
            </a:pPr>
            <a:r>
              <a:rPr lang="tr-TR" dirty="0"/>
              <a:t>         M. Kemal Temel  2017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229600" cy="1399032"/>
          </a:xfrm>
        </p:spPr>
        <p:txBody>
          <a:bodyPr>
            <a:normAutofit/>
          </a:bodyPr>
          <a:lstStyle/>
          <a:p>
            <a:r>
              <a:rPr lang="tr-TR" sz="2500" dirty="0"/>
              <a:t>   NORMATİF ETİK VE NORMATİF OLMAYAN ETİK</a:t>
            </a:r>
          </a:p>
        </p:txBody>
      </p:sp>
      <p:sp>
        <p:nvSpPr>
          <p:cNvPr id="3" name="2 İçerik Yer Tutucusu"/>
          <p:cNvSpPr>
            <a:spLocks noGrp="1"/>
          </p:cNvSpPr>
          <p:nvPr>
            <p:ph idx="1"/>
          </p:nvPr>
        </p:nvSpPr>
        <p:spPr>
          <a:xfrm>
            <a:off x="457200" y="1285860"/>
            <a:ext cx="8229600" cy="5286412"/>
          </a:xfrm>
        </p:spPr>
        <p:txBody>
          <a:bodyPr>
            <a:noAutofit/>
          </a:bodyPr>
          <a:lstStyle/>
          <a:p>
            <a:pPr marL="45720" indent="0">
              <a:buNone/>
            </a:pPr>
            <a:r>
              <a:rPr lang="tr-TR" sz="1600" b="1" i="1" u="sng" dirty="0"/>
              <a:t>Normatif etik </a:t>
            </a:r>
            <a:r>
              <a:rPr lang="tr-TR" sz="1600" b="1" i="1" dirty="0"/>
              <a:t>, </a:t>
            </a:r>
            <a:r>
              <a:rPr lang="tr-TR" sz="1600" dirty="0"/>
              <a:t>‘Hangi genel ahlaki normları,  davranışlarımızı bunlara göre değerlendirmek ve yönlendirmek üzere benimsemeliyiz ve neden bu normlar?’ sorusunu ele alır. Etik kuramlarda, sıklıkla ‘prensipler’ olarak anılan bu normları belirlemeye ve gerekçelendirmeye girişilir.</a:t>
            </a:r>
            <a:endParaRPr lang="tr-TR" sz="1600" b="1" i="1" dirty="0"/>
          </a:p>
          <a:p>
            <a:pPr marL="45720" indent="0">
              <a:buNone/>
            </a:pPr>
            <a:r>
              <a:rPr lang="tr-TR" sz="1600" dirty="0"/>
              <a:t>Genel normlardan, prensiplerden, geleneklerden ya da kuramlardan doğrudan doğruya durumlara özel yargılara varmak olanaklı değildir. Genel normlar, özel durumlara uygun davranış normları geliştirebilmek için yalnızca bir başlangıç noktasıdır.</a:t>
            </a:r>
          </a:p>
          <a:p>
            <a:pPr marL="45720" indent="0">
              <a:buNone/>
            </a:pPr>
            <a:r>
              <a:rPr lang="tr-TR" sz="1600" b="1" i="1" u="sng" dirty="0"/>
              <a:t>Normatif olmayan etik </a:t>
            </a:r>
            <a:r>
              <a:rPr lang="tr-TR" sz="1600" dirty="0"/>
              <a:t>ikiye ayılır. İlki </a:t>
            </a:r>
            <a:r>
              <a:rPr lang="tr-TR" sz="1600" i="1" dirty="0"/>
              <a:t>deskriptif</a:t>
            </a:r>
            <a:r>
              <a:rPr lang="tr-TR" sz="1600" dirty="0"/>
              <a:t> etiktir; karşılaşılan ahlaki kanıları ve davranışları inceler. İnsanların nasıl akıl yürüttükleri ve eylemde bulundukları araştırılırken bilimsel yöntemlerden yararlanır. Hasta adına karar verme, ölmekte olanların tedavisi, hastalardan onam alımı gibi konuları inceler.</a:t>
            </a:r>
          </a:p>
          <a:p>
            <a:pPr marL="45720" indent="0">
              <a:buNone/>
            </a:pPr>
            <a:r>
              <a:rPr lang="tr-TR" sz="1600" dirty="0"/>
              <a:t>İkincisi </a:t>
            </a:r>
            <a:r>
              <a:rPr lang="tr-TR" sz="1600" i="1" dirty="0" err="1"/>
              <a:t>metaetiktir</a:t>
            </a:r>
            <a:r>
              <a:rPr lang="tr-TR" sz="1600" i="1" dirty="0"/>
              <a:t> </a:t>
            </a:r>
            <a:r>
              <a:rPr lang="tr-TR" sz="1600" dirty="0"/>
              <a:t>; normatif etikte kullanılan dili, kavramları ve akıl yürütme yöntemlerini analiz eder. Ahlakla ilgili akıl yürütme ve gerekçelendirmede kullanılan mantık ve kalıpları ve de ‘ahlaken doğru’nun doğası ve olabilirliği ile ilgilenir. Ahlakın öznel ya da nesnel, rölatif ya da rasyonel olup olmadığı </a:t>
            </a:r>
            <a:r>
              <a:rPr lang="tr-TR" sz="1600" dirty="0" err="1"/>
              <a:t>metaetiğin</a:t>
            </a:r>
            <a:r>
              <a:rPr lang="tr-TR" sz="1600" dirty="0"/>
              <a:t> başlıca sorularındandır.</a:t>
            </a:r>
          </a:p>
          <a:p>
            <a:pPr marL="45720" indent="0">
              <a:buNone/>
            </a:pPr>
            <a:r>
              <a:rPr lang="tr-TR" sz="1600" dirty="0"/>
              <a:t>Deskriptif etik ve </a:t>
            </a:r>
            <a:r>
              <a:rPr lang="tr-TR" sz="1600" dirty="0" err="1"/>
              <a:t>metaetik</a:t>
            </a:r>
            <a:r>
              <a:rPr lang="tr-TR" sz="1600" dirty="0"/>
              <a:t> normatif değildir; çünkü amaçları vakaların gerçekte ya da kavramca </a:t>
            </a:r>
            <a:r>
              <a:rPr lang="tr-TR" sz="1600" i="1" dirty="0"/>
              <a:t>ne</a:t>
            </a:r>
            <a:r>
              <a:rPr lang="tr-TR" sz="1600" dirty="0"/>
              <a:t> </a:t>
            </a:r>
            <a:r>
              <a:rPr lang="tr-TR" sz="1600" i="1" dirty="0"/>
              <a:t>olduğunu</a:t>
            </a:r>
            <a:r>
              <a:rPr lang="tr-TR" sz="1600" dirty="0"/>
              <a:t> belirlemektir. Vaka ahlaken </a:t>
            </a:r>
            <a:r>
              <a:rPr lang="tr-TR" sz="1600" i="1" dirty="0"/>
              <a:t>nasıl</a:t>
            </a:r>
            <a:r>
              <a:rPr lang="tr-TR" sz="1600" dirty="0"/>
              <a:t> </a:t>
            </a:r>
            <a:r>
              <a:rPr lang="tr-TR" sz="1600" i="1" dirty="0"/>
              <a:t>olmalıdır</a:t>
            </a:r>
            <a:r>
              <a:rPr lang="tr-TR" sz="1600" dirty="0"/>
              <a:t> ya da </a:t>
            </a:r>
            <a:r>
              <a:rPr lang="tr-TR" sz="1600" i="1" dirty="0"/>
              <a:t>ahlaken</a:t>
            </a:r>
            <a:r>
              <a:rPr lang="tr-TR" sz="1600" dirty="0"/>
              <a:t> </a:t>
            </a:r>
            <a:r>
              <a:rPr lang="tr-TR" sz="1600" i="1" dirty="0"/>
              <a:t>değerli</a:t>
            </a:r>
            <a:r>
              <a:rPr lang="tr-TR" sz="1600" dirty="0"/>
              <a:t> </a:t>
            </a:r>
            <a:r>
              <a:rPr lang="tr-TR" sz="1600" i="1" dirty="0"/>
              <a:t>olan</a:t>
            </a:r>
            <a:r>
              <a:rPr lang="tr-TR" sz="1600" dirty="0"/>
              <a:t> </a:t>
            </a:r>
            <a:r>
              <a:rPr lang="tr-TR" sz="1600" i="1" dirty="0"/>
              <a:t>nedir</a:t>
            </a:r>
            <a:r>
              <a:rPr lang="tr-TR" sz="1600" dirty="0"/>
              <a:t>, bunları belirlemek normatif etiğin amacıdır.</a:t>
            </a:r>
          </a:p>
          <a:p>
            <a:endParaRPr lang="tr-TR" sz="1600" dirty="0"/>
          </a:p>
        </p:txBody>
      </p:sp>
    </p:spTree>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04118"/>
          </a:xfrm>
        </p:spPr>
        <p:txBody>
          <a:bodyPr>
            <a:normAutofit/>
          </a:bodyPr>
          <a:lstStyle/>
          <a:p>
            <a:r>
              <a:rPr lang="tr-TR" sz="3300" b="1" dirty="0"/>
              <a:t>   GENELGEÇER AHLAKIN DOĞASI</a:t>
            </a:r>
            <a:r>
              <a:rPr lang="tr-TR" sz="4400" b="1" dirty="0"/>
              <a:t/>
            </a:r>
            <a:br>
              <a:rPr lang="tr-TR" sz="4400" b="1" dirty="0"/>
            </a:br>
            <a:endParaRPr lang="tr-TR" dirty="0"/>
          </a:p>
        </p:txBody>
      </p:sp>
      <p:sp>
        <p:nvSpPr>
          <p:cNvPr id="3" name="2 İçerik Yer Tutucusu"/>
          <p:cNvSpPr>
            <a:spLocks noGrp="1"/>
          </p:cNvSpPr>
          <p:nvPr>
            <p:ph idx="1"/>
          </p:nvPr>
        </p:nvSpPr>
        <p:spPr>
          <a:xfrm>
            <a:off x="457200" y="1500174"/>
            <a:ext cx="8229600" cy="4954634"/>
          </a:xfrm>
        </p:spPr>
        <p:txBody>
          <a:bodyPr>
            <a:normAutofit fontScale="55000" lnSpcReduction="20000"/>
          </a:bodyPr>
          <a:lstStyle/>
          <a:p>
            <a:pPr marL="45720" indent="0">
              <a:buNone/>
            </a:pPr>
            <a:r>
              <a:rPr lang="tr-TR" sz="3200" dirty="0"/>
              <a:t> Öteki ahlak paradigmalarının aksine, genel geçer ahlak herhangi bir paradigma değildir. Genel geçer ahlak, her yerde herkes için geçerli olandır ve bizler tüm insan davranışlarını haklı olarak onun standartlarına göre yargılarız.</a:t>
            </a:r>
          </a:p>
          <a:p>
            <a:pPr marL="45720" indent="0">
              <a:buNone/>
            </a:pPr>
            <a:r>
              <a:rPr lang="tr-TR" sz="3200" dirty="0"/>
              <a:t>  Genel geçer ahlak insan deneyimlerinin ve tarihin bir ürünüdür ve herkesçe paylaşılan, tümel bir üründür. Genel geçer ahlakta bulunan normların kökeni, esasen bir mesleğe ait bir tikel ahlak paradigmasında bulunan normların kökeninden farklı değildir. Her ikisi de öğrenilir ve topluluklar arasında aktarılır. Ana fark, tikel ahlak paradigmalarını yalnızca belli topluluklar üzerinde etkiliyken, genel geçer (tümel) ahlakın topluluklar üzerinde etkili olmasıdır.</a:t>
            </a:r>
          </a:p>
          <a:p>
            <a:pPr marL="45720" indent="0">
              <a:buNone/>
            </a:pPr>
            <a:r>
              <a:rPr lang="tr-TR" sz="3200" dirty="0"/>
              <a:t> Ahlaki plüralizmi (yani rölativizmi) tikel ahlak paradigmalarında kabul etsek de genel geçer ahlakta etmiyoruz. Genel geçer ahlak standartlarına uygun olmadıkça, hiçbir yaşam ahlaken kabul edilebilir sayılmaz.</a:t>
            </a:r>
          </a:p>
          <a:p>
            <a:pPr marL="45720" indent="0">
              <a:buNone/>
            </a:pPr>
            <a:r>
              <a:rPr lang="tr-TR" sz="3200" dirty="0"/>
              <a:t> Genel geçer ahlakı, ahlaki kanılar (ahlaka bağlı tüm insanların inandığı şeyler) oluşturur. Bu ahlaki kanıların oluşumundan önce de mevcut olan birtakım standartlardan oluşmaz.</a:t>
            </a:r>
          </a:p>
          <a:p>
            <a:pPr marL="45720" indent="0">
              <a:buNone/>
            </a:pPr>
            <a:r>
              <a:rPr lang="tr-TR" sz="3200" dirty="0"/>
              <a:t> Genel geçer ahlaka dair açıklama ve çözümlemeler, tarihin birer ürünüdürler; her genel geçer ahlak kuramının, kuramın yazarı ya da yazarları tarafından geliştirildiği bir tarihi süreç vardır.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300" b="1"/>
              <a:t>   TİKEL </a:t>
            </a:r>
            <a:r>
              <a:rPr lang="tr-TR" sz="3300" b="1" dirty="0"/>
              <a:t>AHLAK PRADİGMALARININ DOĞASI</a:t>
            </a:r>
            <a:r>
              <a:rPr lang="tr-TR" sz="4400" b="1" dirty="0"/>
              <a:t/>
            </a:r>
            <a:br>
              <a:rPr lang="tr-TR" sz="4400" b="1" dirty="0"/>
            </a:br>
            <a:endParaRPr lang="tr-TR" dirty="0"/>
          </a:p>
        </p:txBody>
      </p:sp>
      <p:sp>
        <p:nvSpPr>
          <p:cNvPr id="3" name="2 İçerik Yer Tutucusu"/>
          <p:cNvSpPr>
            <a:spLocks noGrp="1"/>
          </p:cNvSpPr>
          <p:nvPr>
            <p:ph idx="1"/>
          </p:nvPr>
        </p:nvSpPr>
        <p:spPr>
          <a:xfrm>
            <a:off x="457200" y="1285860"/>
            <a:ext cx="8229600" cy="5357850"/>
          </a:xfrm>
        </p:spPr>
        <p:txBody>
          <a:bodyPr>
            <a:normAutofit fontScale="62500" lnSpcReduction="20000"/>
          </a:bodyPr>
          <a:lstStyle/>
          <a:p>
            <a:pPr marL="45720" indent="0">
              <a:buNone/>
            </a:pPr>
            <a:r>
              <a:rPr lang="tr-TR" dirty="0"/>
              <a:t>  Genel geçer ahlak soyut, tümel ve de az ve öz içerikli ahlaki normlar içermekteyse de (ör. Doğruyu söyle.), tikel ahlak somut, herkes için geçerli olmayan ve bol içerikli normlar ortaya koyar (ör. Tüm insan deneklere özenle ve dürüstçe sözlü açıklamada bulun ve onlardan yazılı bilgilendirilmiş onam al.). Tikel ahlak paradigmaları, normlarında özel ayrıntılara girilmekte oluşundan ayırt edilirler; gelgelelim bu normlar, genel geçer ahlak normlarına ters düşmekte iseler, ahlaken savunulamazlar. Çeşitli kültürel ve dini geleneklerde, mesleki uygulama standartlarında ve kurumsal kılavuzlarda geçen birçok sorumluluk, amaç, ideal, duygu, tutum ve duyarlılık, bu özel ahlak paradigmalarını oluşturan parçalardır.</a:t>
            </a:r>
          </a:p>
          <a:p>
            <a:pPr marL="45720" indent="0">
              <a:buNone/>
            </a:pPr>
            <a:r>
              <a:rPr lang="tr-TR" dirty="0"/>
              <a:t> </a:t>
            </a:r>
          </a:p>
          <a:p>
            <a:pPr marL="45720" indent="0">
              <a:buNone/>
            </a:pPr>
            <a:r>
              <a:rPr lang="tr-TR" dirty="0"/>
              <a:t>  Bir tikel ahlak paradigmasını benimsemiş olan insanlar, kimi kez benimsediklerine dayanarak tüm insanlar adına otoriterce konuşabileceklerini düşünürler. Oysa bu kişiler, kendilerine ait birtakım kanıların genel geçer ahlakın yaptırım gücünde olduğu gibi, yanlış bir sanıyla hareket etmektedirler. Bu insanların kanıları ahlaken onaylanabilir ve hatta övülesi olabilir; gelgelelim onların bu kanıları başka insanlar ya da topluluklar için bağlayıcı değildir. Örneğin, nakledilebilir organlar gibi sınırla tıbbi kaynakların tıbbi gereksinime göre değil kura ile dağıtılması gerektiği görüşündeki insanların bu görüşleri için uygun ahlaki gerekçeleri olabilir; ne var ki görüşlerinin destek ve dayanağının genel geçer ahlakın olduğunu öne süremezler.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67494"/>
            <a:ext cx="8329642" cy="1399032"/>
          </a:xfrm>
        </p:spPr>
        <p:txBody>
          <a:bodyPr>
            <a:normAutofit/>
          </a:bodyPr>
          <a:lstStyle/>
          <a:p>
            <a:r>
              <a:rPr lang="tr-TR" sz="3100" b="1" dirty="0"/>
              <a:t>MESLEKİ VE KAMUSAL AHLAK PRADİGMALARI</a:t>
            </a:r>
            <a:r>
              <a:rPr lang="tr-TR" sz="4400" b="1" dirty="0"/>
              <a:t/>
            </a:r>
            <a:br>
              <a:rPr lang="tr-TR" sz="4400" b="1" dirty="0"/>
            </a:br>
            <a:endParaRPr lang="tr-TR" dirty="0"/>
          </a:p>
        </p:txBody>
      </p:sp>
      <p:sp>
        <p:nvSpPr>
          <p:cNvPr id="3" name="2 İçerik Yer Tutucusu"/>
          <p:cNvSpPr>
            <a:spLocks noGrp="1"/>
          </p:cNvSpPr>
          <p:nvPr>
            <p:ph idx="1"/>
          </p:nvPr>
        </p:nvSpPr>
        <p:spPr>
          <a:xfrm>
            <a:off x="457200" y="1357298"/>
            <a:ext cx="8229600" cy="5097510"/>
          </a:xfrm>
        </p:spPr>
        <p:txBody>
          <a:bodyPr>
            <a:normAutofit fontScale="70000" lnSpcReduction="20000"/>
          </a:bodyPr>
          <a:lstStyle/>
          <a:p>
            <a:pPr marL="45720" indent="0">
              <a:buNone/>
            </a:pPr>
            <a:r>
              <a:rPr lang="tr-TR" dirty="0"/>
              <a:t>Genel geçer ahlakın ahlaka bağlı kişilerce benimsendiği gibi, birçok mesleğin de, en azından zımnen, bu mesleği icra eden ve mesleğinin sorumluluklarını önemseyen kişilerce genellikle kabul gören ve desteklenen davranış standartlarını içeren bir mesleki ahlak paradigması vardır.</a:t>
            </a:r>
          </a:p>
          <a:p>
            <a:pPr marL="45720" indent="0">
              <a:buNone/>
            </a:pPr>
            <a:r>
              <a:rPr lang="tr-TR" dirty="0"/>
              <a:t> </a:t>
            </a:r>
          </a:p>
          <a:p>
            <a:pPr marL="45720" indent="0">
              <a:buNone/>
            </a:pPr>
            <a:r>
              <a:rPr lang="tr-TR" dirty="0"/>
              <a:t>  Mesleki ahlak paradigmalarının geleneksel standartları genellikle net olmadığından, kimi meslekler bu belirsizliği azaltmak amacıyla standartlarını ayrıntılı bildirimler halinde kodlaştırırlar. Bu kodlarda kimi kez meslek etiği kurallarının yanı sıra mesleki görgü kuralları da belirlenir. Mesleki kodlar, mesleğin egemen değerlerinin meslek üyelerince benimsenişini teşvik etmeye ve pekiştirmeye yöneliktir. Bu kodlar, savunulabilir ahlaki normlar ile etkili bir bütün oluşturduklarında oldukça yararlıdır; gelgelelim kimi kodlar ahlaki ödevleri aşırı basitleştirmekte, ya da bunları esneklikten savunulamayacak ölçüde yoksun ve katı bir biçimde sunmakta, ya da kendi içeriğine dair çok abartılı ve dayanıksız bir eksiksizlik ve güvenilirlik savında olmaktadır.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26204"/>
          </a:xfrm>
        </p:spPr>
        <p:txBody>
          <a:bodyPr>
            <a:normAutofit fontScale="70000" lnSpcReduction="20000"/>
          </a:bodyPr>
          <a:lstStyle/>
          <a:p>
            <a:pPr marL="45720" indent="0">
              <a:buNone/>
            </a:pPr>
            <a:r>
              <a:rPr lang="tr-TR" dirty="0"/>
              <a:t> Sonuç olarak meslek sahipleri, kodun getirdiği kurallara titizlikle uyarak ilgili tüm ahlaki ödevlerini yerine getirdikleri yanılgısına düşebilirler, tıpkı birçok kişinin ilgili tüm yasal gerekleri yerine getirdiklerinde ahlaki yükümlülüklerini de tümüyle yerine getirdiklerine inanmaları gibi. </a:t>
            </a:r>
          </a:p>
          <a:p>
            <a:pPr marL="45720" indent="0">
              <a:buNone/>
            </a:pPr>
            <a:r>
              <a:rPr lang="tr-TR" dirty="0"/>
              <a:t> Bilim, tıp, hemşirelik, sağlık hizmetleri ve kamu sağlığı alanlarına özgü bu kodların, ait oldukları alan içinde birbirleriyle uyumlu, savunulabilir ve yeterince kapsamlı olup olmadıklarını sorabiliriz ve de sormalıyız. Geçmişten günümüze pek az sayıda kod; dürüstlük, hasta özerkliğine saygı ve toplumsal adalet gibi son yıllarda biyomedikal etikte çokça tartışılmış olan ahlaki prensip ve kurallar üzerine geniş bir içeriğe sahiptir. Antik tıptan bugüne doktorlar sıklıkla kendi kodlarını kendileri geliştirmiş, bunları hastaların ve halkın görüşüne, eleştirisine ve onayına sunmamışlardır. Bu kodlarda nadiren genel etik standartlara ya da doktorların kendi gelenek ve yargılarından daha yetkili bir ahlaki kaynağa başvurulmuştur. Dolayısıyla bu koşullarda açıklanan mesleki normlar, genel ve yansız bir ahlaki bakış açısı sunmaktan ya da toplum ve hastalar için önemli konuları ele almaktan çok, mesleğin çıkarların korumaya yaratmıştır.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0"/>
            <a:ext cx="8229600" cy="1399032"/>
          </a:xfrm>
        </p:spPr>
        <p:txBody>
          <a:bodyPr>
            <a:normAutofit/>
          </a:bodyPr>
          <a:lstStyle/>
          <a:p>
            <a:r>
              <a:rPr lang="tr-TR" sz="2500" b="1" dirty="0"/>
              <a:t>MESLEKİ DAVRANIŞIN DÜZENLENİŞİ VE DENETLENİŞİ </a:t>
            </a:r>
            <a:endParaRPr lang="tr-TR" sz="2500" dirty="0"/>
          </a:p>
        </p:txBody>
      </p:sp>
      <p:sp>
        <p:nvSpPr>
          <p:cNvPr id="3" name="2 İçerik Yer Tutucusu"/>
          <p:cNvSpPr>
            <a:spLocks noGrp="1"/>
          </p:cNvSpPr>
          <p:nvPr>
            <p:ph idx="1"/>
          </p:nvPr>
        </p:nvSpPr>
        <p:spPr>
          <a:xfrm>
            <a:off x="457200" y="1142984"/>
            <a:ext cx="8229600" cy="5572164"/>
          </a:xfrm>
        </p:spPr>
        <p:txBody>
          <a:bodyPr>
            <a:normAutofit fontScale="55000" lnSpcReduction="20000"/>
          </a:bodyPr>
          <a:lstStyle/>
          <a:p>
            <a:r>
              <a:rPr lang="tr-TR" dirty="0"/>
              <a:t> </a:t>
            </a:r>
            <a:r>
              <a:rPr lang="tr-TR" sz="3300" dirty="0"/>
              <a:t>Sağlık çalışanlar ve bilim insanları, mesleki ahlak paradigmalarının yanı sıra, ahlaken kamusal politikalarla da yönlendirilirler; örneğin resmi birimlerce duyurulan ve uygulamaya konan düzenleyici mevzuat, bu politikaların ürünüdür. Politikaların üretimi ve eleştirisi, genellikle etik kuram, prensip ve kurallarda görülenden daha yoğun bir ahlaki muhakeme gerektirir. Kamusal politikalar çoğu kez şiddetli sosyal çatışmaların, belirsizliklerin ve tarihin nasıl yorumlanacağına dair anlaşmazlıkların gölgesinde oluşturulur. Bu gibi koşullarda ise özet ve genel nitelikteki ahlaki prensip  ve kurallarla bir politika belirlemek kolay değildir; çünkü belli bir durumda bu özetlerde bulunabilecek duruma-özel içerik, doğrudan ve durumun özelliklerinin </a:t>
            </a:r>
            <a:r>
              <a:rPr lang="tr-TR" sz="3300" dirty="0" err="1"/>
              <a:t>ayırdında</a:t>
            </a:r>
            <a:r>
              <a:rPr lang="tr-TR" sz="3300" dirty="0"/>
              <a:t> bir yönlendirme sağlayamayacak denli azdır. Dolayısıyla ahlaki prensip ve kuralların uygulamaya geçirilişi </a:t>
            </a:r>
            <a:r>
              <a:rPr lang="tr-TR" sz="3300" dirty="0" err="1"/>
              <a:t>ayrıntılandırma</a:t>
            </a:r>
            <a:r>
              <a:rPr lang="tr-TR" sz="3300" dirty="0"/>
              <a:t> ve dengeleme yöntemleriyle gerçekleştirilmelidir ki, bu sırada yapılabilirlik, verim, kültürel plüralizm, politik prosedürler, ilgili yasal zorunluluklar, risklerin belirsizliği ve hastaların uyumsuzlukları gibi türlü etmenler de göz önünde bulundurulmalıdır. Ayrıca, ahlaki prensipler ve kurallar politikaların nasıl oluşturulacağına ve değerlendirileceğine dair normatif bir çerçeve çizer; ama tıp, hemşirelik, kamu sağlığı, veterinerlik, ekonomi, hukuk, </a:t>
            </a:r>
            <a:r>
              <a:rPr lang="tr-TR" sz="3300" dirty="0" err="1"/>
              <a:t>biyoteknoloji</a:t>
            </a:r>
            <a:r>
              <a:rPr lang="tr-TR" sz="3300" dirty="0"/>
              <a:t> ve psikoloji gibi alanlarda ampirik yollarla elde edilen veri ve bilgiler de politikalar üzerinde belirleyici olacaktır.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26204"/>
          </a:xfrm>
        </p:spPr>
        <p:txBody>
          <a:bodyPr>
            <a:normAutofit fontScale="77500" lnSpcReduction="20000"/>
          </a:bodyPr>
          <a:lstStyle/>
          <a:p>
            <a:pPr>
              <a:buNone/>
            </a:pPr>
            <a:r>
              <a:rPr lang="tr-TR" dirty="0"/>
              <a:t>         Bir eylemin ahlaken yanlış olduğu yöndeki bir yargı, </a:t>
            </a:r>
            <a:r>
              <a:rPr lang="tr-TR" dirty="0" err="1"/>
              <a:t>hükumetin</a:t>
            </a:r>
            <a:r>
              <a:rPr lang="tr-TR" dirty="0"/>
              <a:t> bu eylemi yasaklanması ya da eylemi desteklemek üzere mali kaynak ayırmaması gerektiği yönünde bir yargıya varmayı gerektirmez. Örneğin hem kısırlaştırma ve kürtajın ahlaken yanlış olduğu hem de yasaların bu işlemi yasaklamaması gerektiği tutarlılıkla savunulabilir; çünkü bu işlemleri yaptırmak temelde bir kişisel seçim olup </a:t>
            </a:r>
            <a:r>
              <a:rPr lang="tr-TR" dirty="0" err="1"/>
              <a:t>hükumetin</a:t>
            </a:r>
            <a:r>
              <a:rPr lang="tr-TR" dirty="0"/>
              <a:t> yasalarla düzenlediği alanın dışında kalmaktadır ( ya da başka gerekçe olarak, yasaklanmaları durumunda birçok kişinin bu kez tehlikeli ve sağlıksız biçimde bu prosedürler için ruhsatsız kişilere başvuracağı öne sürülebilir.). </a:t>
            </a:r>
          </a:p>
          <a:p>
            <a:pPr>
              <a:buNone/>
            </a:pPr>
            <a:r>
              <a:rPr lang="tr-TR" dirty="0"/>
              <a:t>          Benzer biçimde bir eylemin ahlaken kabul edilebilir olduğu yönünde bir yargı da yasaların bu eyleme olanak tanıması anlamına gelmez. Örneğin, terminal dönemde dindirilemeyen acılardan muzdarip </a:t>
            </a:r>
            <a:r>
              <a:rPr lang="tr-TR" dirty="0" err="1"/>
              <a:t>yenidoğan</a:t>
            </a:r>
            <a:r>
              <a:rPr lang="tr-TR" dirty="0"/>
              <a:t> ve bebekler için ötenazinin ahlaken meşru olduğu yönündeki kanı, yasallaştırılması durumdan kötüye kullanılıp kullanılmadığı denetlenemeyebileceğinden </a:t>
            </a:r>
            <a:r>
              <a:rPr lang="tr-TR" dirty="0" err="1"/>
              <a:t>hükumetin</a:t>
            </a:r>
            <a:r>
              <a:rPr lang="tr-TR" dirty="0"/>
              <a:t> ötenaziyi yasalarla yasaklaması gerektiği yönündeki kanı ile tutarlıdır.</a:t>
            </a:r>
          </a:p>
          <a:p>
            <a:endParaRPr lang="tr-TR" dirty="0"/>
          </a:p>
        </p:txBody>
      </p:sp>
    </p:spTree>
  </p:cSld>
  <p:clrMapOvr>
    <a:masterClrMapping/>
  </p:clrMapOvr>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801</TotalTime>
  <Words>3544</Words>
  <Application>Microsoft Office PowerPoint</Application>
  <PresentationFormat>Ekran Gösterisi (4:3)</PresentationFormat>
  <Paragraphs>134</Paragraphs>
  <Slides>22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Arial</vt:lpstr>
      <vt:lpstr>Calibri</vt:lpstr>
      <vt:lpstr>Franklin Gothic Book</vt:lpstr>
      <vt:lpstr>Wingdings 2</vt:lpstr>
      <vt:lpstr>Teknik</vt:lpstr>
      <vt:lpstr>           AHLAKİ NORMLAR</vt:lpstr>
      <vt:lpstr>GİRİŞ</vt:lpstr>
      <vt:lpstr>   NORMATİF ETİK VE NORMATİF OLMAYAN ETİK</vt:lpstr>
      <vt:lpstr>   GENELGEÇER AHLAKIN DOĞASI </vt:lpstr>
      <vt:lpstr>   TİKEL AHLAK PRADİGMALARININ DOĞASI </vt:lpstr>
      <vt:lpstr>MESLEKİ VE KAMUSAL AHLAK PRADİGMALARI </vt:lpstr>
      <vt:lpstr>PowerPoint Sunusu</vt:lpstr>
      <vt:lpstr>MESLEKİ DAVRANIŞIN DÜZENLENİŞİ VE DENETLENİŞİ </vt:lpstr>
      <vt:lpstr>PowerPoint Sunusu</vt:lpstr>
      <vt:lpstr>AHLAKİ İKİLEMLER </vt:lpstr>
      <vt:lpstr>PowerPoint Sunusu</vt:lpstr>
      <vt:lpstr>AHLAKİ NORMLAR İÇİN ÇİZİLEN ÇERÇEVE</vt:lpstr>
      <vt:lpstr>KURALLAR</vt:lpstr>
      <vt:lpstr>ÇATIŞAN AHLAKİ NORMLAR </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AHLAKİ NORMLAR</dc:title>
  <dc:creator>ASUS</dc:creator>
  <cp:lastModifiedBy>gülbin özçelikay</cp:lastModifiedBy>
  <cp:revision>28</cp:revision>
  <dcterms:created xsi:type="dcterms:W3CDTF">2023-10-14T08:18:36Z</dcterms:created>
  <dcterms:modified xsi:type="dcterms:W3CDTF">2023-11-07T05:31:55Z</dcterms:modified>
</cp:coreProperties>
</file>