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1EC6-8ED2-42C4-89E6-F512698A7EF8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8E63-D911-4D56-B843-BDC310666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38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1EC6-8ED2-42C4-89E6-F512698A7EF8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8E63-D911-4D56-B843-BDC310666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14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1EC6-8ED2-42C4-89E6-F512698A7EF8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8E63-D911-4D56-B843-BDC310666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735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4D48E-71E7-43C4-8835-49F2549D4AC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7396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1EC6-8ED2-42C4-89E6-F512698A7EF8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8E63-D911-4D56-B843-BDC310666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620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1EC6-8ED2-42C4-89E6-F512698A7EF8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8E63-D911-4D56-B843-BDC310666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557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1EC6-8ED2-42C4-89E6-F512698A7EF8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8E63-D911-4D56-B843-BDC310666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045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1EC6-8ED2-42C4-89E6-F512698A7EF8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8E63-D911-4D56-B843-BDC310666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322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1EC6-8ED2-42C4-89E6-F512698A7EF8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8E63-D911-4D56-B843-BDC310666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444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1EC6-8ED2-42C4-89E6-F512698A7EF8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8E63-D911-4D56-B843-BDC310666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95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1EC6-8ED2-42C4-89E6-F512698A7EF8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8E63-D911-4D56-B843-BDC310666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2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1EC6-8ED2-42C4-89E6-F512698A7EF8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8E63-D911-4D56-B843-BDC310666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05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A1EC6-8ED2-42C4-89E6-F512698A7EF8}" type="datetimeFigureOut">
              <a:rPr lang="tr-TR" smtClean="0"/>
              <a:t>8 Kas 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D8E63-D911-4D56-B843-BDC3106664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66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SIĞIR YETİŞTİRİCİLİĞİ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68413"/>
            <a:ext cx="9144000" cy="504031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b="1"/>
              <a:t>Sığır yetiştiriciliğinin önemi</a:t>
            </a:r>
          </a:p>
          <a:p>
            <a:pPr eaLnBrk="1" hangingPunct="1"/>
            <a:r>
              <a:rPr lang="tr-TR" altLang="tr-TR" b="1"/>
              <a:t>Sığır yetiştiriciliğinin Dünyada ve Türkiye’deki durumu</a:t>
            </a:r>
          </a:p>
          <a:p>
            <a:pPr eaLnBrk="1" hangingPunct="1"/>
            <a:r>
              <a:rPr lang="tr-TR" altLang="tr-TR" b="1"/>
              <a:t>Tarihçesi</a:t>
            </a:r>
          </a:p>
          <a:p>
            <a:pPr eaLnBrk="1" hangingPunct="1"/>
            <a:r>
              <a:rPr lang="tr-TR" altLang="tr-TR" b="1"/>
              <a:t>Sığırın zoolojik sistemdeki yeri</a:t>
            </a:r>
          </a:p>
          <a:p>
            <a:pPr eaLnBrk="1" hangingPunct="1"/>
            <a:r>
              <a:rPr lang="tr-TR" altLang="tr-TR" b="1"/>
              <a:t>Sığır cinsinin türleri</a:t>
            </a:r>
          </a:p>
          <a:p>
            <a:pPr eaLnBrk="1" hangingPunct="1"/>
            <a:r>
              <a:rPr lang="tr-TR" altLang="tr-TR" b="1"/>
              <a:t>Sığırın Evciltilmesi</a:t>
            </a:r>
          </a:p>
          <a:p>
            <a:pPr eaLnBrk="1" hangingPunct="1"/>
            <a:r>
              <a:rPr lang="tr-TR" altLang="tr-TR" b="1"/>
              <a:t>Sığırın Tür Özellikleri</a:t>
            </a:r>
          </a:p>
          <a:p>
            <a:pPr eaLnBrk="1" hangingPunct="1"/>
            <a:r>
              <a:rPr lang="tr-TR" altLang="tr-TR" b="1"/>
              <a:t>Sığırlarda yaş tayini</a:t>
            </a:r>
          </a:p>
          <a:p>
            <a:pPr eaLnBrk="1" hangingPunct="1"/>
            <a:r>
              <a:rPr lang="tr-TR" altLang="tr-TR" b="1"/>
              <a:t>Süt sığırcılığı</a:t>
            </a:r>
          </a:p>
          <a:p>
            <a:pPr eaLnBrk="1" hangingPunct="1"/>
            <a:r>
              <a:rPr lang="tr-TR" altLang="tr-TR" b="1"/>
              <a:t>Sığır besiciliği</a:t>
            </a:r>
          </a:p>
        </p:txBody>
      </p:sp>
    </p:spTree>
    <p:extLst>
      <p:ext uri="{BB962C8B-B14F-4D97-AF65-F5344CB8AC3E}">
        <p14:creationId xmlns:p14="http://schemas.microsoft.com/office/powerpoint/2010/main" val="393773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7"/>
          <p:cNvSpPr>
            <a:spLocks noChangeArrowheads="1"/>
          </p:cNvSpPr>
          <p:nvPr/>
        </p:nvSpPr>
        <p:spPr bwMode="auto">
          <a:xfrm>
            <a:off x="1524001" y="-79375"/>
            <a:ext cx="831691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tr-TR" altLang="tr-TR" b="1">
                <a:solidFill>
                  <a:srgbClr val="FF0000"/>
                </a:solidFill>
                <a:cs typeface="Times New Roman" panose="02020603050405020304" pitchFamily="18" charset="0"/>
              </a:rPr>
              <a:t>  </a:t>
            </a:r>
            <a:r>
              <a:rPr lang="tr-TR" altLang="tr-TR" sz="1600" b="1">
                <a:solidFill>
                  <a:srgbClr val="FF0000"/>
                </a:solidFill>
                <a:cs typeface="Times New Roman" panose="02020603050405020304" pitchFamily="18" charset="0"/>
              </a:rPr>
              <a:t>Bazı Ülkelerde Sığır Varlığı, Mezbahada Kesilen Hayvan</a:t>
            </a:r>
          </a:p>
          <a:p>
            <a:pPr algn="ctr"/>
            <a:r>
              <a:rPr lang="tr-TR" altLang="tr-TR" sz="1600" b="1">
                <a:solidFill>
                  <a:srgbClr val="FF0000"/>
                </a:solidFill>
                <a:cs typeface="Times New Roman" panose="02020603050405020304" pitchFamily="18" charset="0"/>
              </a:rPr>
              <a:t>Sayısı, Sığır Eti Üretimi ve Hayvan Başına Karkas Ağırlığı (2013, FAO)</a:t>
            </a:r>
            <a:r>
              <a:rPr lang="tr-TR" altLang="tr-TR" sz="160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774826" y="549276"/>
          <a:ext cx="8497889" cy="6904043"/>
        </p:xfrm>
        <a:graphic>
          <a:graphicData uri="http://schemas.openxmlformats.org/drawingml/2006/table">
            <a:tbl>
              <a:tblPr/>
              <a:tblGrid>
                <a:gridCol w="1977956"/>
                <a:gridCol w="1772949"/>
                <a:gridCol w="1972432"/>
                <a:gridCol w="1525347"/>
                <a:gridCol w="1249205"/>
              </a:tblGrid>
              <a:tr h="8229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Ülkeler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 Varlığı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(Milyon baş)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Mezbahada Kesilen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Hayvan Sayısı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(Milyon baş)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Eti Üretimi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(milyon ton)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Karkas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Ağırlığı (kg)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Dünya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1494,3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298,80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63,98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Kanada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12,21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343 (2.)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Danimarka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1,61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0,13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Almanya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Yunanistan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Macaristan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İsrail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İtalya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6,09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Japonya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432 (1.)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Kazakistan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Hollanda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Yeni Zelanda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Rusya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19,93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8,57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Güney Afrika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İsviçre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İngiltere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9,84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A.B.D.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89,30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11,70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351 (3.)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Meksika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Türkiye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13,92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9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13688" y="246889"/>
            <a:ext cx="9144000" cy="765175"/>
          </a:xfrm>
        </p:spPr>
        <p:txBody>
          <a:bodyPr/>
          <a:lstStyle/>
          <a:p>
            <a:pPr eaLnBrk="1" hangingPunct="1"/>
            <a:r>
              <a:rPr lang="tr-TR" altLang="tr-TR" sz="3200" dirty="0">
                <a:solidFill>
                  <a:srgbClr val="0066FF"/>
                </a:solidFill>
              </a:rPr>
              <a:t>Süt Sığırcılığının Gelişmesini Etkileyen Faktörler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4232" y="1310386"/>
            <a:ext cx="9144000" cy="59499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400" dirty="0" smtClean="0"/>
              <a:t>Süt </a:t>
            </a:r>
            <a:r>
              <a:rPr lang="tr-TR" altLang="tr-TR" sz="2400" dirty="0"/>
              <a:t>endüstrisinin </a:t>
            </a:r>
            <a:r>
              <a:rPr lang="tr-TR" altLang="tr-TR" sz="2400" dirty="0" smtClean="0"/>
              <a:t>gelişmesi</a:t>
            </a: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Süt </a:t>
            </a:r>
            <a:r>
              <a:rPr lang="tr-TR" altLang="tr-TR" sz="2400" dirty="0" smtClean="0"/>
              <a:t>endüstrisi ile ilgili buluşlar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err="1" smtClean="0"/>
              <a:t>kondanse</a:t>
            </a:r>
            <a:r>
              <a:rPr lang="tr-TR" altLang="tr-TR" sz="2400" dirty="0" smtClean="0"/>
              <a:t> </a:t>
            </a:r>
            <a:r>
              <a:rPr lang="tr-TR" altLang="tr-TR" sz="2400" dirty="0"/>
              <a:t>süt üretimi </a:t>
            </a:r>
            <a:endParaRPr lang="tr-TR" altLang="tr-TR" sz="24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smtClean="0"/>
              <a:t>mekanik soğutma</a:t>
            </a: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err="1" smtClean="0"/>
              <a:t>pastorizasyon</a:t>
            </a: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krema ayırıcıların </a:t>
            </a:r>
            <a:r>
              <a:rPr lang="tr-TR" altLang="tr-TR" sz="2400" dirty="0" smtClean="0"/>
              <a:t>bulunması</a:t>
            </a: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sağım makinalarının </a:t>
            </a:r>
            <a:r>
              <a:rPr lang="tr-TR" altLang="tr-TR" sz="2400" dirty="0" smtClean="0"/>
              <a:t>yapılması</a:t>
            </a: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süt güğümlerinin yerini tankların </a:t>
            </a:r>
            <a:r>
              <a:rPr lang="tr-TR" altLang="tr-TR" sz="2400" dirty="0" smtClean="0"/>
              <a:t>alması</a:t>
            </a: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suni tohumlamanın ticari olarak </a:t>
            </a:r>
            <a:r>
              <a:rPr lang="tr-TR" altLang="tr-TR" sz="2400" dirty="0" smtClean="0"/>
              <a:t>uygulanması</a:t>
            </a: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otomatik sağım ünitelerinin devreye </a:t>
            </a:r>
            <a:r>
              <a:rPr lang="tr-TR" altLang="tr-TR" sz="2400" dirty="0" smtClean="0"/>
              <a:t>girmesi</a:t>
            </a: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smtClean="0"/>
              <a:t>SCC</a:t>
            </a:r>
            <a:r>
              <a:rPr lang="tr-TR" altLang="tr-TR" sz="2400" dirty="0"/>
              <a:t>’ </a:t>
            </a:r>
            <a:r>
              <a:rPr lang="tr-TR" altLang="tr-TR" sz="2400" dirty="0" err="1"/>
              <a:t>nin</a:t>
            </a:r>
            <a:r>
              <a:rPr lang="tr-TR" altLang="tr-TR" sz="2400" dirty="0"/>
              <a:t> kullanılması, </a:t>
            </a:r>
            <a:r>
              <a:rPr lang="tr-TR" altLang="tr-TR" sz="2400" dirty="0" err="1"/>
              <a:t>kompütürize</a:t>
            </a:r>
            <a:r>
              <a:rPr lang="tr-TR" altLang="tr-TR" sz="2400" dirty="0"/>
              <a:t> yemlemenin </a:t>
            </a:r>
            <a:r>
              <a:rPr lang="tr-TR" altLang="tr-TR" sz="2400" dirty="0" smtClean="0"/>
              <a:t>tanıtılması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smtClean="0"/>
              <a:t>sağlık </a:t>
            </a:r>
            <a:r>
              <a:rPr lang="tr-TR" altLang="tr-TR" sz="2400" dirty="0"/>
              <a:t>ve üretimin kayıtlarının </a:t>
            </a:r>
            <a:r>
              <a:rPr lang="tr-TR" altLang="tr-TR" sz="2400" dirty="0" smtClean="0"/>
              <a:t>tutulması</a:t>
            </a: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15503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7696" y="1511046"/>
            <a:ext cx="8229600" cy="908050"/>
          </a:xfrm>
        </p:spPr>
        <p:txBody>
          <a:bodyPr/>
          <a:lstStyle/>
          <a:p>
            <a:pPr eaLnBrk="1" hangingPunct="1"/>
            <a:r>
              <a:rPr lang="tr-TR" altLang="tr-TR" sz="4000" b="1" dirty="0"/>
              <a:t>Sığır yetiştiriciliğinin önemi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052513"/>
            <a:ext cx="8686800" cy="5073650"/>
          </a:xfrm>
        </p:spPr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>
              <a:buFontTx/>
              <a:buNone/>
            </a:pPr>
            <a:endParaRPr lang="tr-TR" altLang="tr-TR" smtClean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524000" y="2502535"/>
            <a:ext cx="9036050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 smtClean="0"/>
              <a:t> </a:t>
            </a:r>
            <a:endParaRPr lang="tr-TR" altLang="tr-TR" sz="2400" dirty="0"/>
          </a:p>
          <a:p>
            <a:pPr eaLnBrk="1" hangingPunct="1">
              <a:spcBef>
                <a:spcPct val="0"/>
              </a:spcBef>
            </a:pPr>
            <a:r>
              <a:rPr lang="tr-TR" altLang="tr-TR" sz="2400" dirty="0" smtClean="0"/>
              <a:t>Hayvancılık sektörüne olan katkısı</a:t>
            </a:r>
            <a:endParaRPr lang="tr-TR" altLang="tr-T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dirty="0"/>
          </a:p>
          <a:p>
            <a:pPr eaLnBrk="1" hangingPunct="1">
              <a:spcBef>
                <a:spcPct val="0"/>
              </a:spcBef>
            </a:pPr>
            <a:r>
              <a:rPr lang="tr-TR" altLang="tr-TR" sz="2400" dirty="0" smtClean="0"/>
              <a:t>Dünya süt ve et üretimindeki yeri</a:t>
            </a:r>
            <a:endParaRPr lang="tr-TR" altLang="tr-T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dirty="0"/>
          </a:p>
          <a:p>
            <a:pPr eaLnBrk="1" hangingPunct="1">
              <a:spcBef>
                <a:spcPct val="0"/>
              </a:spcBef>
            </a:pPr>
            <a:r>
              <a:rPr lang="tr-TR" altLang="tr-TR" sz="2200" dirty="0" smtClean="0"/>
              <a:t>Süt</a:t>
            </a:r>
            <a:r>
              <a:rPr lang="tr-TR" altLang="tr-TR" sz="2200" dirty="0"/>
              <a:t>, et, deri </a:t>
            </a:r>
            <a:r>
              <a:rPr lang="tr-TR" altLang="tr-TR" sz="2200" dirty="0" err="1" smtClean="0"/>
              <a:t>vb</a:t>
            </a:r>
            <a:r>
              <a:rPr lang="tr-TR" altLang="tr-TR" sz="2200" dirty="0" smtClean="0"/>
              <a:t> sanayi kollarına </a:t>
            </a:r>
            <a:r>
              <a:rPr lang="tr-TR" altLang="tr-TR" sz="2200" dirty="0"/>
              <a:t>hammadde </a:t>
            </a:r>
            <a:r>
              <a:rPr lang="tr-TR" altLang="tr-TR" sz="2200" dirty="0" smtClean="0"/>
              <a:t>sağlaması</a:t>
            </a:r>
            <a:endParaRPr lang="tr-TR" altLang="tr-TR" sz="22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200" dirty="0"/>
          </a:p>
          <a:p>
            <a:pPr eaLnBrk="1" hangingPunct="1">
              <a:spcBef>
                <a:spcPct val="0"/>
              </a:spcBef>
            </a:pPr>
            <a:r>
              <a:rPr lang="tr-TR" altLang="tr-TR" sz="2200" dirty="0" smtClean="0"/>
              <a:t>Gübre Üretimi</a:t>
            </a:r>
            <a:endParaRPr lang="tr-TR" altLang="tr-TR" sz="2200" dirty="0"/>
          </a:p>
        </p:txBody>
      </p:sp>
    </p:spTree>
    <p:extLst>
      <p:ext uri="{BB962C8B-B14F-4D97-AF65-F5344CB8AC3E}">
        <p14:creationId xmlns:p14="http://schemas.microsoft.com/office/powerpoint/2010/main" val="271353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30808" y="100584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4000" b="1" dirty="0"/>
              <a:t>Sığır Yetiştiriciliğinin Avantajları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13674"/>
            <a:ext cx="9144000" cy="5732462"/>
          </a:xfrm>
        </p:spPr>
        <p:txBody>
          <a:bodyPr/>
          <a:lstStyle/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dirty="0" smtClean="0"/>
              <a:t>Yüksek </a:t>
            </a:r>
            <a:r>
              <a:rPr lang="tr-TR" altLang="tr-TR" sz="2400" dirty="0"/>
              <a:t>üretim </a:t>
            </a:r>
            <a:endParaRPr lang="tr-TR" altLang="tr-TR" sz="2400" dirty="0" smtClean="0"/>
          </a:p>
          <a:p>
            <a:pPr eaLnBrk="1" hangingPunct="1"/>
            <a:r>
              <a:rPr lang="tr-TR" altLang="tr-TR" sz="2400" dirty="0" smtClean="0"/>
              <a:t>Adaptasyon kabiliyeti</a:t>
            </a:r>
            <a:endParaRPr lang="tr-TR" altLang="tr-TR" sz="2400" dirty="0"/>
          </a:p>
          <a:p>
            <a:pPr eaLnBrk="1" hangingPunct="1"/>
            <a:r>
              <a:rPr lang="tr-TR" altLang="tr-TR" sz="2400" dirty="0" smtClean="0"/>
              <a:t>Kolay yönetim</a:t>
            </a:r>
            <a:endParaRPr lang="tr-TR" altLang="tr-TR" sz="2400" dirty="0"/>
          </a:p>
          <a:p>
            <a:pPr eaLnBrk="1" hangingPunct="1"/>
            <a:r>
              <a:rPr lang="tr-TR" altLang="tr-TR" sz="2400" dirty="0" smtClean="0"/>
              <a:t>Birim </a:t>
            </a:r>
            <a:r>
              <a:rPr lang="tr-TR" altLang="tr-TR" sz="2400" dirty="0"/>
              <a:t>başına </a:t>
            </a:r>
            <a:r>
              <a:rPr lang="tr-TR" altLang="tr-TR" sz="2400" dirty="0" smtClean="0"/>
              <a:t>verim </a:t>
            </a:r>
          </a:p>
          <a:p>
            <a:pPr eaLnBrk="1" hangingPunct="1"/>
            <a:r>
              <a:rPr lang="tr-TR" altLang="tr-TR" sz="2400" dirty="0" smtClean="0"/>
              <a:t>İstihdama katkısı</a:t>
            </a: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97005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2792" y="1088136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3600" b="1" dirty="0"/>
              <a:t>Dünyada Sığır Yetiştiriciliğinin Durumu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2208" y="2522856"/>
            <a:ext cx="9144000" cy="5661025"/>
          </a:xfrm>
        </p:spPr>
        <p:txBody>
          <a:bodyPr/>
          <a:lstStyle/>
          <a:p>
            <a:pPr eaLnBrk="1" hangingPunct="1"/>
            <a:r>
              <a:rPr lang="tr-TR" altLang="tr-TR" sz="2400" dirty="0"/>
              <a:t>Dünya’ da sığırcılık üretim merkezleri belli özellikler göstermektedir. </a:t>
            </a:r>
          </a:p>
          <a:p>
            <a:r>
              <a:rPr lang="tr-TR" altLang="tr-TR" sz="2400" dirty="0" smtClean="0"/>
              <a:t>Et üretim merkezleri</a:t>
            </a:r>
            <a:endParaRPr lang="tr-TR" altLang="tr-TR" sz="2400" dirty="0"/>
          </a:p>
          <a:p>
            <a:pPr eaLnBrk="1" hangingPunct="1"/>
            <a:r>
              <a:rPr lang="tr-TR" altLang="tr-TR" sz="2400" dirty="0"/>
              <a:t>Süt üretim merkezleri </a:t>
            </a:r>
            <a:endParaRPr lang="tr-TR" altLang="tr-TR" sz="2400" dirty="0" smtClean="0"/>
          </a:p>
          <a:p>
            <a:pPr eaLnBrk="1" hangingPunct="1"/>
            <a:r>
              <a:rPr lang="tr-TR" altLang="tr-TR" sz="2400" dirty="0" err="1" smtClean="0"/>
              <a:t>Zebular</a:t>
            </a:r>
            <a:r>
              <a:rPr lang="tr-TR" altLang="tr-TR" sz="2400" dirty="0" smtClean="0"/>
              <a:t> </a:t>
            </a:r>
            <a:endParaRPr lang="tr-TR" altLang="tr-TR" sz="2400" dirty="0"/>
          </a:p>
          <a:p>
            <a:pPr eaLnBrk="1" hangingPunct="1"/>
            <a:r>
              <a:rPr lang="tr-TR" altLang="tr-TR" sz="2400" dirty="0"/>
              <a:t>Evcil sığır </a:t>
            </a:r>
            <a:endParaRPr lang="tr-TR" altLang="tr-TR" sz="2400" dirty="0" smtClean="0"/>
          </a:p>
          <a:p>
            <a:pPr eaLnBrk="1" hangingPunct="1"/>
            <a:r>
              <a:rPr lang="tr-TR" altLang="tr-TR" sz="2400" dirty="0"/>
              <a:t>M</a:t>
            </a:r>
            <a:r>
              <a:rPr lang="tr-TR" altLang="tr-TR" sz="2400" dirty="0" smtClean="0"/>
              <a:t>andalar</a:t>
            </a: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58830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2566989" y="1700213"/>
          <a:ext cx="7080247" cy="3887786"/>
        </p:xfrm>
        <a:graphic>
          <a:graphicData uri="http://schemas.openxmlformats.org/drawingml/2006/table">
            <a:tbl>
              <a:tblPr/>
              <a:tblGrid>
                <a:gridCol w="792109"/>
                <a:gridCol w="792109"/>
                <a:gridCol w="792107"/>
                <a:gridCol w="792109"/>
                <a:gridCol w="794124"/>
                <a:gridCol w="792107"/>
                <a:gridCol w="792109"/>
                <a:gridCol w="792109"/>
                <a:gridCol w="741364"/>
              </a:tblGrid>
              <a:tr h="5553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Yıllar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1985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1995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39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465685</a:t>
                      </a: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512420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542595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540723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568487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650736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720980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768640</a:t>
                      </a:r>
                    </a:p>
                  </a:txBody>
                  <a:tcPr marL="40421" marR="4042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39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90,71</a:t>
                      </a: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89,47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88,31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86,03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85,3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83,93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83,17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82,68</a:t>
                      </a:r>
                    </a:p>
                  </a:txBody>
                  <a:tcPr marL="40421" marR="4042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39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Manda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5,91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7,22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8,13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10,08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10,89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12,10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12,83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13,27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39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Deve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0,26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0,24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0,23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0,28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40421" marR="4042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39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Koyun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1,47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1,41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1,48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1,48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1,44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1,39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1,39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1,31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39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Keçi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1,66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1,64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1,84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2,18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2,15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2,31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2,33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21" marR="4042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76" name="Rectangle 1"/>
          <p:cNvSpPr>
            <a:spLocks noChangeArrowheads="1"/>
          </p:cNvSpPr>
          <p:nvPr/>
        </p:nvSpPr>
        <p:spPr bwMode="auto">
          <a:xfrm>
            <a:off x="1847850" y="831850"/>
            <a:ext cx="8820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tr-TR" altLang="tr-TR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Dünya Süt Üretimi (1000 ton) ve Süt Üretiminde Çeşitli Türlerin Payı (%) (FAO, 2013)</a:t>
            </a:r>
            <a:endParaRPr lang="tr-TR" altLang="tr-TR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821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1919288" y="1341438"/>
          <a:ext cx="8208962" cy="4319586"/>
        </p:xfrm>
        <a:graphic>
          <a:graphicData uri="http://schemas.openxmlformats.org/drawingml/2006/table">
            <a:tbl>
              <a:tblPr/>
              <a:tblGrid>
                <a:gridCol w="1334790"/>
                <a:gridCol w="1080666"/>
                <a:gridCol w="1270620"/>
                <a:gridCol w="1850737"/>
                <a:gridCol w="1355326"/>
                <a:gridCol w="1316823"/>
              </a:tblGrid>
              <a:tr h="17218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Kıta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 Varlığı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(Milyon baş)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 Süt Üretimi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(Milyon ton)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 Sütü Üretimi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(Milyon ton)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 Üretimde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Sığırın Payı (%)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 Sütü Üretiminde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Kıtaların Payı (%)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4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Dünya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1467,5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768,64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635,57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82,68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4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Asya 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494,9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292,38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177,47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60,70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4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Afrika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304,7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45,89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34,12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74,35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4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Avrupa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216,02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210,27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97,33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4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Amerika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505,5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185,86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185,22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4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Okyanusya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28,47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28,47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77" name="Rectangle 1"/>
          <p:cNvSpPr>
            <a:spLocks noChangeArrowheads="1"/>
          </p:cNvSpPr>
          <p:nvPr/>
        </p:nvSpPr>
        <p:spPr bwMode="auto">
          <a:xfrm>
            <a:off x="1847850" y="687389"/>
            <a:ext cx="8243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b="1">
                <a:solidFill>
                  <a:srgbClr val="FF0000"/>
                </a:solidFill>
              </a:rPr>
              <a:t>Kıtalara Göre Sığır Varlığı, Toplam Süt Üretimi ve Sığırın Payı (2013, FAO)</a:t>
            </a:r>
            <a:endParaRPr lang="tr-TR" alt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27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2063750" y="0"/>
            <a:ext cx="784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tr-TR" altLang="tr-TR" b="1">
                <a:solidFill>
                  <a:srgbClr val="FF0000"/>
                </a:solidFill>
                <a:cs typeface="Times New Roman" panose="02020603050405020304" pitchFamily="18" charset="0"/>
              </a:rPr>
              <a:t>Bazı Ülkelerde Sığır Varlığı ve Hayvan Başına Süt Verimi  (FAO, 2013)</a:t>
            </a:r>
            <a:endParaRPr lang="tr-TR" altLang="tr-TR">
              <a:solidFill>
                <a:srgbClr val="FF0000"/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811338" y="395288"/>
          <a:ext cx="8856662" cy="6537960"/>
        </p:xfrm>
        <a:graphic>
          <a:graphicData uri="http://schemas.openxmlformats.org/drawingml/2006/table">
            <a:tbl>
              <a:tblPr/>
              <a:tblGrid>
                <a:gridCol w="1116591"/>
                <a:gridCol w="1656124"/>
                <a:gridCol w="1944146"/>
                <a:gridCol w="2232097"/>
                <a:gridCol w="1907704"/>
              </a:tblGrid>
              <a:tr h="297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Ülkeler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 Varlığı (Milyon)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Sağmal Hayvan (Milyon)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 Sütü Üretimi (milyon ton)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Hay. Baş. Süt Verimi (kg)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Dünya</a:t>
                      </a:r>
                      <a:endParaRPr kumimoji="0" 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1494,3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270,84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635,57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2347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Kanada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12,21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8,39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8739 (4.)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Danimarka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0,58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8765(3.)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Fransa 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19,09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23,71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6414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Almanya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31,12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7292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Yunanistan 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3810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Macaristan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6769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İsrail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11037 (1.)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İtalya 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10,39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5175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Japonya 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7576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Kazakistan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2245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Hollanda 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12,20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7644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Yeni Zelanda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18,88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3946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Rusya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19,93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7,76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30,28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3889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Güney Afrika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İsviçre 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6786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Ukrayna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4447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İngiltere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9,84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13,94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7757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A.B.D.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89,30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9,21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91,27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9901 (2.)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Meksika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10,96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4549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Türkiye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13,92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48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3"/>
          <p:cNvSpPr txBox="1">
            <a:spLocks noChangeArrowheads="1"/>
          </p:cNvSpPr>
          <p:nvPr/>
        </p:nvSpPr>
        <p:spPr bwMode="auto">
          <a:xfrm>
            <a:off x="1703389" y="549275"/>
            <a:ext cx="8993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b="1">
                <a:solidFill>
                  <a:srgbClr val="FF0000"/>
                </a:solidFill>
              </a:rPr>
              <a:t>Dünya Et Üretimi(1000 ton) ve Et Üretiminde Çeşitli Türlerin Payı (%),FAO 2013</a:t>
            </a: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992313" y="1052513"/>
          <a:ext cx="8135938" cy="4073528"/>
        </p:xfrm>
        <a:graphic>
          <a:graphicData uri="http://schemas.openxmlformats.org/drawingml/2006/table">
            <a:tbl>
              <a:tblPr/>
              <a:tblGrid>
                <a:gridCol w="2159985"/>
                <a:gridCol w="1151991"/>
                <a:gridCol w="1223990"/>
                <a:gridCol w="1295990"/>
                <a:gridCol w="1151991"/>
                <a:gridCol w="1151991"/>
              </a:tblGrid>
              <a:tr h="40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Yıllar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 Et Üretimi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136527</a:t>
                      </a: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179598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233218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292679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310379</a:t>
                      </a: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33,37</a:t>
                      </a: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29,75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24,51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21,29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20,61</a:t>
                      </a:r>
                    </a:p>
                  </a:txBody>
                  <a:tcPr marL="39360" marR="393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Manda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1,18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1,26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1,31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1,17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1,19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Tavuk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16,31</a:t>
                      </a: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19,69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24,42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29,41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30,96</a:t>
                      </a:r>
                    </a:p>
                  </a:txBody>
                  <a:tcPr marL="39360" marR="393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Keçi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1,24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1,48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1,58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1,76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1,73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Koyun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4,13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3,91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3,26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2,91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2,76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Domuz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38,58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38,9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38,98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37,33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36,41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Hindi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2,06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2,06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1,81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1,76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Diğer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3,17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2,95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3,88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4,32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4,54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360" marR="393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39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985293" y="620714"/>
            <a:ext cx="631031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b="1">
                <a:solidFill>
                  <a:srgbClr val="FF0000"/>
                </a:solidFill>
              </a:rPr>
              <a:t>Kıtalara Göre Sığır Varlığı, Toplam Et Üretimi, Kırmızı Et </a:t>
            </a:r>
          </a:p>
          <a:p>
            <a:pPr algn="ctr" eaLnBrk="1" hangingPunct="1"/>
            <a:r>
              <a:rPr lang="tr-TR" altLang="tr-TR" b="1">
                <a:solidFill>
                  <a:srgbClr val="FF0000"/>
                </a:solidFill>
              </a:rPr>
              <a:t>Üretimi ve Sığırın Payı (2013, FAO)</a:t>
            </a:r>
            <a:r>
              <a:rPr lang="tr-TR" altLang="tr-TR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135188" y="1341439"/>
          <a:ext cx="8208964" cy="4718110"/>
        </p:xfrm>
        <a:graphic>
          <a:graphicData uri="http://schemas.openxmlformats.org/drawingml/2006/table">
            <a:tbl>
              <a:tblPr/>
              <a:tblGrid>
                <a:gridCol w="1194951"/>
                <a:gridCol w="901080"/>
                <a:gridCol w="587745"/>
                <a:gridCol w="871886"/>
                <a:gridCol w="587745"/>
                <a:gridCol w="916647"/>
                <a:gridCol w="564391"/>
                <a:gridCol w="867994"/>
                <a:gridCol w="507952"/>
                <a:gridCol w="1208573"/>
              </a:tblGrid>
              <a:tr h="6364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 Varlığı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(Milyon baş)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 Kırmızı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Kırmızı Et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4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Kıta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Pay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 Üretimi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Pay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 Üretimi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Pay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Eti Üretimi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Pay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Üretiminde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(milyon ton)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(milyon ton)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(milyon ton)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Sığırın Payı (%)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42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Dünya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1467,5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310,38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6075" marR="0" lvl="0" indent="-346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195,24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6075" marR="0" lvl="0" indent="-346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63,98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33,13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76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Asya 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494,9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131,16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42.3 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6075" marR="0" lvl="0" indent="-346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90,32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6075" marR="0" lvl="0" indent="-346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46,26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16,42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89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Afrika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304,7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17,35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6075" marR="0" lvl="0" indent="-346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10,79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6075" marR="0" lvl="0" indent="-346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52,44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76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Avrupa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58,00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6075" marR="0" lvl="0" indent="-346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38,52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6075" marR="0" lvl="0" indent="-346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19,73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10,14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26,62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76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Amerika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505,5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97,58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6075" marR="0" lvl="0" indent="-346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51,07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6075" marR="0" lvl="0" indent="-346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26,13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30,87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48,3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59,92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Okyanusya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6,27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6075" marR="0" lvl="0" indent="-346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4,54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6075" marR="0" lvl="0" indent="-346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2,32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63,81</a:t>
                      </a:r>
                    </a:p>
                  </a:txBody>
                  <a:tcPr marL="0" marR="0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57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831</Words>
  <Application>Microsoft Office PowerPoint</Application>
  <PresentationFormat>Geniş ekran</PresentationFormat>
  <Paragraphs>525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SIĞIR YETİŞTİRİCİLİĞİ</vt:lpstr>
      <vt:lpstr>Sığır yetiştiriciliğinin önemi</vt:lpstr>
      <vt:lpstr>Sığır Yetiştiriciliğinin Avantajları</vt:lpstr>
      <vt:lpstr>Dünyada Sığır Yetiştiriciliğinin Durumu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Süt Sığırcılığının Gelişmesini Etkileyen Faktörler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Hakem</dc:creator>
  <cp:lastModifiedBy>Hakem</cp:lastModifiedBy>
  <cp:revision>6</cp:revision>
  <dcterms:created xsi:type="dcterms:W3CDTF">2017-11-06T11:31:50Z</dcterms:created>
  <dcterms:modified xsi:type="dcterms:W3CDTF">2017-11-08T13:46:18Z</dcterms:modified>
</cp:coreProperties>
</file>