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3"/>
  </p:notesMasterIdLst>
  <p:sldIdLst>
    <p:sldId id="349" r:id="rId2"/>
    <p:sldId id="289" r:id="rId3"/>
    <p:sldId id="536" r:id="rId4"/>
    <p:sldId id="537" r:id="rId5"/>
    <p:sldId id="531" r:id="rId6"/>
    <p:sldId id="538" r:id="rId7"/>
    <p:sldId id="539" r:id="rId8"/>
    <p:sldId id="532" r:id="rId9"/>
    <p:sldId id="540" r:id="rId10"/>
    <p:sldId id="541" r:id="rId11"/>
    <p:sldId id="304" r:id="rId12"/>
    <p:sldId id="350" r:id="rId13"/>
    <p:sldId id="518" r:id="rId14"/>
    <p:sldId id="545" r:id="rId15"/>
    <p:sldId id="546" r:id="rId16"/>
    <p:sldId id="547" r:id="rId17"/>
    <p:sldId id="548" r:id="rId18"/>
    <p:sldId id="549" r:id="rId19"/>
    <p:sldId id="550" r:id="rId20"/>
    <p:sldId id="542" r:id="rId21"/>
    <p:sldId id="551" r:id="rId22"/>
    <p:sldId id="552" r:id="rId23"/>
    <p:sldId id="553" r:id="rId24"/>
    <p:sldId id="543" r:id="rId25"/>
    <p:sldId id="554" r:id="rId26"/>
    <p:sldId id="555" r:id="rId27"/>
    <p:sldId id="544" r:id="rId28"/>
    <p:sldId id="556" r:id="rId29"/>
    <p:sldId id="333" r:id="rId30"/>
    <p:sldId id="461" r:id="rId31"/>
    <p:sldId id="557" r:id="rId32"/>
    <p:sldId id="558" r:id="rId33"/>
    <p:sldId id="559" r:id="rId34"/>
    <p:sldId id="560" r:id="rId35"/>
    <p:sldId id="561" r:id="rId36"/>
    <p:sldId id="562" r:id="rId37"/>
    <p:sldId id="563" r:id="rId38"/>
    <p:sldId id="564" r:id="rId39"/>
    <p:sldId id="565" r:id="rId40"/>
    <p:sldId id="566" r:id="rId41"/>
    <p:sldId id="346" r:id="rId42"/>
  </p:sldIdLst>
  <p:sldSz cx="9144000" cy="6858000" type="screen4x3"/>
  <p:notesSz cx="6858000" cy="9144000"/>
  <p:embeddedFontLst>
    <p:embeddedFont>
      <p:font typeface="GB Pinyinok-D" panose="02010601030101010101" pitchFamily="2" charset="-122"/>
      <p:regular r:id="rId44"/>
    </p:embeddedFont>
    <p:embeddedFont>
      <p:font typeface="GB Pinyinok-B" panose="02010601030101010101" pitchFamily="2" charset="-122"/>
      <p:regular r:id="rId45"/>
    </p:embeddedFont>
    <p:embeddedFont>
      <p:font typeface="华文楷体" panose="02010600040101010101" pitchFamily="2" charset="-122"/>
      <p:regular r:id="rId46"/>
    </p:embeddedFont>
    <p:embeddedFont>
      <p:font typeface="华文隶书" panose="02010800040101010101" pitchFamily="2" charset="-122"/>
      <p:regular r:id="rId47"/>
    </p:embeddedFont>
    <p:embeddedFont>
      <p:font typeface="华文仿宋" panose="02010600040101010101" pitchFamily="2" charset="-122"/>
      <p:regular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Britannic Bold" panose="020B0903060703020204" pitchFamily="34" charset="0"/>
      <p:regular r:id="rId53"/>
    </p:embeddedFont>
  </p:embeddedFontLst>
  <p:custDataLst>
    <p:tags r:id="rId5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126"/>
    <a:srgbClr val="A18560"/>
    <a:srgbClr val="920000"/>
    <a:srgbClr val="660A12"/>
    <a:srgbClr val="DFEFF1"/>
    <a:srgbClr val="333399"/>
    <a:srgbClr val="F5F5F5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1" autoAdjust="0"/>
    <p:restoredTop sz="99055" autoAdjust="0"/>
  </p:normalViewPr>
  <p:slideViewPr>
    <p:cSldViewPr snapToGrid="0">
      <p:cViewPr varScale="1">
        <p:scale>
          <a:sx n="83" d="100"/>
          <a:sy n="83" d="100"/>
        </p:scale>
        <p:origin x="570" y="84"/>
      </p:cViewPr>
      <p:guideLst>
        <p:guide orient="horz" pos="2170"/>
        <p:guide pos="2856"/>
      </p:guideLst>
    </p:cSldViewPr>
  </p:slideViewPr>
  <p:outlineViewPr>
    <p:cViewPr>
      <p:scale>
        <a:sx n="33" d="100"/>
        <a:sy n="33" d="100"/>
      </p:scale>
      <p:origin x="0" y="13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64E82A9B-6ADF-45B7-8E73-277022513F0D}" type="datetimeFigureOut">
              <a:rPr lang="zh-CN" altLang="en-US"/>
              <a:pPr>
                <a:defRPr/>
              </a:pPr>
              <a:t>2016/9/19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二级</a:t>
            </a:r>
          </a:p>
          <a:p>
            <a:pPr lvl="2"/>
            <a:r>
              <a:rPr lang="zh-CN" altLang="en-US" noProof="0" smtClean="0"/>
              <a:t>三级</a:t>
            </a:r>
          </a:p>
          <a:p>
            <a:pPr lvl="3"/>
            <a:r>
              <a:rPr lang="zh-CN" altLang="en-US" noProof="0" smtClean="0"/>
              <a:t>四级</a:t>
            </a:r>
          </a:p>
          <a:p>
            <a:pPr lvl="4"/>
            <a:r>
              <a:rPr lang="zh-CN" altLang="en-US" noProof="0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7763B8FF-4B36-4E78-9D48-B86E8150A3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42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主题背景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1981200" y="0"/>
            <a:ext cx="3505200" cy="6858000"/>
            <a:chOff x="0" y="0"/>
            <a:chExt cx="2208" cy="432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776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32" y="0"/>
              <a:ext cx="1344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864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96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414713" y="2265363"/>
            <a:ext cx="393382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418138" y="4845050"/>
            <a:ext cx="3506787" cy="7032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499BFB-D161-43FB-8CE5-9992582DA1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77E1-5E08-4273-B661-829E10E8A5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5EE96-D01F-4F29-96E2-79906E4DE5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、文本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88757-C540-4048-96CD-8347C70FB2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C1EE-4AB6-40A0-8E4A-47437C0D0B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4407-FD57-4379-889E-8B2DB6C286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F9F20-86F8-4175-AB78-D33EF03915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85218-623F-44CB-A1AF-69D5527A00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5B1A-6708-423D-9F99-902915A561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EA4D-621A-4F38-B51F-BEDD39629F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3CA43-95F0-4BB2-81B2-7397C78E4B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BC96A-2E2E-473F-A0AA-3B14AEC7CF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6378575"/>
            <a:ext cx="9144000" cy="4794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pic>
        <p:nvPicPr>
          <p:cNvPr id="1027" name="Picture 3" descr="花纹1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3013" y="5126038"/>
            <a:ext cx="1550987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588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B280D89-B8E9-4CF0-B45F-F0143F4721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5816600" y="138113"/>
            <a:ext cx="2771775" cy="679450"/>
          </a:xfrm>
          <a:prstGeom prst="roundRect">
            <a:avLst>
              <a:gd name="adj" fmla="val 13292"/>
            </a:avLst>
          </a:prstGeom>
          <a:solidFill>
            <a:schemeClr val="bg1"/>
          </a:solidFill>
          <a:ln w="57150" cmpd="dbl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652" y="3028950"/>
            <a:ext cx="5111997" cy="1470025"/>
          </a:xfrm>
        </p:spPr>
        <p:txBody>
          <a:bodyPr/>
          <a:lstStyle/>
          <a:p>
            <a:pPr>
              <a:defRPr/>
            </a:pP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第三十二课</a:t>
            </a:r>
            <a: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 </a:t>
            </a:r>
            <a:b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/>
            </a:r>
            <a:br>
              <a:rPr kumimoji="0"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这样的问题</a:t>
            </a:r>
            <a: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/>
            </a:r>
            <a:b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现在也不能问了</a:t>
            </a:r>
          </a:p>
        </p:txBody>
      </p:sp>
      <p:sp>
        <p:nvSpPr>
          <p:cNvPr id="9" name="Rectangle 4"/>
          <p:cNvSpPr>
            <a:spLocks noGrp="1" noChangeArrowheads="1"/>
          </p:cNvSpPr>
          <p:nvPr/>
        </p:nvSpPr>
        <p:spPr bwMode="auto">
          <a:xfrm>
            <a:off x="5618163" y="219075"/>
            <a:ext cx="31384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dirty="0">
                <a:latin typeface="华文隶书"/>
                <a:ea typeface="华文隶书"/>
                <a:cs typeface="华文隶书"/>
              </a:rPr>
              <a:t>新实用汉语课本</a:t>
            </a:r>
            <a:r>
              <a:rPr lang="en-US" altLang="zh-CN" dirty="0">
                <a:latin typeface="华文隶书"/>
                <a:ea typeface="华文隶书"/>
                <a:cs typeface="华文隶书"/>
              </a:rPr>
              <a:t> </a:t>
            </a:r>
            <a:r>
              <a:rPr lang="en-US" altLang="zh-CN" dirty="0" smtClean="0">
                <a:latin typeface="华文隶书"/>
                <a:ea typeface="华文隶书"/>
                <a:cs typeface="华文隶书"/>
              </a:rPr>
              <a:t>3  </a:t>
            </a:r>
            <a:endParaRPr lang="en-US" altLang="zh-CN" dirty="0">
              <a:latin typeface="华文隶书"/>
              <a:ea typeface="华文隶书"/>
              <a:cs typeface="华文隶书"/>
            </a:endParaRPr>
          </a:p>
          <a:p>
            <a:pPr algn="ctr">
              <a:buFontTx/>
              <a:buNone/>
              <a:defRPr/>
            </a:pPr>
            <a:r>
              <a:rPr lang="en-US" altLang="zh-CN" dirty="0">
                <a:latin typeface="华文隶书"/>
                <a:ea typeface="华文隶书"/>
                <a:cs typeface="华文隶书"/>
              </a:rPr>
              <a:t>New Practical Chinese Reader</a:t>
            </a:r>
            <a:endParaRPr lang="zh-CN" altLang="en-US" dirty="0">
              <a:latin typeface="华文隶书"/>
              <a:ea typeface="华文隶书"/>
              <a:cs typeface="华文隶书"/>
            </a:endParaRPr>
          </a:p>
        </p:txBody>
      </p:sp>
      <p:grpSp>
        <p:nvGrpSpPr>
          <p:cNvPr id="15364" name="Group 21"/>
          <p:cNvGrpSpPr>
            <a:grpSpLocks/>
          </p:cNvGrpSpPr>
          <p:nvPr/>
        </p:nvGrpSpPr>
        <p:grpSpPr bwMode="auto">
          <a:xfrm>
            <a:off x="6148388" y="244475"/>
            <a:ext cx="2147887" cy="290513"/>
            <a:chOff x="0" y="0"/>
            <a:chExt cx="2932" cy="452"/>
          </a:xfrm>
        </p:grpSpPr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154" y="373"/>
              <a:ext cx="2568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15366" name="Picture 23" descr="小花纹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3816" flipH="1">
              <a:off x="2650" y="0"/>
              <a:ext cx="28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7" name="Group 24"/>
            <p:cNvGrpSpPr>
              <a:grpSpLocks/>
            </p:cNvGrpSpPr>
            <p:nvPr/>
          </p:nvGrpSpPr>
          <p:grpSpPr bwMode="auto">
            <a:xfrm>
              <a:off x="0" y="246"/>
              <a:ext cx="199" cy="206"/>
              <a:chOff x="0" y="0"/>
              <a:chExt cx="341" cy="341"/>
            </a:xfrm>
          </p:grpSpPr>
          <p:sp>
            <p:nvSpPr>
              <p:cNvPr id="14" name="Oval 25"/>
              <p:cNvSpPr>
                <a:spLocks noChangeArrowheads="1"/>
              </p:cNvSpPr>
              <p:nvPr/>
            </p:nvSpPr>
            <p:spPr bwMode="auto">
              <a:xfrm>
                <a:off x="0" y="2"/>
                <a:ext cx="342" cy="33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Oval 26"/>
              <p:cNvSpPr>
                <a:spLocks noChangeArrowheads="1"/>
              </p:cNvSpPr>
              <p:nvPr/>
            </p:nvSpPr>
            <p:spPr bwMode="auto">
              <a:xfrm>
                <a:off x="37" y="38"/>
                <a:ext cx="264" cy="26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Oval 27"/>
              <p:cNvSpPr>
                <a:spLocks noChangeArrowheads="1"/>
              </p:cNvSpPr>
              <p:nvPr/>
            </p:nvSpPr>
            <p:spPr bwMode="auto">
              <a:xfrm>
                <a:off x="74" y="75"/>
                <a:ext cx="189" cy="1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Oval 28"/>
              <p:cNvSpPr>
                <a:spLocks noChangeArrowheads="1"/>
              </p:cNvSpPr>
              <p:nvPr/>
            </p:nvSpPr>
            <p:spPr bwMode="auto">
              <a:xfrm>
                <a:off x="111" y="112"/>
                <a:ext cx="115" cy="11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5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30" y="984250"/>
            <a:ext cx="5072938" cy="197574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25342" y="958326"/>
            <a:ext cx="5164378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凑合用     凑合穿      还凑合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来中国一年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了，我的汉语还凑合。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这台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电脑不太好，不过还能凑合用。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16227" y="3881492"/>
            <a:ext cx="3533089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suàn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gāoxīn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jìshù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qǐyè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gèrén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còuhe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zhàoxiàng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高新技术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企业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个人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凑合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照相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9"/>
            <a:ext cx="5158201" cy="163843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80329" y="3364542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喜欢照相      照一张相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我去旅游的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时候，不太喜欢照相。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203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4.16667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95677" y="593696"/>
            <a:ext cx="2175729" cy="613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游览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称呼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巧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差不多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读书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棒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779606" y="576248"/>
            <a:ext cx="2253118" cy="60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留学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父母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挣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结婚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网络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搞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工资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49123" y="628650"/>
            <a:ext cx="3242214" cy="580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高新技术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企业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个人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凑合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照相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8398716" cy="83090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44398" y="1842836"/>
            <a:ext cx="7850530" cy="93263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3813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请问，从这条小路能上山顶吗？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241212" y="1904729"/>
            <a:ext cx="6749880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我想可以。我也要上去，咱们一起往上爬吧。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0" y="1104226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49618" y="3022127"/>
            <a:ext cx="2930466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29068" y="3094634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好啊！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5" y="3160729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-1" y="3910097"/>
            <a:ext cx="6617369" cy="119978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944238" y="4144112"/>
            <a:ext cx="7048693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您第一次游览黄山吧？您怎么称呼？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937" y="2004006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212" y="4135813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7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1"/>
      <p:bldP spid="13" grpId="0" animBg="1"/>
      <p:bldP spid="14" grpId="0" build="allAtOnce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3696619" cy="83090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44397" y="1842837"/>
            <a:ext cx="8201569" cy="134553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3813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我叫马大为。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241212" y="1904729"/>
            <a:ext cx="7461724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太巧了，我也姓马，你叫我小马吧。我看你的岁数跟我差不多，可能大一点儿。你今年有二十五六了吧</a:t>
            </a:r>
            <a:r>
              <a:rPr lang="en-US" altLang="zh-CN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?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0" y="1104226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-16067" y="3414084"/>
            <a:ext cx="4515878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63383" y="348659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你就叫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我老马吧。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0" y="3552686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0" y="4437222"/>
            <a:ext cx="4367463" cy="101690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794620" y="4671236"/>
            <a:ext cx="7048693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你在哪儿工作？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937" y="2004006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213" y="4662937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7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3684587" cy="83090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44398" y="1842837"/>
            <a:ext cx="6157192" cy="114099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3813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我还在读书呢。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248570" y="2085841"/>
            <a:ext cx="7461724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哦，你是留学生。你汉语说得真棒！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0" y="1104226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-16067" y="3414084"/>
            <a:ext cx="3011930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63383" y="348659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很一般。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0" y="3552686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0" y="4437221"/>
            <a:ext cx="8369449" cy="155262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794620" y="4671236"/>
            <a:ext cx="7048693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我见过几位老外，他们汉语说得没有你好，你说得最好。你们来中国留学，父母还得给你们很多钱吧？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937" y="2004006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213" y="4662937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053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2962692" cy="83090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44397" y="1842837"/>
            <a:ext cx="8201569" cy="94056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3813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不一定。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138605" y="2071920"/>
            <a:ext cx="7461724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那你得一边学习一边挣钱了？结婚了没有？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0" y="1104226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201613" y="3033056"/>
            <a:ext cx="8398716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81063" y="3105563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累不累？我又热又累，咱们喝点儿水吧。我说小马，你在哪儿工作？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0" y="3171658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" y="4240914"/>
            <a:ext cx="4788568" cy="101690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794620" y="4474928"/>
            <a:ext cx="7048693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我在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一家网络公司工作。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937" y="2004006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213" y="4466629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73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双括号 1"/>
          <p:cNvSpPr/>
          <p:nvPr/>
        </p:nvSpPr>
        <p:spPr bwMode="auto">
          <a:xfrm>
            <a:off x="155445" y="4485322"/>
            <a:ext cx="8784017" cy="1265773"/>
          </a:xfrm>
          <a:prstGeom prst="bracketPai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628650"/>
            <a:ext cx="8398716" cy="83090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419794" y="1375040"/>
            <a:ext cx="8201569" cy="75013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701157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哦，你是搞网络的，工资一定很高吧？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241212" y="1412267"/>
            <a:ext cx="7461724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不算太高。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0" y="767252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55446" y="2058235"/>
            <a:ext cx="8398716" cy="84353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34896" y="2130742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我想只要在高新技术企业工作，收入就不会低。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53" y="2196837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201614" y="2799579"/>
            <a:ext cx="6175124" cy="101690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996233" y="3033593"/>
            <a:ext cx="7048693" cy="63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那也得看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公司和个人的情况。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937" y="1511544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26" y="3025294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55445" y="4557829"/>
            <a:ext cx="8784017" cy="157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A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：你明天去长城吗？   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B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：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那得看明天的天气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，如果天气好就去。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A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：到上海要多长时间：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B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：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那得看你怎么去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，坐火车要五六个小时。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407918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0.09704 0.1023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1" y="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  <p:bldP spid="16" grpId="0" animBg="1"/>
      <p:bldP spid="17" grpId="0"/>
      <p:bldP spid="17" grpId="1"/>
      <p:bldP spid="18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双括号 1"/>
          <p:cNvSpPr/>
          <p:nvPr/>
        </p:nvSpPr>
        <p:spPr bwMode="auto">
          <a:xfrm>
            <a:off x="544398" y="3338331"/>
            <a:ext cx="7267564" cy="2201779"/>
          </a:xfrm>
          <a:prstGeom prst="bracketPai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4358355" cy="83090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44398" y="1842838"/>
            <a:ext cx="4677307" cy="87630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3813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你们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公司怎么样？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241212" y="1904730"/>
            <a:ext cx="4726451" cy="58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还行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吧。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0" y="1104226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937" y="2004006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762997" y="3464500"/>
            <a:ext cx="7719266" cy="21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这个牌子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的手机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还凑合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这个饭店不大，不过饭菜的味道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还不错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这次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考试我的成绩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还可以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觉得西安的风景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还好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，不过我更喜欢成都。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306875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12396 0.133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291" grpId="0" animBg="1"/>
      <p:bldP spid="12292" grpId="0" animBg="1"/>
      <p:bldP spid="12297" grpId="0" build="allAtOnce"/>
      <p:bldP spid="12298" grpId="0"/>
      <p:bldP spid="12298" grpId="1"/>
      <p:bldP spid="18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4430545" cy="83090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44397" y="1842837"/>
            <a:ext cx="5687961" cy="94056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3813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你的收入一定不低了？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138605" y="2071920"/>
            <a:ext cx="7461724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我去年才开始工作，收入还凑合。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0" y="1104226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201613" y="3033056"/>
            <a:ext cx="4647113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81063" y="3105563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“还凑合”是什么意思？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0" y="3171658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0" y="4240914"/>
            <a:ext cx="5113421" cy="101690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794620" y="4474928"/>
            <a:ext cx="7048693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就是“马马虎虎”的意思。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937" y="2004006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213" y="4466629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750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  <p:bldP spid="16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8398716" cy="83090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44397" y="1842837"/>
            <a:ext cx="8201569" cy="1107754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3813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啊！你看，那边围着很多人，那不是迎客松吗？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138605" y="1995864"/>
            <a:ext cx="7461724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是，就是那棵迎客松。大家都在那儿照相呢，咱们也去照张相吧。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0" y="1104226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201613" y="3033056"/>
            <a:ext cx="2349082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81063" y="3105563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好啊！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0" y="3171658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937" y="2004006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96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66166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73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游览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黄山      去长城游览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7759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yóulǎn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chēnghu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qiǎo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chàbuduō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dúshū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ò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bàng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游览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称呼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巧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差不多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读书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棒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832792" y="2476379"/>
            <a:ext cx="5158201" cy="17812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111693" y="2618487"/>
            <a:ext cx="5072938" cy="137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怎么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称呼     正式的称呼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我应该怎么称呼您？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9486E-6 L -3.61111E-6 0.111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37167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欣赏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自然风景   欣赏音乐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欣赏书法作品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7759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xīnshǎng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měilì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míngbùxūchuán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dìdao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zhōngjiān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bànfǎ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yǐnsī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欣赏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美丽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名不虚传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地道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中间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办法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隐私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9"/>
            <a:ext cx="5158201" cy="297302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99588" y="3358441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美丽的风景     美丽的城市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觉得北京是一个美丽的城市。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我的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朋友林娜是一个美丽的姑娘。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365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9486E-6 L -3.61111E-6 0.111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37167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黄山的美丽真是名不虚传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玛丽真是名不虚传的中国通。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2401607"/>
            <a:ext cx="4087906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51452" y="877718"/>
            <a:ext cx="274388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xīnshǎng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měilì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míngbùxūchuán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dìdao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zhōngjiān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bànfǎ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yǐnsī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欣赏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美丽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名不虚传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地道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中间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办法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隐私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451684" y="3247800"/>
            <a:ext cx="4620842" cy="23483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733514" y="3438188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地道的汉语    说得真地道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陈老师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的上海话说得很地道。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大为的汉语发音特别地道。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028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2.5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216802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坐在中间    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客厅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的中间  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大为和林娜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中间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朋友们把大为围在中间问他问题。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3929617"/>
            <a:ext cx="4087906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462959" y="877718"/>
            <a:ext cx="274388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xīnshǎng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měilì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míngbùxūchuán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dìdao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zhōngjiān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bànfǎ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yǐnsī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欣赏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美丽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名不虚传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地道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中间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办法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隐私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206840" y="3247799"/>
            <a:ext cx="4865686" cy="241907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432725" y="3295231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想办法    没办法    有一个好办法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对不起，你的问题我没办法回答。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要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想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办法提高我的英语水平。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553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2.5E-6 0.112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5336699"/>
            <a:ext cx="3056021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462959" y="877718"/>
            <a:ext cx="274388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xīnshǎng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měilì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míngbùxūchuán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dìdao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zhōngjiān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bànfǎ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yǐnsī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欣赏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美丽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名不虚传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地道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中间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办法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隐私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206840" y="2153653"/>
            <a:ext cx="4865686" cy="351322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206840" y="2477084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个人隐私    尊重别人的隐私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我们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应该尊重别人的隐私。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对不起，这是我的隐私，我没办法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回答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你。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680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85802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住房条件     住房问题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来中国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留学，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住房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是要解决的第一个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问题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7759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zhùfáng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shénme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de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bēibāo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guānxīn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rènwéi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hàoqí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住房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什么的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背包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关心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认为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好奇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75934" y="2928254"/>
            <a:ext cx="5158201" cy="372520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11271" y="3074604"/>
            <a:ext cx="5072938" cy="287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我喜欢运动，羽毛球、网球什么的，我都喜欢。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大为去超市买了很多东西，牛奶、咖啡、水果什么的。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北京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有很多名胜古迹，长城、颐和园什么的都很有名。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177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9486E-6 L -3.61111E-6 0.111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1"/>
            <a:ext cx="5163671" cy="152443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一个背包    名牌背包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去旅游以前，我得先买一个背包。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2401607"/>
            <a:ext cx="347569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zhùfáng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shénme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de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bēibāo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guānxīn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rènwéi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hàoqí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住房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什么的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背包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关心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认为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好奇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635485" y="2864282"/>
            <a:ext cx="5348724" cy="310338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723305" y="2978271"/>
            <a:ext cx="5260904" cy="287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关心你     关心朋友    关心孩子的学习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我刚来中国的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时候，父母很关心我的生活。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谢谢大家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的关心！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081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55112E-17 L -3.61111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99990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980329" y="912100"/>
            <a:ext cx="5259923" cy="124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我认为问别人的隐私是不礼貌的。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有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的人认为问别人的隐私是表示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关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心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和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友好。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3914806"/>
            <a:ext cx="3416968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zhùfáng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shénme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de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bēibāo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guānxīn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rènwéi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hàoqí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住房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什么的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背包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关心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认为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好奇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635485" y="3244212"/>
            <a:ext cx="5348724" cy="310338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723305" y="3412719"/>
            <a:ext cx="5260904" cy="287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特别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好奇     对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……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很好奇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有的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人对别人的工资很好奇。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我很好奇，黄山的松树为什么会长成那个样子。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518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4.44444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227159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友好的人    友好的国家     表示友好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他们认为这样做可以表示友好。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我们去旅游的时候，大家都对我们很友好。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7759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yǒuhǎo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qīngchu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bǐ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shàng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bù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zú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bǐ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xià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yǒu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yú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gòu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huā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友好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清楚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比上不足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比下有余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够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花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581395"/>
            <a:ext cx="5158201" cy="29641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75424" y="3581394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看不清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楚    写得很清楚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说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得清清楚楚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对不起，我没听清楚。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这里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的要求写得清清楚楚。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250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9486E-6 L -3.61111E-6 0.111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24238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钱够了   时间不够     够高  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够用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这里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的东西真够贵。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我最近很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忙，时间都不够用。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觉得这里不够安静。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3852151"/>
            <a:ext cx="3224463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80252" y="801955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yǒuhǎo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qīngchu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bǐ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shàng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bù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zú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bǐ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xià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yǒu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yú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gòu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huā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-16228" y="801955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友好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清楚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比上不足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比下有余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够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花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581395"/>
            <a:ext cx="5158201" cy="29641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34792" y="3634683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够花    花很多时间     花了很多钱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我花了很多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时间才做完这个工作。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刚开始工作的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时候，我的工资不够花。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去四川旅游不用花太多钱。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760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4.72222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15390" y="994246"/>
            <a:ext cx="127315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住房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什么的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背包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关心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认为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友好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好奇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35043" y="1008465"/>
            <a:ext cx="2599619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欣赏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美丽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名不虚传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地道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中间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办法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隐私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92842" y="994245"/>
            <a:ext cx="3902242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清楚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比上不足，比下有余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够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花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477109" y="984250"/>
            <a:ext cx="5666891" cy="174691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678540" y="888476"/>
            <a:ext cx="5453136" cy="163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好巧    真巧     太巧了      真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不巧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太巧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了，我也要去云南，我们一起去吧？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真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不巧，我今天没有时间。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-24047" y="2413882"/>
            <a:ext cx="3488831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yóulǎn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chēnghu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qiǎo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chàbuduō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dúshū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ò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bàng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游览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称呼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巧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差不多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读书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棒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477109" y="3011007"/>
            <a:ext cx="5558607" cy="317230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756009" y="3153114"/>
            <a:ext cx="5466725" cy="245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身高差不多    差不多大     差不多一样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我们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俩身高差不多一样。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我跟林娜年龄差不多。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跟朋友差不多大。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566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85185E-6 L 2.77556E-17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3780840" cy="111902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17831" y="2025572"/>
            <a:ext cx="8379555" cy="125551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48790" y="1097193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这次旅游怎么样？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912918" y="2215170"/>
            <a:ext cx="7495882" cy="110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好极了，黄山的名胜古迹我差不多都欣赏了。美丽的黄山真是名不虚传。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705" y="1109326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9" y="2252792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271456" y="3416917"/>
            <a:ext cx="4625397" cy="94744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21814" y="3570001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“名不虚传”用得真地道。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729" y="3582134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01613" y="4390803"/>
            <a:ext cx="8379555" cy="167854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96700" y="4580401"/>
            <a:ext cx="7495882" cy="110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这是跟一起旅行的中国朋友学的。不过，聊天儿的时候，几个中国朋友把我围在中间，问了很多问题，问得我没办法回答。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1" y="4618023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7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/>
      <p:bldP spid="12298" grpId="0"/>
      <p:bldP spid="9" grpId="0" animBg="1"/>
      <p:bldP spid="10" grpId="0"/>
      <p:bldP spid="12" grpId="0" animBg="1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4839619" cy="86668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40570" y="1880356"/>
            <a:ext cx="8379555" cy="149638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48790" y="1097193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他们问了你一些什么问题？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935657" y="2069955"/>
            <a:ext cx="7495882" cy="110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差不多把个人的隐私都问到了。比如，问我多大、家里有几口人、每月挣多少钱、结婚没有、有没有住房什么的。对了，还问我的背包是多少钱买的。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705" y="1109326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18" y="2107577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271456" y="3416917"/>
            <a:ext cx="3265828" cy="94744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21814" y="3570001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这是关心你嘛。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729" y="3582134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01613" y="4390803"/>
            <a:ext cx="8379555" cy="155816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96700" y="4580401"/>
            <a:ext cx="7495882" cy="110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可是我们认为这些都是个人的隐私。别人愿意说，你可以听着；如果别人不想说，这些问题就不能问。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1" y="4618023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58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/>
      <p:bldP spid="12298" grpId="0"/>
      <p:bldP spid="9" grpId="0" animBg="1"/>
      <p:bldP spid="10" grpId="0"/>
      <p:bldP spid="12" grpId="0" animBg="1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713050"/>
            <a:ext cx="8418512" cy="109728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40570" y="1880356"/>
            <a:ext cx="8379555" cy="127693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48790" y="844619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对这些问题，我们的看法是不太一样。我们认为，问这些只表示友好和关心。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935657" y="2069955"/>
            <a:ext cx="7495882" cy="110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我拿多少工资是我自己的事儿，他为什么要知道？我被他们问得不知道该怎么办，这哪儿是关心？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705" y="856752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18" y="2107577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271456" y="3416918"/>
            <a:ext cx="8418512" cy="2225894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04567" y="3743526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问问题的小伙子可能很少见到外国人，他有点儿好奇，就问得多一些。你知道吗？中国人以前收入都不太高，收入当然是最重要的一件事儿。所以互相问工资是表示关心。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605" y="3743526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659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/>
      <p:bldP spid="12298" grpId="0"/>
      <p:bldP spid="9" grpId="0" animBg="1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713050"/>
            <a:ext cx="8418512" cy="109728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40570" y="1747219"/>
            <a:ext cx="8379555" cy="127693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48790" y="844619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哦，是这样。可是，我问那个小伙子每月挣多少钱，他也不愿意把他的工资收入清清楚楚地告诉我。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935657" y="1936818"/>
            <a:ext cx="7495882" cy="110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可以说以前这不是隐私，可是现在是了，这样的问题现在也不能问了。不过，这也是向西方文化学的。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36" y="1952508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78" y="866833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271456" y="2844500"/>
            <a:ext cx="8418512" cy="154194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04567" y="3171108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你们学得真快。宋华，今天我也想关心你一下：你爸爸、妈妈每月有多少工资，你能告诉我吗？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40570" y="4452203"/>
            <a:ext cx="6870093" cy="126279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973681" y="4778811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可以。“比上不足，比下有余”，够花了。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719" y="4778811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5" y="3236863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27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/>
      <p:bldP spid="12298" grpId="0"/>
      <p:bldP spid="9" grpId="0" animBg="1"/>
      <p:bldP spid="10" grpId="0"/>
      <p:bldP spid="12" grpId="0" animBg="1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2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复习  </a:t>
            </a:r>
            <a:r>
              <a:rPr lang="en-US" altLang="zh-CN" sz="32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Review</a:t>
            </a:r>
            <a:endParaRPr lang="zh-CN" altLang="en-US" sz="3200" b="1" dirty="0">
              <a:latin typeface="华文隶书" charset="0"/>
              <a:ea typeface="华文隶书" charset="0"/>
              <a:cs typeface="华文隶书" charset="0"/>
              <a:sym typeface="Calibri" charset="0"/>
            </a:endParaRP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7824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3200" b="1" dirty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的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795291" y="1893125"/>
            <a:ext cx="6336924" cy="4098884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我的妈妈       我妈妈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我们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的学校   我们学校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他的车       我的书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美丽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的城市       安安静静的教室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工作的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时候       我买的礼物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       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的    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+     N</a:t>
            </a: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369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2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复习  </a:t>
            </a:r>
            <a:r>
              <a:rPr lang="en-US" altLang="zh-CN" sz="32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Review</a:t>
            </a:r>
            <a:endParaRPr lang="zh-CN" altLang="en-US" sz="3200" b="1" dirty="0">
              <a:latin typeface="华文隶书" charset="0"/>
              <a:ea typeface="华文隶书" charset="0"/>
              <a:cs typeface="华文隶书" charset="0"/>
              <a:sym typeface="Calibri" charset="0"/>
            </a:endParaRP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7824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32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地</a:t>
            </a:r>
            <a:endParaRPr lang="zh-CN" altLang="en-US" sz="3200" b="1" dirty="0">
              <a:solidFill>
                <a:srgbClr val="FF33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795291" y="2598821"/>
            <a:ext cx="6336924" cy="300789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热情地欢迎    认真地学习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大声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地说        轻轻地放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整整齐齐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地摆着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        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地   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+    V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</a:t>
            </a: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347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2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复习  </a:t>
            </a:r>
            <a:r>
              <a:rPr lang="en-US" altLang="zh-CN" sz="32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Review</a:t>
            </a:r>
            <a:endParaRPr lang="zh-CN" altLang="en-US" sz="3200" b="1" dirty="0">
              <a:latin typeface="华文隶书" charset="0"/>
              <a:ea typeface="华文隶书" charset="0"/>
              <a:cs typeface="华文隶书" charset="0"/>
              <a:sym typeface="Calibri" charset="0"/>
            </a:endParaRP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7824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3200" b="1" dirty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得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795291" y="2598821"/>
            <a:ext cx="6336924" cy="300789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跑得很快     写得很漂亮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累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得不想说话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舒服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得不得了</a:t>
            </a: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               V/A  +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得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</a:t>
            </a: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756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2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复习  </a:t>
            </a:r>
            <a:r>
              <a:rPr lang="en-US" altLang="zh-CN" sz="32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Review</a:t>
            </a:r>
            <a:endParaRPr lang="zh-CN" altLang="en-US" sz="3200" b="1" dirty="0">
              <a:latin typeface="华文隶书" charset="0"/>
              <a:ea typeface="华文隶书" charset="0"/>
              <a:cs typeface="华文隶书" charset="0"/>
              <a:sym typeface="Calibri" charset="0"/>
            </a:endParaRP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7824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en-US" altLang="zh-CN" sz="32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  </a:t>
            </a:r>
            <a:r>
              <a:rPr lang="zh-CN" altLang="en-US" sz="32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“把”字句</a:t>
            </a:r>
            <a:endParaRPr lang="zh-CN" altLang="en-US" sz="3200" b="1" dirty="0">
              <a:solidFill>
                <a:srgbClr val="FF33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795291" y="1893125"/>
            <a:ext cx="6336924" cy="4098884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把 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+ N  + V +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到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/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在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/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给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/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成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我把星期三记成星期四了。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大为把自行车借给林娜了。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把书放在书柜上了。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老师把作业给我们了。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374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2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复习  </a:t>
            </a:r>
            <a:r>
              <a:rPr lang="en-US" altLang="zh-CN" sz="32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Review</a:t>
            </a:r>
            <a:endParaRPr lang="zh-CN" altLang="en-US" sz="3200" b="1" dirty="0">
              <a:latin typeface="华文隶书" charset="0"/>
              <a:ea typeface="华文隶书" charset="0"/>
              <a:cs typeface="华文隶书" charset="0"/>
              <a:sym typeface="Calibri" charset="0"/>
            </a:endParaRP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7824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en-US" altLang="zh-CN" sz="32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  </a:t>
            </a:r>
            <a:r>
              <a:rPr lang="zh-CN" altLang="en-US" sz="32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“把”字句</a:t>
            </a:r>
            <a:endParaRPr lang="zh-CN" altLang="en-US" sz="3200" b="1" dirty="0">
              <a:solidFill>
                <a:srgbClr val="FF33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795291" y="1893125"/>
            <a:ext cx="6336924" cy="4098884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把 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+ N  + V +……</a:t>
            </a: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我把衣服洗干净了。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大为把我的咖啡喝完了。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大家都把作业做完了。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妈妈把我的房间打扫得干干净净。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412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670119"/>
            <a:ext cx="8764588" cy="6187881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092994" y="-50606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2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复习  </a:t>
            </a:r>
            <a:r>
              <a:rPr lang="en-US" altLang="zh-CN" sz="32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Review</a:t>
            </a:r>
            <a:endParaRPr lang="zh-CN" altLang="en-US" sz="3200" b="1" dirty="0">
              <a:latin typeface="华文隶书" charset="0"/>
              <a:ea typeface="华文隶书" charset="0"/>
              <a:cs typeface="华文隶书" charset="0"/>
              <a:sym typeface="Calibri" charset="0"/>
            </a:endParaRP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7824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en-US" altLang="zh-CN" sz="32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  </a:t>
            </a:r>
            <a:r>
              <a:rPr lang="zh-CN" altLang="en-US" sz="3200" b="1" dirty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就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947863" y="1564104"/>
            <a:ext cx="6113296" cy="529389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我就是林娜的老师。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这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就是语言学院。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我今天七点就来了。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我马上就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下去。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如果明天天气好，我们就去长城。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我下了课就去图书馆。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我就要回国了。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48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669614" y="827283"/>
            <a:ext cx="4343417" cy="66407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775085" y="773174"/>
            <a:ext cx="4237946" cy="5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喜欢读书     在北京读书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3905798"/>
            <a:ext cx="3290091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yóulǎn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chēnghu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qiǎo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chàbuduō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dúshū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ò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bàng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游览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称呼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巧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差不多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读书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棒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477109" y="3011007"/>
            <a:ext cx="5558607" cy="239117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756009" y="3153114"/>
            <a:ext cx="5466725" cy="245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真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棒    太棒了     帮极了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真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棒，我们可以去四川旅游了。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黄山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的风景太棒了！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3621230" y="1684978"/>
            <a:ext cx="4343417" cy="107328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3726701" y="1630870"/>
            <a:ext cx="4237946" cy="5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哦，是你！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哦，你们认识！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-21122" y="5305112"/>
            <a:ext cx="3290091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77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1.11111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  <p:bldP spid="10" grpId="0" animBg="1"/>
      <p:bldP spid="11" grpId="0" bldLvl="0" autoUpdateAnimBg="0"/>
      <p:bldP spid="11" grpId="1" bldLvl="0" autoUpdateAnimBg="0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670119"/>
            <a:ext cx="8764588" cy="6187881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092994" y="-50606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2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复习  </a:t>
            </a:r>
            <a:r>
              <a:rPr lang="en-US" altLang="zh-CN" sz="3200" b="1" dirty="0" smtClean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Review</a:t>
            </a:r>
            <a:endParaRPr lang="zh-CN" altLang="en-US" sz="3200" b="1" dirty="0">
              <a:latin typeface="华文隶书" charset="0"/>
              <a:ea typeface="华文隶书" charset="0"/>
              <a:cs typeface="华文隶书" charset="0"/>
              <a:sym typeface="Calibri" charset="0"/>
            </a:endParaRP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7824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en-US" altLang="zh-CN" sz="32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  </a:t>
            </a:r>
            <a:r>
              <a:rPr lang="zh-CN" altLang="en-US" sz="3200" b="1" dirty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还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947863" y="1308350"/>
            <a:ext cx="6113296" cy="529389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我喜欢羽毛球，还喜欢网球。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大为去了上海，还去了黄山。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明天你还来吗？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十一点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了，他还没有睡觉。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这个菜味道还可以。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的汉语还凑合。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我朋友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的工资比我还高。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大为还去过西藏呢！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296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309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257550" y="1276350"/>
            <a:ext cx="14906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88249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20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来中国留学    出国留学     留学生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260558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liúxué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fùmǔ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zhèng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jiéhūn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wǎngluò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gǎo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gōngzī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留学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父母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挣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结婚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网络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搞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工资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75934" y="2469899"/>
            <a:ext cx="5158201" cy="295976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99588" y="2469899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挣钱    挣多少钱 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挣得不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多    挣得很多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我刚开始工作，每个月挣得不多。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我朋友的工作挣钱很多。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0.00139 0.2016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224604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20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结婚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了    没有结婚     跟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……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结婚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我还没有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结婚。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他跟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自己的好朋友结婚了。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1" y="3178687"/>
            <a:ext cx="3320716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liúxué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fùmǔ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zhèng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jiéhūn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wǎngluò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gǎo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gōngzī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留学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父母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挣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结婚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网络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搞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工资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651770" y="3490117"/>
            <a:ext cx="5158201" cy="258666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751260" y="3585891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网络公司    网络上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现在很多年轻人都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喜欢在网络上买东西。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363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00278 0.1034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224604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20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搞网络    搞音乐     搞好了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我的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朋友是搞音乐的。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搞网络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的公司年轻人很多。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1" y="4606624"/>
            <a:ext cx="315227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liúxué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fùmǔ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zhèng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jiéhūn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wǎngluò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gǎo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gōngzī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留学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父母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挣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结婚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网络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搞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工资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651770" y="3490117"/>
            <a:ext cx="5492230" cy="258666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751260" y="3585891"/>
            <a:ext cx="5392740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工资很高    工资有点儿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低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我刚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开始工作的时候，工资很低。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现在很多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中国人也不喜欢别人问自己的工资。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476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00277 0.1034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97574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算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高      不算好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我的工资不算高。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大为的汉语算很好了。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7759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suàn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gāoxīn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jìshù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qǐyè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gèrén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còuhe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zhàoxiàng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高新技术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企业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个人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凑合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照相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9"/>
            <a:ext cx="5158201" cy="17812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071062" y="3352396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搞高新技术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搞高新技术的人，工资算比较高了。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9486E-6 L -3.61111E-6 0.111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97574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25342" y="958326"/>
            <a:ext cx="5164378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高新技术企业     外国企业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中小企业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很多人都觉得高新技术企业工资很高。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-13987" y="2401607"/>
            <a:ext cx="3479082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suàn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gāoxīn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jìshù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qǐyè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gèrén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còuhe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zhàoxiàng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高新技术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企业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个人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凑合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照相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9"/>
            <a:ext cx="5158201" cy="264909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80329" y="3364542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个人的情况    个人的事情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对不起，这是我个人的事情。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我们都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还不太了解他个人的情况。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698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55112E-17 L -1.11111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e0705b627b44364e33fb5e040229934c321c649"/>
  <p:tag name="ISPRING_RESOURCE_PATHS_HASH_2" val="c49f9e8c1e3aa8d3d2f7cbaf640f8fe2b9250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5076</TotalTime>
  <Pages>0</Pages>
  <Words>2284</Words>
  <Characters>0</Characters>
  <Application>Microsoft Office PowerPoint</Application>
  <DocSecurity>0</DocSecurity>
  <PresentationFormat>全屏显示(4:3)</PresentationFormat>
  <Lines>0</Lines>
  <Paragraphs>697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2" baseType="lpstr">
      <vt:lpstr>GB Pinyinok-D</vt:lpstr>
      <vt:lpstr>GB Pinyinok-B</vt:lpstr>
      <vt:lpstr>华文楷体</vt:lpstr>
      <vt:lpstr>华文隶书</vt:lpstr>
      <vt:lpstr>宋体</vt:lpstr>
      <vt:lpstr>华文仿宋</vt:lpstr>
      <vt:lpstr>Wingdings</vt:lpstr>
      <vt:lpstr>Calibri</vt:lpstr>
      <vt:lpstr>Arial</vt:lpstr>
      <vt:lpstr>Britannic Bold</vt:lpstr>
      <vt:lpstr>默认设计模板</vt:lpstr>
      <vt:lpstr>第三十二课   这样的问题 现在也不能问了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cp:keywords/>
  <dc:description/>
  <cp:lastModifiedBy>fengi</cp:lastModifiedBy>
  <cp:revision>508</cp:revision>
  <dcterms:created xsi:type="dcterms:W3CDTF">2015-09-28T12:25:20Z</dcterms:created>
  <dcterms:modified xsi:type="dcterms:W3CDTF">2016-09-19T02:10:36Z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2052-9.1.0.5132</vt:lpwstr>
  </property>
</Properties>
</file>