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9" r:id="rId7"/>
    <p:sldId id="271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6/27/2020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6/27/2020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free/4-russkii_yazyk/40-kurs_russkogo_yazyka_sintaksis_i_punktuaciya/stages/700-11_obschaya_struktura_prostogo_predlozheniya_grammaticheskaya_osnova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9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F11D0C-0572-4759-92EB-55E5F9A81D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957470"/>
          </a:xfrm>
        </p:spPr>
        <p:txBody>
          <a:bodyPr/>
          <a:lstStyle/>
          <a:p>
            <a:r>
              <a:rPr lang="ru-RU" dirty="0"/>
              <a:t>Второстепенные члены предложения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DCE6D5-F2AA-4070-A9E5-5EAF0E9632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643270"/>
            <a:ext cx="9601200" cy="4224130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В русском языке традиционно выделяют три основных второстепенных члена: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дополнения</a:t>
            </a:r>
          </a:p>
          <a:p>
            <a:pPr marL="0" indent="0" algn="l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	определения</a:t>
            </a:r>
          </a:p>
          <a:p>
            <a:pPr marL="0" indent="0" algn="l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	обстоятельства (времени, места, </a:t>
            </a:r>
            <a:r>
              <a:rPr lang="ru-RU" dirty="0">
                <a:solidFill>
                  <a:schemeClr val="tx1"/>
                </a:solidFill>
                <a:latin typeface="Lato"/>
              </a:rPr>
              <a:t>ц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ели, условия и т.д.)</a:t>
            </a:r>
          </a:p>
          <a:p>
            <a:pPr marL="0" indent="0" algn="just">
              <a:buNone/>
            </a:pPr>
            <a:endParaRPr lang="ru-RU" b="0" i="0" dirty="0">
              <a:solidFill>
                <a:schemeClr val="tx1"/>
              </a:solidFill>
              <a:effectLst/>
              <a:latin typeface="Lato"/>
            </a:endParaRPr>
          </a:p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Второстепенные члены непосредственно или опосредованно связаны с </a:t>
            </a:r>
            <a:r>
              <a:rPr lang="ru-RU" b="0" i="0" u="none" strike="noStrike" dirty="0">
                <a:solidFill>
                  <a:schemeClr val="tx1"/>
                </a:solidFill>
                <a:effectLst/>
                <a:latin typeface="Lato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грамматической основой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, то есть от грамматической основы можно задать вопрос к второстепенному члену, от этого второстепенного члена – к другому и т.д.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134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17D5F7-8C3B-49F0-B35F-1DE9FE2C8A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13183"/>
            <a:ext cx="9601200" cy="4754217"/>
          </a:xfrm>
        </p:spPr>
        <p:txBody>
          <a:bodyPr/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Каждый из второстепенных членов имеет свою систему вопросов.</a:t>
            </a:r>
          </a:p>
          <a:p>
            <a:pPr marL="0" indent="0" algn="just" fontAlgn="base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Определение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отвечает на вопросы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какой? 	чей?</a:t>
            </a:r>
          </a:p>
          <a:p>
            <a:pPr marL="0" indent="0" algn="just" fontAlgn="base">
              <a:buNone/>
            </a:pPr>
            <a:r>
              <a:rPr lang="ru-RU" u="none" strike="noStrike" dirty="0">
                <a:solidFill>
                  <a:schemeClr val="tx1"/>
                </a:solidFill>
                <a:latin typeface="Lato"/>
              </a:rPr>
              <a:t>Пример:</a:t>
            </a:r>
            <a:r>
              <a:rPr lang="ru-RU" b="1" i="1" u="none" strike="noStrike" dirty="0">
                <a:solidFill>
                  <a:schemeClr val="tx1"/>
                </a:solidFill>
                <a:latin typeface="Lato"/>
              </a:rPr>
              <a:t> 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Красное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 платье;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весёлый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 мальчик.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Дополнение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отвечает на вопросы косвенных падежей (Кого? Чего? 	Кому? Чему?, Кем? Чем? </a:t>
            </a:r>
            <a:r>
              <a:rPr lang="ru-RU" b="0" i="0" dirty="0" err="1">
                <a:solidFill>
                  <a:schemeClr val="tx1"/>
                </a:solidFill>
                <a:effectLst/>
                <a:latin typeface="Lato"/>
              </a:rPr>
              <a:t>и.т.д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.)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Увидел друга.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Обстоятельства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отвечают на вопросы наречий: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где? когда? как? 	почему?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и др.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Ожидали </a:t>
            </a:r>
            <a:r>
              <a:rPr lang="ru-RU" b="0" i="1" u="none" strike="noStrike" dirty="0">
                <a:solidFill>
                  <a:schemeClr val="tx1"/>
                </a:solidFill>
                <a:effectLst/>
                <a:latin typeface="inherit"/>
              </a:rPr>
              <a:t>молча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979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4C7B3D-46BD-456A-95C4-C70724B5E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608" y="980662"/>
            <a:ext cx="9601200" cy="4002156"/>
          </a:xfrm>
        </p:spPr>
        <p:txBody>
          <a:bodyPr/>
          <a:lstStyle/>
          <a:p>
            <a:pPr algn="just"/>
            <a:r>
              <a:rPr lang="ru-RU" dirty="0">
                <a:latin typeface="+mj-lt"/>
              </a:rPr>
              <a:t>Внимание!!! </a:t>
            </a: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К одному и тому же второстепенному члену иногда можно задать несколько разных вопросов. Особенно часто это происходит в том случае, если второстепенный член выражен именем существительным или местоимением-существительным. К ним всегда можно задать морфологический вопрос косвенного падежа. Но далеко не всегда существительное или местоимение будет дополнением. Синтаксический вопрос может быть иным.</a:t>
            </a:r>
            <a:br>
              <a:rPr lang="ru-RU" dirty="0">
                <a:latin typeface="+mj-lt"/>
              </a:rPr>
            </a:br>
            <a:br>
              <a:rPr lang="ru-RU" dirty="0">
                <a:latin typeface="+mj-lt"/>
              </a:rPr>
            </a:b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Например, в сочетании </a:t>
            </a:r>
            <a:r>
              <a:rPr lang="ru-RU" b="0" i="1" dirty="0">
                <a:solidFill>
                  <a:srgbClr val="000000"/>
                </a:solidFill>
                <a:effectLst/>
                <a:latin typeface="+mj-lt"/>
              </a:rPr>
              <a:t>лицо девушки</a:t>
            </a: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 к существительному в родительном падеже можно задать морфологический вопрос: </a:t>
            </a:r>
            <a:r>
              <a:rPr lang="ru-RU" b="0" i="1" dirty="0">
                <a:solidFill>
                  <a:srgbClr val="000000"/>
                </a:solidFill>
                <a:effectLst/>
                <a:latin typeface="+mj-lt"/>
              </a:rPr>
              <a:t>лицо</a:t>
            </a: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 (кого?) </a:t>
            </a:r>
            <a:r>
              <a:rPr lang="ru-RU" b="0" i="1" dirty="0">
                <a:solidFill>
                  <a:srgbClr val="000000"/>
                </a:solidFill>
                <a:effectLst/>
                <a:latin typeface="+mj-lt"/>
              </a:rPr>
              <a:t>девушки</a:t>
            </a: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. Но существительное </a:t>
            </a:r>
            <a:r>
              <a:rPr lang="ru-RU" b="0" i="1" dirty="0">
                <a:solidFill>
                  <a:srgbClr val="000000"/>
                </a:solidFill>
                <a:effectLst/>
                <a:latin typeface="+mj-lt"/>
              </a:rPr>
              <a:t>девушки</a:t>
            </a: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 в предложении будет являться определением, а не дополнением, потому что синтаксический вопрос будет иным: </a:t>
            </a:r>
            <a:r>
              <a:rPr lang="ru-RU" b="0" i="1" dirty="0">
                <a:solidFill>
                  <a:srgbClr val="000000"/>
                </a:solidFill>
                <a:effectLst/>
                <a:latin typeface="+mj-lt"/>
              </a:rPr>
              <a:t>лицо</a:t>
            </a: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 (чьё?) </a:t>
            </a:r>
            <a:r>
              <a:rPr lang="ru-RU" b="0" i="1" u="none" strike="noStrike" dirty="0">
                <a:solidFill>
                  <a:srgbClr val="000000"/>
                </a:solidFill>
                <a:effectLst/>
                <a:latin typeface="+mj-lt"/>
              </a:rPr>
              <a:t>девушки</a:t>
            </a:r>
            <a:r>
              <a:rPr lang="ru-RU" b="0" i="0" dirty="0">
                <a:solidFill>
                  <a:srgbClr val="000000"/>
                </a:solidFill>
                <a:effectLst/>
                <a:latin typeface="+mj-lt"/>
              </a:rPr>
              <a:t>.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468355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D836-F8C2-44D7-9A00-B6126645C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8930"/>
          </a:xfrm>
        </p:spPr>
        <p:txBody>
          <a:bodyPr/>
          <a:lstStyle/>
          <a:p>
            <a:r>
              <a:rPr lang="ru-RU" dirty="0"/>
              <a:t>Дополнение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C682D-8DF3-4E01-B993-AFCDE13D2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75753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Дополнение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– это второстепенный член предложения, который обозначает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предмет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объект, на который распространяется действие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Пишу письмо; слушаю музыку.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объект – адресат действия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Пишу другу.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объект – орудие или средство действия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Пишу ручкой.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объект, на который распространяется состояние;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Пример: Мне грустно.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объект сравнения и др.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Пример: Быстрее меня.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2107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D836-F8C2-44D7-9A00-B6126645C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8930"/>
          </a:xfrm>
        </p:spPr>
        <p:txBody>
          <a:bodyPr/>
          <a:lstStyle/>
          <a:p>
            <a:r>
              <a:rPr lang="ru-RU" dirty="0"/>
              <a:t>Дополнение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C682D-8DF3-4E01-B993-AFCDE13D2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757530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Дополнение отвечает на вопросы </a:t>
            </a: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косвенных падежей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:</a:t>
            </a: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родительный падеж –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кого? чего?</a:t>
            </a:r>
          </a:p>
          <a:p>
            <a:pPr marL="0" indent="0" algn="just" fontAlgn="base">
              <a:buNone/>
            </a:pPr>
            <a:r>
              <a:rPr lang="ru-RU" b="1" i="1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Выбор профессии.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дательный падеж –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кому? чему?</a:t>
            </a:r>
          </a:p>
          <a:p>
            <a:pPr marL="0" indent="0" algn="just" fontAlgn="base">
              <a:buNone/>
            </a:pPr>
            <a:r>
              <a:rPr lang="ru-RU" b="1" i="1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Пишу другу.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винительный падеж –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кого? что?</a:t>
            </a:r>
          </a:p>
          <a:p>
            <a:pPr marL="0" indent="0" algn="just" fontAlgn="base">
              <a:buNone/>
            </a:pPr>
            <a:r>
              <a:rPr lang="ru-RU" b="1" i="1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Пишу письмо.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творительный падеж –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кем? чем?</a:t>
            </a:r>
          </a:p>
          <a:p>
            <a:pPr marL="0" indent="0" algn="just" fontAlgn="base">
              <a:buNone/>
            </a:pPr>
            <a:r>
              <a:rPr lang="ru-RU" b="1" i="1" dirty="0">
                <a:solidFill>
                  <a:schemeClr val="tx1"/>
                </a:solidFill>
                <a:latin typeface="Lato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Пишу ручкой.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algn="just" fontAlgn="base">
              <a:buFont typeface="Arial" panose="020B0604020202020204" pitchFamily="34" charset="0"/>
              <a:buChar char="•"/>
            </a:pP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предложный падеж – </a:t>
            </a:r>
            <a:r>
              <a:rPr lang="ru-RU" b="1" i="1" dirty="0">
                <a:solidFill>
                  <a:schemeClr val="tx1"/>
                </a:solidFill>
                <a:effectLst/>
                <a:latin typeface="Lato"/>
              </a:rPr>
              <a:t>о ком? о чем?</a:t>
            </a:r>
          </a:p>
          <a:p>
            <a:pPr marL="0" indent="0" algn="just" fontAlgn="base">
              <a:buNone/>
            </a:pP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Пример: Думаю о друге.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 fontAlgn="base">
              <a:buNone/>
            </a:pP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596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56D836-F8C2-44D7-9A00-B6126645C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718930"/>
          </a:xfrm>
        </p:spPr>
        <p:txBody>
          <a:bodyPr/>
          <a:lstStyle/>
          <a:p>
            <a:r>
              <a:rPr lang="ru-RU" dirty="0"/>
              <a:t>Дополнение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2C682D-8DF3-4E01-B993-AFCDE13D2C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563757"/>
            <a:ext cx="9601200" cy="4757530"/>
          </a:xfrm>
        </p:spPr>
        <p:txBody>
          <a:bodyPr>
            <a:normAutofit/>
          </a:bodyPr>
          <a:lstStyle/>
          <a:p>
            <a:pPr algn="just"/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По форме выражения выделяют две разновидности дополнений:</a:t>
            </a:r>
          </a:p>
          <a:p>
            <a:pPr marL="0" indent="0" algn="just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прямое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дополнение – форма винительного падежа без предлога;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chemeClr val="tx1"/>
                </a:solidFill>
                <a:latin typeface="inherit"/>
              </a:rPr>
              <a:t>Пример: 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Пишу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(что?)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письмо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;</a:t>
            </a:r>
          </a:p>
          <a:p>
            <a:pPr marL="0" indent="0" algn="just" fontAlgn="base">
              <a:buNone/>
            </a:pPr>
            <a:r>
              <a:rPr lang="ru-RU" dirty="0">
                <a:solidFill>
                  <a:schemeClr val="tx1"/>
                </a:solidFill>
                <a:latin typeface="inherit"/>
              </a:rPr>
              <a:t>	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стираю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(что?)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бельё</a:t>
            </a:r>
            <a:endParaRPr lang="ru-RU" dirty="0">
              <a:solidFill>
                <a:schemeClr val="tx1"/>
              </a:solidFill>
              <a:latin typeface="inherit"/>
            </a:endParaRPr>
          </a:p>
          <a:p>
            <a:pPr marL="0" indent="0" algn="just" fontAlgn="base">
              <a:buNone/>
            </a:pP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	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слушаю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(что?)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музыку.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 algn="just">
              <a:buNone/>
            </a:pPr>
            <a:r>
              <a:rPr lang="ru-RU" b="1" i="0" dirty="0">
                <a:solidFill>
                  <a:schemeClr val="tx1"/>
                </a:solidFill>
                <a:effectLst/>
                <a:latin typeface="Lato"/>
              </a:rPr>
              <a:t>	косвенное</a:t>
            </a:r>
            <a:r>
              <a:rPr lang="ru-RU" b="0" i="0" dirty="0">
                <a:solidFill>
                  <a:schemeClr val="tx1"/>
                </a:solidFill>
                <a:effectLst/>
                <a:latin typeface="Lato"/>
              </a:rPr>
              <a:t> дополнение – все остальные формы, включая форму 	винительного падежа с предлогом.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chemeClr val="tx1"/>
                </a:solidFill>
                <a:latin typeface="inherit"/>
              </a:rPr>
              <a:t>Пр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имер: Борьба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(за что?)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за свободу</a:t>
            </a:r>
          </a:p>
          <a:p>
            <a:pPr marL="0" indent="0" algn="just" fontAlgn="base">
              <a:buNone/>
            </a:pPr>
            <a:r>
              <a:rPr lang="ru-RU" i="1" dirty="0">
                <a:solidFill>
                  <a:schemeClr val="tx1"/>
                </a:solidFill>
                <a:latin typeface="inherit"/>
              </a:rPr>
              <a:t>	О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тдал</a:t>
            </a:r>
            <a:r>
              <a:rPr lang="ru-RU" b="0" i="0" dirty="0">
                <a:solidFill>
                  <a:schemeClr val="tx1"/>
                </a:solidFill>
                <a:effectLst/>
                <a:latin typeface="inherit"/>
              </a:rPr>
              <a:t> (кому?) </a:t>
            </a:r>
            <a:r>
              <a:rPr lang="ru-RU" b="0" i="1" dirty="0">
                <a:solidFill>
                  <a:schemeClr val="tx1"/>
                </a:solidFill>
                <a:effectLst/>
                <a:latin typeface="inherit"/>
              </a:rPr>
              <a:t>мне</a:t>
            </a:r>
            <a:endParaRPr lang="ru-RU" b="0" i="0" dirty="0">
              <a:solidFill>
                <a:schemeClr val="tx1"/>
              </a:solidFill>
              <a:effectLst/>
              <a:latin typeface="inherit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8959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1395</TotalTime>
  <Words>611</Words>
  <Application>Microsoft Office PowerPoint</Application>
  <PresentationFormat>Widescreen</PresentationFormat>
  <Paragraphs>59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Franklin Gothic Book</vt:lpstr>
      <vt:lpstr>inherit</vt:lpstr>
      <vt:lpstr>Lato</vt:lpstr>
      <vt:lpstr>Crop</vt:lpstr>
      <vt:lpstr>Синтаксис I</vt:lpstr>
      <vt:lpstr>Второстепенные члены предложения</vt:lpstr>
      <vt:lpstr>PowerPoint Presentation</vt:lpstr>
      <vt:lpstr>PowerPoint Presentation</vt:lpstr>
      <vt:lpstr>Дополнение</vt:lpstr>
      <vt:lpstr>Дополнение</vt:lpstr>
      <vt:lpstr>Дополнение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247</cp:revision>
  <dcterms:created xsi:type="dcterms:W3CDTF">2020-03-16T17:46:39Z</dcterms:created>
  <dcterms:modified xsi:type="dcterms:W3CDTF">2020-06-27T15:05:58Z</dcterms:modified>
</cp:coreProperties>
</file>