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9" r:id="rId7"/>
    <p:sldId id="27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free/4-russkii_yazyk/40-kurs_russkogo_yazyka_sintaksis_i_punktuaciya/stages/700-11_obschaya_struktura_prostogo_predlozheniya_grammaticheskaya_osnova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B0B1-BEF2-4B2E-A81B-47F6AA2B0E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Синтаксис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8CD69-D3F2-4000-8667-1A55860AC7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9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438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11D0C-0572-4759-92EB-55E5F9A81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57470"/>
          </a:xfrm>
        </p:spPr>
        <p:txBody>
          <a:bodyPr/>
          <a:lstStyle/>
          <a:p>
            <a:r>
              <a:rPr lang="ru-RU" dirty="0"/>
              <a:t>Второстепенные члены предложения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CE6D5-F2AA-4070-A9E5-5EAF0E96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43270"/>
            <a:ext cx="9601200" cy="4224130"/>
          </a:xfrm>
        </p:spPr>
        <p:txBody>
          <a:bodyPr/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В русском языке традиционно выделяют три основных второстепенных члена: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дополнения</a:t>
            </a:r>
          </a:p>
          <a:p>
            <a:pPr marL="0" indent="0" algn="l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	определения</a:t>
            </a:r>
          </a:p>
          <a:p>
            <a:pPr marL="0" indent="0" algn="l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	обстоятельства (времени, места, </a:t>
            </a:r>
            <a:r>
              <a:rPr lang="ru-RU" dirty="0">
                <a:solidFill>
                  <a:schemeClr val="tx1"/>
                </a:solidFill>
                <a:latin typeface="Lato"/>
              </a:rPr>
              <a:t>ц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ели, условия и т.д.)</a:t>
            </a:r>
          </a:p>
          <a:p>
            <a:pPr marL="0" indent="0" algn="just">
              <a:buNone/>
            </a:pPr>
            <a:endParaRPr lang="ru-RU" b="0" i="0" dirty="0">
              <a:solidFill>
                <a:schemeClr val="tx1"/>
              </a:solidFill>
              <a:effectLst/>
              <a:latin typeface="Lato"/>
            </a:endParaRPr>
          </a:p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Второстепенные члены непосредственно или опосредованно связаны с </a:t>
            </a:r>
            <a:r>
              <a:rPr lang="ru-RU" b="0" i="0" u="none" strike="noStrike" dirty="0">
                <a:solidFill>
                  <a:schemeClr val="tx1"/>
                </a:solidFill>
                <a:effectLst/>
                <a:latin typeface="La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грамматической основой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, то есть от грамматической основы можно задать вопрос к второстепенному члену, от этого второстепенного члена – к другому и т.д.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134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7D5F7-8C3B-49F0-B35F-1DE9FE2C8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113183"/>
            <a:ext cx="9601200" cy="4754217"/>
          </a:xfrm>
        </p:spPr>
        <p:txBody>
          <a:bodyPr/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Каждый из второстепенных членов имеет свою систему вопросов.</a:t>
            </a:r>
          </a:p>
          <a:p>
            <a:pPr marL="0" indent="0" algn="just" fontAlgn="base">
              <a:buNone/>
            </a:pP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	Определение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отвечает на вопросы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какой? 	чей?</a:t>
            </a:r>
          </a:p>
          <a:p>
            <a:pPr marL="0" indent="0" algn="just" fontAlgn="base">
              <a:buNone/>
            </a:pPr>
            <a:r>
              <a:rPr lang="ru-RU" u="none" strike="noStrike" dirty="0">
                <a:solidFill>
                  <a:schemeClr val="tx1"/>
                </a:solidFill>
                <a:latin typeface="Lato"/>
              </a:rPr>
              <a:t>Пример:</a:t>
            </a:r>
            <a:r>
              <a:rPr lang="ru-RU" b="1" i="1" u="none" strike="noStrike" dirty="0">
                <a:solidFill>
                  <a:schemeClr val="tx1"/>
                </a:solidFill>
                <a:latin typeface="Lato"/>
              </a:rPr>
              <a:t> 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Красное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 платье;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весёлый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 мальчик.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 fontAlgn="base">
              <a:buNone/>
            </a:pP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	Дополнение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отвечает на вопросы косвенных падежей (Кого? Чего? 	Кому? Чему?, Кем? Чем? </a:t>
            </a:r>
            <a:r>
              <a:rPr lang="ru-RU" b="0" i="0" dirty="0" err="1">
                <a:solidFill>
                  <a:schemeClr val="tx1"/>
                </a:solidFill>
                <a:effectLst/>
                <a:latin typeface="Lato"/>
              </a:rPr>
              <a:t>и.т.д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.)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Увидел друга.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 fontAlgn="base">
              <a:buNone/>
            </a:pP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	Обстоятельства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отвечают на вопросы наречий: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где? когда? как? 	почему?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и др.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Ожидали </a:t>
            </a:r>
            <a:r>
              <a:rPr lang="ru-RU" b="0" i="1" u="none" strike="noStrike" dirty="0">
                <a:solidFill>
                  <a:schemeClr val="tx1"/>
                </a:solidFill>
                <a:effectLst/>
                <a:latin typeface="inherit"/>
              </a:rPr>
              <a:t>молча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979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C7B3D-46BD-456A-95C4-C70724B5E9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4608" y="980662"/>
            <a:ext cx="9601200" cy="4002156"/>
          </a:xfrm>
        </p:spPr>
        <p:txBody>
          <a:bodyPr/>
          <a:lstStyle/>
          <a:p>
            <a:pPr algn="just"/>
            <a:r>
              <a:rPr lang="ru-RU" dirty="0">
                <a:latin typeface="+mj-lt"/>
              </a:rPr>
              <a:t>Внимание!!! </a:t>
            </a:r>
            <a:r>
              <a:rPr lang="ru-RU" b="0" i="0" dirty="0">
                <a:solidFill>
                  <a:srgbClr val="000000"/>
                </a:solidFill>
                <a:effectLst/>
                <a:latin typeface="+mj-lt"/>
              </a:rPr>
              <a:t>К одному и тому же второстепенному члену иногда можно задать несколько разных вопросов. Особенно часто это происходит в том случае, если второстепенный член выражен именем существительным или местоимением-существительным. К ним всегда можно задать морфологический вопрос косвенного падежа. Но далеко не всегда существительное или местоимение будет дополнением. Синтаксический вопрос может быть иным.</a:t>
            </a:r>
            <a:br>
              <a:rPr lang="ru-RU" dirty="0">
                <a:latin typeface="+mj-lt"/>
              </a:rPr>
            </a:br>
            <a:br>
              <a:rPr lang="ru-RU" dirty="0">
                <a:latin typeface="+mj-lt"/>
              </a:rPr>
            </a:br>
            <a:r>
              <a:rPr lang="ru-RU" b="0" i="0" dirty="0">
                <a:solidFill>
                  <a:srgbClr val="000000"/>
                </a:solidFill>
                <a:effectLst/>
                <a:latin typeface="+mj-lt"/>
              </a:rPr>
              <a:t>Например, в сочетании </a:t>
            </a:r>
            <a:r>
              <a:rPr lang="ru-RU" b="0" i="1" dirty="0">
                <a:solidFill>
                  <a:srgbClr val="000000"/>
                </a:solidFill>
                <a:effectLst/>
                <a:latin typeface="+mj-lt"/>
              </a:rPr>
              <a:t>лицо девушки</a:t>
            </a:r>
            <a:r>
              <a:rPr lang="ru-RU" b="0" i="0" dirty="0">
                <a:solidFill>
                  <a:srgbClr val="000000"/>
                </a:solidFill>
                <a:effectLst/>
                <a:latin typeface="+mj-lt"/>
              </a:rPr>
              <a:t> к существительному в родительном падеже можно задать морфологический вопрос: </a:t>
            </a:r>
            <a:r>
              <a:rPr lang="ru-RU" b="0" i="1" dirty="0">
                <a:solidFill>
                  <a:srgbClr val="000000"/>
                </a:solidFill>
                <a:effectLst/>
                <a:latin typeface="+mj-lt"/>
              </a:rPr>
              <a:t>лицо</a:t>
            </a:r>
            <a:r>
              <a:rPr lang="ru-RU" b="0" i="0" dirty="0">
                <a:solidFill>
                  <a:srgbClr val="000000"/>
                </a:solidFill>
                <a:effectLst/>
                <a:latin typeface="+mj-lt"/>
              </a:rPr>
              <a:t> (кого?) </a:t>
            </a:r>
            <a:r>
              <a:rPr lang="ru-RU" b="0" i="1" dirty="0">
                <a:solidFill>
                  <a:srgbClr val="000000"/>
                </a:solidFill>
                <a:effectLst/>
                <a:latin typeface="+mj-lt"/>
              </a:rPr>
              <a:t>девушки</a:t>
            </a:r>
            <a:r>
              <a:rPr lang="ru-RU" b="0" i="0" dirty="0">
                <a:solidFill>
                  <a:srgbClr val="000000"/>
                </a:solidFill>
                <a:effectLst/>
                <a:latin typeface="+mj-lt"/>
              </a:rPr>
              <a:t>. Но существительное </a:t>
            </a:r>
            <a:r>
              <a:rPr lang="ru-RU" b="0" i="1" dirty="0">
                <a:solidFill>
                  <a:srgbClr val="000000"/>
                </a:solidFill>
                <a:effectLst/>
                <a:latin typeface="+mj-lt"/>
              </a:rPr>
              <a:t>девушки</a:t>
            </a:r>
            <a:r>
              <a:rPr lang="ru-RU" b="0" i="0" dirty="0">
                <a:solidFill>
                  <a:srgbClr val="000000"/>
                </a:solidFill>
                <a:effectLst/>
                <a:latin typeface="+mj-lt"/>
              </a:rPr>
              <a:t> в предложении будет являться определением, а не дополнением, потому что синтаксический вопрос будет иным: </a:t>
            </a:r>
            <a:r>
              <a:rPr lang="ru-RU" b="0" i="1" dirty="0">
                <a:solidFill>
                  <a:srgbClr val="000000"/>
                </a:solidFill>
                <a:effectLst/>
                <a:latin typeface="+mj-lt"/>
              </a:rPr>
              <a:t>лицо</a:t>
            </a:r>
            <a:r>
              <a:rPr lang="ru-RU" b="0" i="0" dirty="0">
                <a:solidFill>
                  <a:srgbClr val="000000"/>
                </a:solidFill>
                <a:effectLst/>
                <a:latin typeface="+mj-lt"/>
              </a:rPr>
              <a:t> (чьё?) </a:t>
            </a:r>
            <a:r>
              <a:rPr lang="ru-RU" b="0" i="1" u="none" strike="noStrike" dirty="0">
                <a:solidFill>
                  <a:srgbClr val="000000"/>
                </a:solidFill>
                <a:effectLst/>
                <a:latin typeface="+mj-lt"/>
              </a:rPr>
              <a:t>девушки</a:t>
            </a:r>
            <a:r>
              <a:rPr lang="ru-RU" b="0" i="0" dirty="0">
                <a:solidFill>
                  <a:srgbClr val="000000"/>
                </a:solidFill>
                <a:effectLst/>
                <a:latin typeface="+mj-lt"/>
              </a:rPr>
              <a:t>.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68355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6D836-F8C2-44D7-9A00-B6126645C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18930"/>
          </a:xfrm>
        </p:spPr>
        <p:txBody>
          <a:bodyPr/>
          <a:lstStyle/>
          <a:p>
            <a:r>
              <a:rPr lang="ru-RU" dirty="0"/>
              <a:t>Дополнение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C682D-8DF3-4E01-B993-AFCDE13D2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75753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Дополнение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– это второстепенный член предложения, который обозначает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предмет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: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объект, на который распространяется действие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Пишу письмо; слушаю музыку.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объект – адресат действия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Пишу другу.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объект – орудие или средство действия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Пишу ручкой.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объект, на который распространяется состояние;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Пример: Мне грустно.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объект сравнения и др.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Пример: Быстрее меня.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10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6D836-F8C2-44D7-9A00-B6126645C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18930"/>
          </a:xfrm>
        </p:spPr>
        <p:txBody>
          <a:bodyPr/>
          <a:lstStyle/>
          <a:p>
            <a:r>
              <a:rPr lang="ru-RU" dirty="0"/>
              <a:t>Дополнение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C682D-8DF3-4E01-B993-AFCDE13D2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75753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Дополнение отвечает на вопросы </a:t>
            </a: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косвенных падежей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: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родительный падеж –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кого? чего?</a:t>
            </a:r>
          </a:p>
          <a:p>
            <a:pPr marL="0" indent="0" algn="just" fontAlgn="base">
              <a:buNone/>
            </a:pPr>
            <a:r>
              <a:rPr lang="ru-RU" b="1" i="1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Выбор профессии.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дательный падеж –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кому? чему?</a:t>
            </a:r>
          </a:p>
          <a:p>
            <a:pPr marL="0" indent="0" algn="just" fontAlgn="base">
              <a:buNone/>
            </a:pPr>
            <a:r>
              <a:rPr lang="ru-RU" b="1" i="1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Пишу другу.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винительный падеж –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кого? что?</a:t>
            </a:r>
          </a:p>
          <a:p>
            <a:pPr marL="0" indent="0" algn="just" fontAlgn="base">
              <a:buNone/>
            </a:pPr>
            <a:r>
              <a:rPr lang="ru-RU" b="1" i="1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Пишу письмо.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творительный падеж –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кем? чем?</a:t>
            </a:r>
          </a:p>
          <a:p>
            <a:pPr marL="0" indent="0" algn="just" fontAlgn="base">
              <a:buNone/>
            </a:pPr>
            <a:r>
              <a:rPr lang="ru-RU" b="1" i="1" dirty="0">
                <a:solidFill>
                  <a:schemeClr val="tx1"/>
                </a:solidFill>
                <a:latin typeface="Lato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Пишу ручкой.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предложный падеж – </a:t>
            </a:r>
            <a:r>
              <a:rPr lang="ru-RU" b="1" i="1" dirty="0">
                <a:solidFill>
                  <a:schemeClr val="tx1"/>
                </a:solidFill>
                <a:effectLst/>
                <a:latin typeface="Lato"/>
              </a:rPr>
              <a:t>о ком? о чем?</a:t>
            </a:r>
          </a:p>
          <a:p>
            <a:pPr marL="0" indent="0" algn="just" fontAlgn="base">
              <a:buNone/>
            </a:pP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Пример: Думаю о друге.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 fontAlgn="base">
              <a:buNone/>
            </a:pP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596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6D836-F8C2-44D7-9A00-B6126645C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18930"/>
          </a:xfrm>
        </p:spPr>
        <p:txBody>
          <a:bodyPr/>
          <a:lstStyle/>
          <a:p>
            <a:r>
              <a:rPr lang="ru-RU" dirty="0"/>
              <a:t>Дополнение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C682D-8DF3-4E01-B993-AFCDE13D2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63757"/>
            <a:ext cx="9601200" cy="4757530"/>
          </a:xfrm>
        </p:spPr>
        <p:txBody>
          <a:bodyPr>
            <a:normAutofit/>
          </a:bodyPr>
          <a:lstStyle/>
          <a:p>
            <a:pPr algn="just"/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По форме выражения выделяют две разновидности дополнений:</a:t>
            </a:r>
          </a:p>
          <a:p>
            <a:pPr marL="0" indent="0" algn="just">
              <a:buNone/>
            </a:pP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	прямое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дополнение – форма винительного падежа без предлога;</a:t>
            </a:r>
          </a:p>
          <a:p>
            <a:pPr marL="0" indent="0" algn="just" fontAlgn="base">
              <a:buNone/>
            </a:pPr>
            <a:r>
              <a:rPr lang="ru-RU" i="1" dirty="0">
                <a:solidFill>
                  <a:schemeClr val="tx1"/>
                </a:solidFill>
                <a:latin typeface="inherit"/>
              </a:rPr>
              <a:t>Пример: 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Пишу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(что?)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письмо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;</a:t>
            </a: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tx1"/>
                </a:solidFill>
                <a:latin typeface="inherit"/>
              </a:rPr>
              <a:t>	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стираю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(что?)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бельё</a:t>
            </a:r>
            <a:endParaRPr lang="ru-RU" dirty="0">
              <a:solidFill>
                <a:schemeClr val="tx1"/>
              </a:solidFill>
              <a:latin typeface="inherit"/>
            </a:endParaRPr>
          </a:p>
          <a:p>
            <a:pPr marL="0" indent="0" algn="just" fontAlgn="base">
              <a:buNone/>
            </a:pP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	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слушаю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(что?)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музыку.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 algn="just">
              <a:buNone/>
            </a:pPr>
            <a:r>
              <a:rPr lang="ru-RU" b="1" i="0" dirty="0">
                <a:solidFill>
                  <a:schemeClr val="tx1"/>
                </a:solidFill>
                <a:effectLst/>
                <a:latin typeface="Lato"/>
              </a:rPr>
              <a:t>	косвенное</a:t>
            </a:r>
            <a:r>
              <a:rPr lang="ru-RU" b="0" i="0" dirty="0">
                <a:solidFill>
                  <a:schemeClr val="tx1"/>
                </a:solidFill>
                <a:effectLst/>
                <a:latin typeface="Lato"/>
              </a:rPr>
              <a:t> дополнение – все остальные формы, включая форму 	винительного падежа с предлогом.</a:t>
            </a:r>
          </a:p>
          <a:p>
            <a:pPr marL="0" indent="0" algn="just" fontAlgn="base">
              <a:buNone/>
            </a:pPr>
            <a:r>
              <a:rPr lang="ru-RU" i="1" dirty="0">
                <a:solidFill>
                  <a:schemeClr val="tx1"/>
                </a:solidFill>
                <a:latin typeface="inherit"/>
              </a:rPr>
              <a:t>Пр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имер: Борьба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(за что?)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за свободу</a:t>
            </a:r>
          </a:p>
          <a:p>
            <a:pPr marL="0" indent="0" algn="just" fontAlgn="base">
              <a:buNone/>
            </a:pPr>
            <a:r>
              <a:rPr lang="ru-RU" i="1" dirty="0">
                <a:solidFill>
                  <a:schemeClr val="tx1"/>
                </a:solidFill>
                <a:latin typeface="inherit"/>
              </a:rPr>
              <a:t>	О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тдал</a:t>
            </a:r>
            <a:r>
              <a:rPr lang="ru-RU" b="0" i="0" dirty="0">
                <a:solidFill>
                  <a:schemeClr val="tx1"/>
                </a:solidFill>
                <a:effectLst/>
                <a:latin typeface="inherit"/>
              </a:rPr>
              <a:t> (кому?) </a:t>
            </a:r>
            <a:r>
              <a:rPr lang="ru-RU" b="0" i="1" dirty="0">
                <a:solidFill>
                  <a:schemeClr val="tx1"/>
                </a:solidFill>
                <a:effectLst/>
                <a:latin typeface="inherit"/>
              </a:rPr>
              <a:t>мне</a:t>
            </a:r>
            <a:endParaRPr lang="ru-RU" b="0" i="0" dirty="0">
              <a:solidFill>
                <a:schemeClr val="tx1"/>
              </a:solidFill>
              <a:effectLst/>
              <a:latin typeface="inherit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959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21D1D-5D66-4DB7-A70C-9CE2B2CC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28E66-6187-4CB0-8599-77BFBBAB5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22784"/>
            <a:ext cx="9601200" cy="3988904"/>
          </a:xfrm>
        </p:spPr>
        <p:txBody>
          <a:bodyPr>
            <a:normAutofit/>
          </a:bodyPr>
          <a:lstStyle/>
          <a:p>
            <a:r>
              <a:rPr lang="tr-TR" dirty="0" err="1"/>
              <a:t>Nenkova</a:t>
            </a:r>
            <a:r>
              <a:rPr lang="tr-TR" dirty="0"/>
              <a:t>, T. </a:t>
            </a:r>
            <a:r>
              <a:rPr lang="tr-TR" dirty="0" err="1"/>
              <a:t>Praktiçeskaya</a:t>
            </a:r>
            <a:r>
              <a:rPr lang="tr-TR" dirty="0"/>
              <a:t> </a:t>
            </a:r>
            <a:r>
              <a:rPr lang="tr-TR" dirty="0" err="1"/>
              <a:t>grammatika</a:t>
            </a:r>
            <a:r>
              <a:rPr lang="tr-TR" dirty="0"/>
              <a:t> </a:t>
            </a:r>
            <a:r>
              <a:rPr lang="tr-TR" dirty="0" err="1"/>
              <a:t>russkogo</a:t>
            </a:r>
            <a:r>
              <a:rPr lang="tr-TR" dirty="0"/>
              <a:t> </a:t>
            </a:r>
            <a:r>
              <a:rPr lang="tr-TR" dirty="0" err="1"/>
              <a:t>yazıka</a:t>
            </a:r>
            <a:r>
              <a:rPr lang="tr-TR" dirty="0"/>
              <a:t>, </a:t>
            </a:r>
            <a:r>
              <a:rPr lang="tr-TR" dirty="0" err="1"/>
              <a:t>Veles</a:t>
            </a:r>
            <a:r>
              <a:rPr lang="tr-TR" dirty="0"/>
              <a:t>, Sofya, 2002.</a:t>
            </a:r>
          </a:p>
          <a:p>
            <a:r>
              <a:rPr lang="tr-TR" dirty="0" err="1"/>
              <a:t>Lekant</a:t>
            </a:r>
            <a:r>
              <a:rPr lang="tr-TR" dirty="0"/>
              <a:t>, P.A.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2001.</a:t>
            </a:r>
          </a:p>
          <a:p>
            <a:r>
              <a:rPr lang="tr-TR" dirty="0" err="1"/>
              <a:t>İvanova</a:t>
            </a:r>
            <a:r>
              <a:rPr lang="tr-TR" dirty="0"/>
              <a:t>, İ.S.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Sintaksis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Veliçko</a:t>
            </a:r>
            <a:r>
              <a:rPr lang="tr-TR" dirty="0"/>
              <a:t>, A.V.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Kniga</a:t>
            </a:r>
            <a:r>
              <a:rPr lang="tr-TR" dirty="0"/>
              <a:t> o </a:t>
            </a:r>
            <a:r>
              <a:rPr lang="tr-TR" dirty="0" err="1"/>
              <a:t>grammatike</a:t>
            </a:r>
            <a:r>
              <a:rPr lang="tr-TR" dirty="0"/>
              <a:t>, </a:t>
            </a:r>
            <a:r>
              <a:rPr lang="tr-TR" dirty="0" err="1"/>
              <a:t>Zlatoust</a:t>
            </a:r>
            <a:r>
              <a:rPr lang="tr-TR" dirty="0"/>
              <a:t>, </a:t>
            </a:r>
            <a:r>
              <a:rPr lang="tr-TR" dirty="0" err="1"/>
              <a:t>Sankt</a:t>
            </a:r>
            <a:r>
              <a:rPr lang="tr-TR" dirty="0"/>
              <a:t>-Petersburg, 2018.</a:t>
            </a:r>
          </a:p>
          <a:p>
            <a:r>
              <a:rPr lang="tr-TR" dirty="0" err="1"/>
              <a:t>Babaytseva</a:t>
            </a:r>
            <a:r>
              <a:rPr lang="tr-TR" dirty="0"/>
              <a:t>, V.V.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Drofa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2010.</a:t>
            </a:r>
          </a:p>
          <a:p>
            <a:r>
              <a:rPr lang="tr-TR" dirty="0" err="1"/>
              <a:t>Rozental</a:t>
            </a:r>
            <a:r>
              <a:rPr lang="tr-TR" dirty="0"/>
              <a:t>, D.E. </a:t>
            </a:r>
            <a:r>
              <a:rPr lang="tr-TR" dirty="0" err="1"/>
              <a:t>v.d</a:t>
            </a:r>
            <a:r>
              <a:rPr lang="tr-TR" dirty="0"/>
              <a:t>. 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yazık, </a:t>
            </a:r>
            <a:r>
              <a:rPr lang="tr-TR" dirty="0" err="1"/>
              <a:t>Ayris-Press</a:t>
            </a:r>
            <a:r>
              <a:rPr lang="tr-TR" dirty="0"/>
              <a:t>: </a:t>
            </a:r>
            <a:r>
              <a:rPr lang="tr-TR" dirty="0" err="1"/>
              <a:t>Moskva</a:t>
            </a:r>
            <a:r>
              <a:rPr lang="tr-TR" dirty="0"/>
              <a:t>, 2004.</a:t>
            </a:r>
            <a:endParaRPr lang="ru-RU" dirty="0"/>
          </a:p>
          <a:p>
            <a:r>
              <a:rPr lang="tr-TR" dirty="0" err="1"/>
              <a:t>Skoblikova</a:t>
            </a:r>
            <a:r>
              <a:rPr lang="tr-TR" dirty="0"/>
              <a:t>, Ye.S.,</a:t>
            </a:r>
            <a:r>
              <a:rPr lang="tr-TR" dirty="0" err="1"/>
              <a:t>Sovremennıy</a:t>
            </a:r>
            <a:r>
              <a:rPr lang="tr-TR" dirty="0"/>
              <a:t> </a:t>
            </a:r>
            <a:r>
              <a:rPr lang="tr-TR" dirty="0" err="1"/>
              <a:t>russkiy</a:t>
            </a:r>
            <a:r>
              <a:rPr lang="tr-TR" dirty="0"/>
              <a:t> yazık. </a:t>
            </a:r>
            <a:r>
              <a:rPr lang="tr-TR" dirty="0" err="1"/>
              <a:t>Sintaksis</a:t>
            </a:r>
            <a:r>
              <a:rPr lang="tr-TR" dirty="0"/>
              <a:t> </a:t>
            </a:r>
            <a:r>
              <a:rPr lang="tr-TR" dirty="0" err="1"/>
              <a:t>slojnogopredlojeniya</a:t>
            </a:r>
            <a:r>
              <a:rPr lang="tr-TR" dirty="0"/>
              <a:t>, </a:t>
            </a:r>
            <a:r>
              <a:rPr lang="tr-TR" dirty="0" err="1"/>
              <a:t>Flinta</a:t>
            </a:r>
            <a:r>
              <a:rPr lang="tr-TR" dirty="0"/>
              <a:t>, </a:t>
            </a:r>
            <a:r>
              <a:rPr lang="tr-TR" dirty="0" err="1"/>
              <a:t>Moskva</a:t>
            </a:r>
            <a:r>
              <a:rPr lang="tr-TR" dirty="0"/>
              <a:t>, 2006.</a:t>
            </a:r>
            <a:endParaRPr lang="ru-RU" dirty="0"/>
          </a:p>
          <a:p>
            <a:r>
              <a:rPr lang="en-US" dirty="0">
                <a:hlinkClick r:id="rId2"/>
              </a:rPr>
              <a:t>https://licey.net/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35112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1395</TotalTime>
  <Words>611</Words>
  <Application>Microsoft Office PowerPoint</Application>
  <PresentationFormat>Widescreen</PresentationFormat>
  <Paragraphs>59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Franklin Gothic Book</vt:lpstr>
      <vt:lpstr>inherit</vt:lpstr>
      <vt:lpstr>Lato</vt:lpstr>
      <vt:lpstr>Crop</vt:lpstr>
      <vt:lpstr>Синтаксис I</vt:lpstr>
      <vt:lpstr>Второстепенные члены предложения</vt:lpstr>
      <vt:lpstr>PowerPoint Presentation</vt:lpstr>
      <vt:lpstr>PowerPoint Presentation</vt:lpstr>
      <vt:lpstr>Дополнение</vt:lpstr>
      <vt:lpstr>Дополнение</vt:lpstr>
      <vt:lpstr>Дополнение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Синтаксис II</dc:title>
  <dc:creator>asus</dc:creator>
  <cp:lastModifiedBy>asus</cp:lastModifiedBy>
  <cp:revision>247</cp:revision>
  <dcterms:created xsi:type="dcterms:W3CDTF">2020-03-16T17:46:39Z</dcterms:created>
  <dcterms:modified xsi:type="dcterms:W3CDTF">2020-06-27T15:05:58Z</dcterms:modified>
</cp:coreProperties>
</file>