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96" y="10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499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1807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12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028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34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93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8623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26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9917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3673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6116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D24A6-6FC8-4813-B571-1B1C747E5CF0}" type="datetimeFigureOut">
              <a:rPr lang="tr-TR" smtClean="0"/>
              <a:t>18.05.2019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1E82A6-11FD-4BAA-923E-2C43C801A16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8536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88575"/>
          </a:xfrm>
        </p:spPr>
        <p:txBody>
          <a:bodyPr>
            <a:normAutofit fontScale="90000"/>
          </a:bodyPr>
          <a:lstStyle/>
          <a:p>
            <a:pPr algn="l"/>
            <a:r>
              <a:rPr lang="tr-TR" sz="4400" dirty="0" smtClean="0"/>
              <a:t>Türkiye ekonomisinde </a:t>
            </a:r>
            <a:r>
              <a:rPr lang="tr-TR" sz="4400" dirty="0" err="1" smtClean="0"/>
              <a:t>neoliberal</a:t>
            </a:r>
            <a:r>
              <a:rPr lang="tr-TR" sz="4400" dirty="0" smtClean="0"/>
              <a:t> dönüşüm </a:t>
            </a:r>
            <a:endParaRPr lang="tr-TR" sz="44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460567"/>
            <a:ext cx="9144000" cy="3956858"/>
          </a:xfrm>
        </p:spPr>
        <p:txBody>
          <a:bodyPr>
            <a:normAutofit lnSpcReduction="10000"/>
          </a:bodyPr>
          <a:lstStyle/>
          <a:p>
            <a:pPr algn="l"/>
            <a:r>
              <a:rPr lang="tr-TR" sz="2800" dirty="0" smtClean="0"/>
              <a:t>24 Ocak 1980 kararları, ekonomide yapısal dönüşümün ilk adımıdır </a:t>
            </a:r>
          </a:p>
          <a:p>
            <a:pPr algn="l"/>
            <a:endParaRPr lang="tr-TR" sz="2800" dirty="0"/>
          </a:p>
          <a:p>
            <a:pPr algn="l"/>
            <a:r>
              <a:rPr lang="tr-TR" sz="2800" dirty="0" smtClean="0"/>
              <a:t>Bu dönüşüm, sadece ekonomik değildir; tarihsel bir perspektiften bakıldığında toplumsal bir dönüşümdür </a:t>
            </a:r>
          </a:p>
          <a:p>
            <a:pPr algn="l"/>
            <a:endParaRPr lang="tr-TR" sz="2800" dirty="0" smtClean="0"/>
          </a:p>
          <a:p>
            <a:pPr algn="l"/>
            <a:r>
              <a:rPr lang="tr-TR" sz="2800" dirty="0" err="1" smtClean="0"/>
              <a:t>Neoliberalizmin</a:t>
            </a:r>
            <a:r>
              <a:rPr lang="tr-TR" sz="2800" dirty="0" smtClean="0"/>
              <a:t> ‘evrensel’ kuralları, sadece ekonomi alanıyla sınırlı kalabilecek nitelikte değildir: Devlet-ekonomi; birey-toplum ilişkileri vb. </a:t>
            </a:r>
            <a:r>
              <a:rPr lang="tr-TR" sz="2800" dirty="0" smtClean="0"/>
              <a:t>tüm yönüyle değişim geçirmiştir </a:t>
            </a:r>
            <a:endParaRPr lang="tr-TR" sz="2800" dirty="0"/>
          </a:p>
        </p:txBody>
      </p:sp>
    </p:spTree>
    <p:extLst>
      <p:ext uri="{BB962C8B-B14F-4D97-AF65-F5344CB8AC3E}">
        <p14:creationId xmlns:p14="http://schemas.microsoft.com/office/powerpoint/2010/main" val="2693994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Genel olarak </a:t>
            </a:r>
            <a:r>
              <a:rPr lang="tr-TR" dirty="0" err="1" smtClean="0"/>
              <a:t>neoliberalizm</a:t>
            </a:r>
            <a:r>
              <a:rPr lang="tr-TR" dirty="0" smtClean="0"/>
              <a:t>	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Özelleştirme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Kamu yatırımlarının ve harcamalarının kısılması; mali disiplin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err="1" smtClean="0"/>
              <a:t>Deregülasyon</a:t>
            </a:r>
            <a:r>
              <a:rPr lang="tr-TR" dirty="0" smtClean="0"/>
              <a:t> (</a:t>
            </a:r>
            <a:r>
              <a:rPr lang="tr-TR" dirty="0" err="1" smtClean="0"/>
              <a:t>serbestleştirmes</a:t>
            </a:r>
            <a:r>
              <a:rPr lang="tr-TR" dirty="0" smtClean="0"/>
              <a:t>, </a:t>
            </a:r>
            <a:r>
              <a:rPr lang="tr-TR" dirty="0" err="1" smtClean="0"/>
              <a:t>kuralsızlaştırma</a:t>
            </a:r>
            <a:r>
              <a:rPr lang="tr-TR" dirty="0" smtClean="0"/>
              <a:t>)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Ticaretin serbestleştirilmesi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Mülkiyet hakları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798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Neoliberalizm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817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İngiltere’de Thatcher, ABD’de Reagan ve Türkiye’de T. Özal ile özdeşleşen uygulamaların genel mantığı benzer niteliktedir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Devlet: ekonomiye müdahale etmemeli, iktisadi bir aktör gibi davranmamalıdır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Ekonomi, piyasalar demektir ve piyasaların işleyişi ekonominin işleyiş mantığını belirleyecektir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 işleyişi, özünde fiyat mekanizmasının işlemesidir; devletin her tür müdahalesi, fiyat belirlenme süreçlerine dışsal bir müdahaledir; kaynak tahsisini olumsuz etkiler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92299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Neoliberalizm</a:t>
            </a:r>
            <a:r>
              <a:rPr lang="tr-TR" dirty="0" smtClean="0"/>
              <a:t> ve ekonomi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Neoliberalizm</a:t>
            </a:r>
            <a:r>
              <a:rPr lang="tr-TR" dirty="0" smtClean="0"/>
              <a:t>, daha önceki liberal anlayışlarda olduğu gibi, ekonominin bağımsız bir alan olduğunu iddia eder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Her toplumsal birey, öncelikle iktisadi aktördür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İktisadi aktörlerin akılcı davranışları, piyasada oluşan fiyatlarca yönlendirilir; her birey </a:t>
            </a:r>
            <a:r>
              <a:rPr lang="tr-TR" dirty="0" err="1" smtClean="0"/>
              <a:t>maksimizasyoncu</a:t>
            </a:r>
            <a:r>
              <a:rPr lang="tr-TR" dirty="0" smtClean="0"/>
              <a:t> anlayışla hareket ettikçe, toplumsal iyi ortaya çıkar (‘görünmez el’)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9053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Sanayileşme fikri?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err="1" smtClean="0"/>
              <a:t>Neoliberal</a:t>
            </a:r>
            <a:r>
              <a:rPr lang="tr-TR" dirty="0" smtClean="0"/>
              <a:t> dönemde, sanayileşme bir paradigma olarak terk edilmiştir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İhracata dayalı bir büyüme, kendi içinde sanayinin yeniden yapılanmasını—uluslararası piyasada rekabet edebilir niteliğe sahip olmasını—gerektirse de, bu piyasa temelinde gerçekleşmesi çok zor bir olgudur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Tarihsel örnekler: İngilter</a:t>
            </a:r>
            <a:r>
              <a:rPr lang="tr-TR" dirty="0" smtClean="0"/>
              <a:t>e’den sonra sanayileşen Batı Avrupa ülkeleri, ABD; Japonya, Güney Kore vs. </a:t>
            </a:r>
            <a:endParaRPr lang="tr-TR" dirty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‘Merdiveni tekmelemek’ 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1817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toplumu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err="1" smtClean="0"/>
              <a:t>Polanyi’nin</a:t>
            </a:r>
            <a:r>
              <a:rPr lang="tr-TR" dirty="0" smtClean="0"/>
              <a:t> eleştirdiği piyasa toplumu, ‘bir kez daha’ denenmek isteniyor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Piyasaların egemenliği, hayali metaların ‘gerçek anlamda’ yaratılması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Devletin ekonomideki rolü değişiyor: </a:t>
            </a:r>
            <a:r>
              <a:rPr lang="tr-TR" dirty="0" err="1" smtClean="0"/>
              <a:t>paternalist</a:t>
            </a:r>
            <a:r>
              <a:rPr lang="tr-TR" dirty="0" smtClean="0"/>
              <a:t> devlet, popülist uygulamalar terk ediliyor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İİS mantığı içinde, devletin rolü ve toplumun kavranışı farklı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5958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İhracata dayalı büyüme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Uluslararası </a:t>
            </a:r>
            <a:r>
              <a:rPr lang="tr-TR" dirty="0" err="1" smtClean="0"/>
              <a:t>Keynescilik</a:t>
            </a:r>
            <a:r>
              <a:rPr lang="tr-TR" dirty="0" smtClean="0"/>
              <a:t>, ulusal kalkınma/sanayileşme anlayışını mümkün kılıyordu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Dış kaynak ihtiyacının piyasa ilişkileri temelinde karşılanması: ihracat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İİS temelinde, KİT’lerle entegre biçimde yapılanmış bir özel sektörün, tarımın dış rekabete açılmasının sorunları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17148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Birikim modeli ve dünya kapitalist sistemi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İhracata dayalı büyüme veya dışa açık büyüm modeli, dünya kapitalist sistemin finansal sermaye egemenliği altında şekillendiği konjonktürle uyumludur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Finansal sermayenin egemenliği: P-M-M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´</a:t>
            </a:r>
            <a:r>
              <a:rPr lang="tr-TR" dirty="0" smtClean="0"/>
              <a:t>-P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´ şeklinde tanımlanan sermaye devri, P-</a:t>
            </a:r>
            <a:r>
              <a:rPr lang="tr-TR" dirty="0"/>
              <a:t> P</a:t>
            </a: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´ biçimini almıştır </a:t>
            </a:r>
          </a:p>
          <a:p>
            <a:pPr marL="0" indent="0">
              <a:buNone/>
            </a:pPr>
            <a:endParaRPr lang="tr-T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tr-TR" dirty="0" smtClean="0">
                <a:latin typeface="Calibri" panose="020F0502020204030204" pitchFamily="34" charset="0"/>
                <a:cs typeface="Calibri" panose="020F0502020204030204" pitchFamily="34" charset="0"/>
              </a:rPr>
              <a:t>Paradan para kazanma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089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Finansal sermayenin egemenliği ve ulusal politikalar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İİS, nispeten düşük faizli kredilerle beslenen bir sanayileşme/birikim/büyüme modeliydi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Finansal sermayenin egemenliği, faiz kazançlarına dayalı bir sistemdir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Ülkelerin döviz ihtiyaçlarını, cari açığı kapatmak için ihtiyaç duydukları borçlarını, serbestçe işleyen para piyasalarında bulmaları gerekmektedir 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0474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Piyasa egemenliğinde toplumsal sistem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Keynesçilik, devletin ekonomiye müdahalesi olarak özetlenmektedir; mantığı, talep yaratmak amacıyla gelirin yeniden, yani piyasa dışı mekanizmalar aracılığıyla dağıtılmasıdır </a:t>
            </a:r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Finansal sermaye egemenliği, para ve kredi piyasalarındaki düzenlemelerin kaldırılmasını gerektirmektedir 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Ekonomideki fonların piyasa mantığınca dağıtılması esastır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4270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463</Words>
  <Application>Microsoft Office PowerPoint</Application>
  <PresentationFormat>Geniş ekran</PresentationFormat>
  <Paragraphs>70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Türkiye ekonomisinde neoliberal dönüşüm </vt:lpstr>
      <vt:lpstr>Neoliberalizm</vt:lpstr>
      <vt:lpstr>Neoliberalizm ve ekonomi </vt:lpstr>
      <vt:lpstr>Sanayileşme fikri? </vt:lpstr>
      <vt:lpstr>Piyasa toplumu </vt:lpstr>
      <vt:lpstr>İhracata dayalı büyüme </vt:lpstr>
      <vt:lpstr>Birikim modeli ve dünya kapitalist sistemi </vt:lpstr>
      <vt:lpstr>Finansal sermayenin egemenliği ve ulusal politikalar</vt:lpstr>
      <vt:lpstr>Piyasa egemenliğinde toplumsal sistem</vt:lpstr>
      <vt:lpstr>Genel olarak neoliberalizm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User</dc:creator>
  <cp:lastModifiedBy>User</cp:lastModifiedBy>
  <cp:revision>9</cp:revision>
  <dcterms:created xsi:type="dcterms:W3CDTF">2019-05-16T14:27:11Z</dcterms:created>
  <dcterms:modified xsi:type="dcterms:W3CDTF">2019-05-18T12:05:17Z</dcterms:modified>
</cp:coreProperties>
</file>