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4" r:id="rId2"/>
    <p:sldId id="481" r:id="rId3"/>
    <p:sldId id="484" r:id="rId4"/>
    <p:sldId id="485" r:id="rId5"/>
    <p:sldId id="486" r:id="rId6"/>
    <p:sldId id="487" r:id="rId7"/>
    <p:sldId id="488" r:id="rId8"/>
    <p:sldId id="490" r:id="rId9"/>
    <p:sldId id="477" r:id="rId10"/>
    <p:sldId id="492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A2B120F-5743-4B40-907D-1146E8E4D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BCA161-D4C1-4991-9357-1BEF4D581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E32386-E4D9-43AA-9D7E-F4FBBB24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AAF8-BE83-4A5B-9989-EDCC092737A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CC0DCE-44E7-413D-BBA4-A331EF4C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116230A-F4A6-4CF3-A95B-31D2560D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9704-C0C9-477F-8C75-D4F487B56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456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317E999-EED9-4FF4-B09B-1A368129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6FF3D83-1378-4A4A-995C-8F89643A1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FD1F07-644D-4D48-ADF3-9C38C92B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AAF8-BE83-4A5B-9989-EDCC092737A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4D0E05-4437-4BED-A119-A37C154F9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A9D4E9-6633-4871-B41C-CB9E6458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9704-C0C9-477F-8C75-D4F487B56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219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3DD20BC-623C-45D2-AEE7-8DBB9010E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E82D2BE-8066-4B45-BCAD-4EE4732E2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927C84-B6F3-4242-BCDF-69FE5945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AAF8-BE83-4A5B-9989-EDCC092737A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9FFA68-556F-476B-AC41-EAEC6592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4C3E062-8585-410F-B7BB-A5109EEE8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9704-C0C9-477F-8C75-D4F487B56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49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36C4BB4-AEF8-4634-85E3-50183DC5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69E702-C457-4516-88B8-2AFF51E30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AC3A21-4BF1-48DA-9C4E-0D2B7A92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AAF8-BE83-4A5B-9989-EDCC092737A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B73A09-339D-4150-88D7-97FCAAE6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0B5C82-A024-4747-9414-F3CE93F6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9704-C0C9-477F-8C75-D4F487B56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89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A24330-2F19-49B6-B828-7C8DCC79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6F0330F-F31F-4B01-8FDD-B93919102F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783B47-E33C-438E-BEC4-53C9D0B3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AAF8-BE83-4A5B-9989-EDCC092737A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4D7FC5-2394-40D7-8034-6E19C36C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104182-771B-4B14-9303-C9648C9B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9704-C0C9-477F-8C75-D4F487B56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18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56F5D46-C189-4D1B-A5B1-F2124B248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340947-96A9-4E68-BFDB-291D93E7C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318888E-2A84-4555-BB0B-422B53EB7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FCBA32A-2AF1-4F37-B64A-C7C858BEC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AAF8-BE83-4A5B-9989-EDCC092737A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FFCAD9B-41B6-444D-A788-1DCA0010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73D1864-8FFF-4A73-8F3B-4A31F613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9704-C0C9-477F-8C75-D4F487B56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61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C2AE0E-32CD-400E-A95D-E07FED7C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8414F8-CBD4-4EEA-826D-3947107EF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02976C9-182E-4379-9D38-9C43C360A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E5F860B-DC9D-451C-BEB6-1647CC23C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CC0C8E8-FE53-4A10-8DF8-2CA78CD4E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B2C6021-659E-4BBD-A502-AC1871A0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AAF8-BE83-4A5B-9989-EDCC092737A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C939990-72BC-4AD4-96C5-C8E381E8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335D4A5-3911-40D3-A611-6414166D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9704-C0C9-477F-8C75-D4F487B56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2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803200-FAFC-4E19-A93A-69E0568B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16CFC2B-80E1-4650-BA48-3A6AAA7F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AAF8-BE83-4A5B-9989-EDCC092737A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71DC47E-6193-4D90-ADCE-CEAE43DB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F013F9A-EB98-4435-AABC-EB4AA653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9704-C0C9-477F-8C75-D4F487B56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09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A178E03-C795-4C12-A3E0-42801FBC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AAF8-BE83-4A5B-9989-EDCC092737A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B3E6372-8175-4DB6-98D1-2C1B41BA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563AD1B-854D-4E66-8F4E-A032501B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9704-C0C9-477F-8C75-D4F487B56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429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8EDE7CB-5799-4C67-9B8B-D51EA1B6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4DC525-1B4A-4A34-8EF1-F52EB0ABB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16D88FDA-3342-4E65-B2C9-9F3D97646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62F87A-2B62-42E2-B055-08A293E3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AAF8-BE83-4A5B-9989-EDCC092737A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549994B-6E68-4FB4-BC6B-6F8DF131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83567D7-168F-48E4-9678-A0AC8C81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9704-C0C9-477F-8C75-D4F487B56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117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E1FE74F-B30C-496C-8837-83DF922A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34BE850-8296-41CF-AA45-E122223AD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ECC9FD6-50C4-41B4-ADEB-C25534FA6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8B599EE-CB68-4FB7-95D3-F7B5CE5BF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4AAF8-BE83-4A5B-9989-EDCC092737A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815EFD-D062-4246-BE2A-55000762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A9FE25C-A371-4965-A2A1-BF99CFB1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9704-C0C9-477F-8C75-D4F487B56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87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86A495D-C3C6-4379-8C03-C1068A386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06F6C44-A923-4932-8C08-586AF86D2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B70F8E-FD54-4D79-BEF5-4C6F37F2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4AAF8-BE83-4A5B-9989-EDCC092737A2}" type="datetimeFigureOut">
              <a:rPr lang="tr-TR" smtClean="0"/>
              <a:t>2.12.2024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C7C5FF-C528-4101-8FCF-8E855B982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858C82-DE3B-4A40-82F2-0611FE0C7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69704-C0C9-477F-8C75-D4F487B56D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90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Başlık">
            <a:extLst>
              <a:ext uri="{FF2B5EF4-FFF2-40B4-BE49-F238E27FC236}">
                <a16:creationId xmlns:a16="http://schemas.microsoft.com/office/drawing/2014/main" id="{73BF057E-C4C1-440B-B9AD-ABF746464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236" y="0"/>
            <a:ext cx="10515600" cy="1325563"/>
          </a:xfrm>
        </p:spPr>
        <p:txBody>
          <a:bodyPr/>
          <a:lstStyle/>
          <a:p>
            <a:pPr eaLnBrk="1" hangingPunct="1"/>
            <a:r>
              <a:rPr lang="tr-TR" altLang="tr-TR" b="1" dirty="0" err="1"/>
              <a:t>Appropriate</a:t>
            </a:r>
            <a:r>
              <a:rPr lang="tr-TR" altLang="tr-TR" b="1" dirty="0"/>
              <a:t> </a:t>
            </a:r>
            <a:r>
              <a:rPr lang="tr-TR" altLang="tr-TR" b="1" dirty="0" err="1"/>
              <a:t>Insemination</a:t>
            </a:r>
            <a:r>
              <a:rPr lang="tr-TR" altLang="tr-TR" b="1" dirty="0"/>
              <a:t> Time</a:t>
            </a:r>
            <a:endParaRPr lang="tr-TR" altLang="tr-TR" dirty="0"/>
          </a:p>
        </p:txBody>
      </p:sp>
      <p:sp>
        <p:nvSpPr>
          <p:cNvPr id="110595" name="2 İçerik Yer Tutucusu">
            <a:extLst>
              <a:ext uri="{FF2B5EF4-FFF2-40B4-BE49-F238E27FC236}">
                <a16:creationId xmlns:a16="http://schemas.microsoft.com/office/drawing/2014/main" id="{AFF63E63-0800-45F6-BB4D-401E4D19C2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2888" y="1412876"/>
            <a:ext cx="5257800" cy="4525963"/>
          </a:xfrm>
        </p:spPr>
        <p:txBody>
          <a:bodyPr/>
          <a:lstStyle/>
          <a:p>
            <a:pPr eaLnBrk="1" hangingPunct="1"/>
            <a:r>
              <a:rPr lang="tr-TR" altLang="tr-TR" b="1" u="sng"/>
              <a:t>Kısrak</a:t>
            </a:r>
          </a:p>
          <a:p>
            <a:pPr eaLnBrk="1" hangingPunct="1">
              <a:buFontTx/>
              <a:buNone/>
            </a:pPr>
            <a:endParaRPr lang="tr-TR" altLang="tr-TR"/>
          </a:p>
        </p:txBody>
      </p:sp>
      <p:graphicFrame>
        <p:nvGraphicFramePr>
          <p:cNvPr id="6" name="3 Tablo">
            <a:extLst>
              <a:ext uri="{FF2B5EF4-FFF2-40B4-BE49-F238E27FC236}">
                <a16:creationId xmlns:a16="http://schemas.microsoft.com/office/drawing/2014/main" id="{58DDACF3-E0C0-4106-B844-6BA99CEEB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157032"/>
              </p:ext>
            </p:extLst>
          </p:nvPr>
        </p:nvGraphicFramePr>
        <p:xfrm>
          <a:off x="2242017" y="1080620"/>
          <a:ext cx="7993062" cy="52724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6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956">
                <a:tc>
                  <a:txBody>
                    <a:bodyPr/>
                    <a:lstStyle/>
                    <a:p>
                      <a:r>
                        <a:rPr lang="tr-TR" sz="1800" dirty="0" err="1"/>
                        <a:t>Estrus</a:t>
                      </a:r>
                      <a:endParaRPr lang="tr-TR" sz="1800" dirty="0"/>
                    </a:p>
                  </a:txBody>
                  <a:tcPr marL="91456" marR="91456" marT="45718" marB="45718"/>
                </a:tc>
                <a:tc>
                  <a:txBody>
                    <a:bodyPr/>
                    <a:lstStyle/>
                    <a:p>
                      <a:r>
                        <a:rPr lang="tr-TR" sz="1800" b="0" dirty="0"/>
                        <a:t>5-7 </a:t>
                      </a:r>
                      <a:r>
                        <a:rPr lang="tr-TR" sz="1800" b="0" dirty="0" err="1"/>
                        <a:t>days</a:t>
                      </a:r>
                      <a:endParaRPr lang="tr-TR" sz="1800" b="0" dirty="0"/>
                    </a:p>
                  </a:txBody>
                  <a:tcPr marL="91456" marR="91456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530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Ovulation</a:t>
                      </a:r>
                      <a:r>
                        <a:rPr lang="tr-TR" sz="1800" b="1" dirty="0"/>
                        <a:t> time</a:t>
                      </a:r>
                    </a:p>
                  </a:txBody>
                  <a:tcPr marL="91456" marR="91456" marT="45718" marB="45718"/>
                </a:tc>
                <a:tc>
                  <a:txBody>
                    <a:bodyPr/>
                    <a:lstStyle/>
                    <a:p>
                      <a:r>
                        <a:rPr lang="tr-TR" sz="1800" b="0" dirty="0"/>
                        <a:t>1-2 </a:t>
                      </a:r>
                      <a:r>
                        <a:rPr lang="tr-TR" sz="1800" b="0" dirty="0" err="1"/>
                        <a:t>days</a:t>
                      </a:r>
                      <a:r>
                        <a:rPr lang="tr-TR" sz="1800" b="0" dirty="0"/>
                        <a:t> </a:t>
                      </a:r>
                      <a:r>
                        <a:rPr lang="tr-TR" sz="1800" b="0" dirty="0" err="1"/>
                        <a:t>before</a:t>
                      </a:r>
                      <a:r>
                        <a:rPr lang="tr-TR" sz="1800" b="0" dirty="0"/>
                        <a:t> </a:t>
                      </a:r>
                      <a:r>
                        <a:rPr lang="tr-TR" sz="1800" b="0" dirty="0" err="1"/>
                        <a:t>end</a:t>
                      </a:r>
                      <a:r>
                        <a:rPr lang="tr-TR" sz="1800" b="0" dirty="0"/>
                        <a:t> of </a:t>
                      </a:r>
                      <a:r>
                        <a:rPr lang="tr-TR" sz="1800" b="0" dirty="0" err="1"/>
                        <a:t>estrus</a:t>
                      </a:r>
                      <a:r>
                        <a:rPr lang="tr-TR" sz="1800" b="0" dirty="0"/>
                        <a:t> </a:t>
                      </a:r>
                    </a:p>
                  </a:txBody>
                  <a:tcPr marL="91456" marR="91456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493">
                <a:tc>
                  <a:txBody>
                    <a:bodyPr/>
                    <a:lstStyle/>
                    <a:p>
                      <a:r>
                        <a:rPr lang="tr-TR" sz="1800" b="1" dirty="0"/>
                        <a:t>Sperm </a:t>
                      </a:r>
                      <a:r>
                        <a:rPr lang="tr-TR" sz="1800" b="1" dirty="0" err="1"/>
                        <a:t>fertile</a:t>
                      </a:r>
                      <a:r>
                        <a:rPr lang="tr-TR" sz="1800" b="1" dirty="0"/>
                        <a:t> life</a:t>
                      </a:r>
                    </a:p>
                  </a:txBody>
                  <a:tcPr marL="91456" marR="91456" marT="45718" marB="45718"/>
                </a:tc>
                <a:tc>
                  <a:txBody>
                    <a:bodyPr/>
                    <a:lstStyle/>
                    <a:p>
                      <a:r>
                        <a:rPr lang="tr-TR" sz="1800" b="0" dirty="0"/>
                        <a:t>24-48 </a:t>
                      </a:r>
                      <a:r>
                        <a:rPr lang="tr-TR" sz="1800" b="0" dirty="0" err="1"/>
                        <a:t>hours</a:t>
                      </a:r>
                      <a:endParaRPr lang="tr-TR" sz="1800" b="0" dirty="0"/>
                    </a:p>
                  </a:txBody>
                  <a:tcPr marL="91456" marR="91456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742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Ovum</a:t>
                      </a:r>
                      <a:r>
                        <a:rPr lang="tr-TR" sz="1800" b="1" dirty="0"/>
                        <a:t> </a:t>
                      </a:r>
                      <a:r>
                        <a:rPr lang="tr-TR" sz="1800" b="1" dirty="0" err="1"/>
                        <a:t>fertile</a:t>
                      </a:r>
                      <a:r>
                        <a:rPr lang="tr-TR" sz="1800" b="1" dirty="0"/>
                        <a:t> life</a:t>
                      </a:r>
                    </a:p>
                  </a:txBody>
                  <a:tcPr marL="91456" marR="91456" marT="45718" marB="45718"/>
                </a:tc>
                <a:tc>
                  <a:txBody>
                    <a:bodyPr/>
                    <a:lstStyle/>
                    <a:p>
                      <a:r>
                        <a:rPr lang="tr-TR" sz="1800" b="0" dirty="0"/>
                        <a:t>6-8 </a:t>
                      </a:r>
                      <a:r>
                        <a:rPr lang="tr-TR" sz="1800" b="0" dirty="0" err="1"/>
                        <a:t>hours</a:t>
                      </a:r>
                      <a:endParaRPr lang="tr-TR" sz="1800" b="0" dirty="0"/>
                    </a:p>
                  </a:txBody>
                  <a:tcPr marL="91456" marR="91456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525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Insemination</a:t>
                      </a:r>
                      <a:r>
                        <a:rPr lang="tr-TR" sz="1800" b="1" dirty="0"/>
                        <a:t> time</a:t>
                      </a:r>
                    </a:p>
                  </a:txBody>
                  <a:tcPr marL="91456" marR="91456" marT="45718" marB="45718"/>
                </a:tc>
                <a:tc>
                  <a:txBody>
                    <a:bodyPr/>
                    <a:lstStyle/>
                    <a:p>
                      <a:pPr marL="171450" indent="-171450" algn="l">
                        <a:buFontTx/>
                        <a:buChar char="-"/>
                      </a:pPr>
                      <a:r>
                        <a:rPr lang="tr-TR" sz="1400" b="0" dirty="0"/>
                        <a:t>24-48 </a:t>
                      </a:r>
                      <a:r>
                        <a:rPr lang="tr-TR" sz="1400" b="0" dirty="0" err="1"/>
                        <a:t>hours</a:t>
                      </a:r>
                      <a:r>
                        <a:rPr lang="tr-TR" sz="1400" b="0" dirty="0"/>
                        <a:t> </a:t>
                      </a:r>
                      <a:r>
                        <a:rPr lang="tr-TR" sz="1400" b="0" dirty="0" err="1"/>
                        <a:t>before</a:t>
                      </a:r>
                      <a:r>
                        <a:rPr lang="tr-TR" sz="1400" b="0" dirty="0"/>
                        <a:t> </a:t>
                      </a:r>
                      <a:r>
                        <a:rPr lang="tr-TR" sz="1400" b="0" dirty="0" err="1"/>
                        <a:t>expected</a:t>
                      </a:r>
                      <a:r>
                        <a:rPr lang="tr-TR" sz="1400" b="0" dirty="0"/>
                        <a:t> </a:t>
                      </a:r>
                      <a:r>
                        <a:rPr lang="tr-TR" sz="1400" b="0" dirty="0" err="1"/>
                        <a:t>ovulation</a:t>
                      </a:r>
                      <a:endParaRPr lang="tr-TR" sz="1400" b="0" dirty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tr-TR" sz="1400" b="0" dirty="0"/>
                        <a:t>&gt;3,5 cm </a:t>
                      </a:r>
                      <a:r>
                        <a:rPr lang="tr-TR" sz="1400" b="0" dirty="0" err="1"/>
                        <a:t>follicle</a:t>
                      </a:r>
                      <a:r>
                        <a:rPr lang="tr-TR" sz="1400" b="0" dirty="0"/>
                        <a:t> </a:t>
                      </a:r>
                      <a:r>
                        <a:rPr lang="tr-TR" sz="1400" b="0" dirty="0" err="1"/>
                        <a:t>existence</a:t>
                      </a:r>
                      <a:endParaRPr lang="tr-TR" sz="1400" b="0" dirty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tr-TR" sz="1400" b="0" dirty="0" err="1"/>
                        <a:t>Follicle</a:t>
                      </a:r>
                      <a:r>
                        <a:rPr lang="tr-TR" sz="1400" b="0" dirty="0"/>
                        <a:t> </a:t>
                      </a:r>
                      <a:r>
                        <a:rPr lang="tr-TR" sz="1400" b="0" dirty="0" err="1"/>
                        <a:t>reaches</a:t>
                      </a:r>
                      <a:r>
                        <a:rPr lang="tr-TR" sz="1400" b="0" dirty="0"/>
                        <a:t> </a:t>
                      </a:r>
                      <a:r>
                        <a:rPr lang="tr-TR" sz="1400" b="0" dirty="0" err="1"/>
                        <a:t>preovulatory</a:t>
                      </a:r>
                      <a:r>
                        <a:rPr lang="tr-TR" sz="1400" b="0" dirty="0"/>
                        <a:t> </a:t>
                      </a:r>
                      <a:r>
                        <a:rPr lang="tr-TR" sz="1400" b="0" dirty="0" err="1"/>
                        <a:t>diameter</a:t>
                      </a:r>
                      <a:endParaRPr lang="tr-TR" sz="1400" b="0" dirty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tr-TR" sz="1400" b="1" dirty="0" err="1"/>
                        <a:t>For</a:t>
                      </a:r>
                      <a:r>
                        <a:rPr lang="tr-TR" sz="1400" b="1" dirty="0"/>
                        <a:t> </a:t>
                      </a:r>
                      <a:r>
                        <a:rPr lang="tr-TR" sz="1400" b="1" dirty="0" err="1"/>
                        <a:t>frozen</a:t>
                      </a:r>
                      <a:r>
                        <a:rPr lang="tr-TR" sz="1400" b="1" dirty="0"/>
                        <a:t> semen, </a:t>
                      </a:r>
                      <a:r>
                        <a:rPr lang="tr-TR" sz="1400" b="1" dirty="0" err="1"/>
                        <a:t>insemination</a:t>
                      </a:r>
                      <a:r>
                        <a:rPr lang="tr-TR" sz="1400" b="1" dirty="0"/>
                        <a:t> </a:t>
                      </a:r>
                      <a:r>
                        <a:rPr lang="tr-TR" sz="1400" b="1" dirty="0" err="1"/>
                        <a:t>should</a:t>
                      </a:r>
                      <a:r>
                        <a:rPr lang="tr-TR" sz="1400" b="1" dirty="0"/>
                        <a:t> be done 12 </a:t>
                      </a:r>
                      <a:r>
                        <a:rPr lang="tr-TR" sz="1400" b="1" dirty="0" err="1"/>
                        <a:t>hours</a:t>
                      </a:r>
                      <a:r>
                        <a:rPr lang="tr-TR" sz="1400" b="1" dirty="0"/>
                        <a:t> </a:t>
                      </a:r>
                      <a:r>
                        <a:rPr lang="tr-TR" sz="1400" b="1" dirty="0" err="1"/>
                        <a:t>before</a:t>
                      </a:r>
                      <a:r>
                        <a:rPr lang="tr-TR" sz="1400" b="1" dirty="0"/>
                        <a:t> </a:t>
                      </a:r>
                      <a:r>
                        <a:rPr lang="tr-TR" sz="1400" b="1" dirty="0" err="1"/>
                        <a:t>ovulation</a:t>
                      </a:r>
                      <a:endParaRPr lang="tr-TR" sz="1400" b="1" dirty="0"/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tr-TR" sz="1400" b="1" dirty="0" err="1"/>
                        <a:t>and</a:t>
                      </a:r>
                      <a:r>
                        <a:rPr lang="tr-TR" sz="1400" b="1" dirty="0"/>
                        <a:t> can be done </a:t>
                      </a:r>
                      <a:r>
                        <a:rPr lang="tr-TR" sz="1400" b="1" dirty="0" err="1"/>
                        <a:t>until</a:t>
                      </a:r>
                      <a:r>
                        <a:rPr lang="tr-TR" sz="1400" b="1" dirty="0"/>
                        <a:t> 6 </a:t>
                      </a:r>
                      <a:r>
                        <a:rPr lang="tr-TR" sz="1400" b="1" dirty="0" err="1"/>
                        <a:t>hours</a:t>
                      </a:r>
                      <a:r>
                        <a:rPr lang="tr-TR" sz="1400" b="1" dirty="0"/>
                        <a:t> </a:t>
                      </a:r>
                      <a:r>
                        <a:rPr lang="tr-TR" sz="1400" b="1" dirty="0" err="1"/>
                        <a:t>after</a:t>
                      </a:r>
                      <a:r>
                        <a:rPr lang="tr-TR" sz="1400" b="1" dirty="0"/>
                        <a:t> </a:t>
                      </a:r>
                      <a:r>
                        <a:rPr lang="tr-TR" sz="1400" b="1" dirty="0" err="1"/>
                        <a:t>ovulation</a:t>
                      </a:r>
                      <a:r>
                        <a:rPr lang="tr-TR" sz="1400" b="1" dirty="0"/>
                        <a:t> </a:t>
                      </a:r>
                      <a:r>
                        <a:rPr lang="tr-TR" sz="1400" b="1" dirty="0" err="1"/>
                        <a:t>by</a:t>
                      </a:r>
                      <a:r>
                        <a:rPr lang="tr-TR" sz="1400" b="1" dirty="0"/>
                        <a:t> </a:t>
                      </a:r>
                      <a:r>
                        <a:rPr lang="tr-TR" sz="1400" b="1" dirty="0" err="1"/>
                        <a:t>specific</a:t>
                      </a:r>
                      <a:r>
                        <a:rPr lang="tr-TR" sz="1400" b="1" dirty="0"/>
                        <a:t> </a:t>
                      </a:r>
                      <a:r>
                        <a:rPr lang="tr-TR" sz="1400" b="1" dirty="0" err="1"/>
                        <a:t>techniques</a:t>
                      </a:r>
                      <a:endParaRPr lang="tr-TR" sz="1400" b="1" dirty="0"/>
                    </a:p>
                  </a:txBody>
                  <a:tcPr marL="91456" marR="91456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79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Insemination</a:t>
                      </a:r>
                      <a:r>
                        <a:rPr lang="tr-TR" sz="1800" b="1" dirty="0"/>
                        <a:t> </a:t>
                      </a:r>
                      <a:r>
                        <a:rPr lang="tr-TR" sz="1800" b="1" dirty="0" err="1"/>
                        <a:t>technique</a:t>
                      </a:r>
                      <a:endParaRPr lang="tr-TR" sz="1800" b="1" dirty="0"/>
                    </a:p>
                  </a:txBody>
                  <a:tcPr marL="91456" marR="91456" marT="45718" marB="45718"/>
                </a:tc>
                <a:tc>
                  <a:txBody>
                    <a:bodyPr/>
                    <a:lstStyle/>
                    <a:p>
                      <a:r>
                        <a:rPr lang="tr-TR" sz="1800" b="0" dirty="0" err="1"/>
                        <a:t>Vaginal</a:t>
                      </a:r>
                      <a:r>
                        <a:rPr lang="tr-TR" sz="1800" b="0" dirty="0"/>
                        <a:t> Yöntem </a:t>
                      </a:r>
                    </a:p>
                  </a:txBody>
                  <a:tcPr marL="91456" marR="91456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037">
                <a:tc>
                  <a:txBody>
                    <a:bodyPr/>
                    <a:lstStyle/>
                    <a:p>
                      <a:r>
                        <a:rPr lang="tr-TR" sz="1800" b="1" dirty="0" err="1"/>
                        <a:t>Deposition</a:t>
                      </a:r>
                      <a:endParaRPr lang="tr-TR" sz="1800" b="1" dirty="0"/>
                    </a:p>
                  </a:txBody>
                  <a:tcPr marL="91456" marR="91456" marT="45718" marB="45718"/>
                </a:tc>
                <a:tc>
                  <a:txBody>
                    <a:bodyPr/>
                    <a:lstStyle/>
                    <a:p>
                      <a:r>
                        <a:rPr lang="tr-TR" sz="1800" b="0" dirty="0" err="1"/>
                        <a:t>Corpus</a:t>
                      </a:r>
                      <a:r>
                        <a:rPr lang="tr-TR" sz="1800" b="0" dirty="0"/>
                        <a:t> </a:t>
                      </a:r>
                      <a:r>
                        <a:rPr lang="tr-TR" sz="1800" b="0" dirty="0" err="1"/>
                        <a:t>Uteri</a:t>
                      </a:r>
                      <a:endParaRPr lang="tr-TR" sz="1800" b="0" dirty="0"/>
                    </a:p>
                  </a:txBody>
                  <a:tcPr marL="91456" marR="91456"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F1641B-89AC-4D15-9DF2-0D5AEA2F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artificial-insemination-of-a-horse">
            <a:hlinkClick r:id="" action="ppaction://media"/>
            <a:extLst>
              <a:ext uri="{FF2B5EF4-FFF2-40B4-BE49-F238E27FC236}">
                <a16:creationId xmlns:a16="http://schemas.microsoft.com/office/drawing/2014/main" id="{71970761-457C-4DE8-AA7C-E0CBA180F16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844"/>
          </a:xfrm>
        </p:spPr>
      </p:pic>
    </p:spTree>
    <p:extLst>
      <p:ext uri="{BB962C8B-B14F-4D97-AF65-F5344CB8AC3E}">
        <p14:creationId xmlns:p14="http://schemas.microsoft.com/office/powerpoint/2010/main" val="224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6DD82DB-0E77-4F08-978F-192700B90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34" b="845"/>
          <a:stretch/>
        </p:blipFill>
        <p:spPr>
          <a:xfrm>
            <a:off x="6427774" y="2736376"/>
            <a:ext cx="5764225" cy="412162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80C49A93-E720-42D1-94A2-FE57CA832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45"/>
          <a:stretch/>
        </p:blipFill>
        <p:spPr>
          <a:xfrm>
            <a:off x="0" y="0"/>
            <a:ext cx="5901003" cy="4121624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5E29C4D-0733-43E5-A437-427960BFA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38" b="96000"/>
          <a:stretch/>
        </p:blipFill>
        <p:spPr>
          <a:xfrm>
            <a:off x="6427775" y="2397457"/>
            <a:ext cx="5764225" cy="3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8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57FD186-76E8-4458-BD48-54BA5277A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2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007C2D-4AA7-4198-BE1E-461DD7DFA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8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err="1"/>
              <a:t>Once</a:t>
            </a:r>
            <a:r>
              <a:rPr lang="tr-TR" b="1" dirty="0"/>
              <a:t> in </a:t>
            </a:r>
            <a:r>
              <a:rPr lang="tr-TR" b="1" dirty="0" err="1"/>
              <a:t>two</a:t>
            </a:r>
            <a:r>
              <a:rPr lang="tr-TR" b="1" dirty="0"/>
              <a:t> </a:t>
            </a:r>
            <a:r>
              <a:rPr lang="tr-TR" b="1" dirty="0" err="1"/>
              <a:t>days</a:t>
            </a:r>
            <a:r>
              <a:rPr lang="tr-TR" b="1" dirty="0"/>
              <a:t>/</a:t>
            </a:r>
            <a:r>
              <a:rPr lang="tr-TR" b="1" dirty="0" err="1"/>
              <a:t>Every</a:t>
            </a:r>
            <a:r>
              <a:rPr lang="tr-TR" b="1" dirty="0"/>
              <a:t> </a:t>
            </a:r>
            <a:r>
              <a:rPr lang="tr-TR" b="1" dirty="0" err="1"/>
              <a:t>other</a:t>
            </a:r>
            <a:r>
              <a:rPr lang="tr-TR" b="1" dirty="0"/>
              <a:t> </a:t>
            </a:r>
            <a:r>
              <a:rPr lang="tr-TR" b="1" dirty="0" err="1"/>
              <a:t>day</a:t>
            </a:r>
            <a:endParaRPr lang="tr-TR" b="1" dirty="0"/>
          </a:p>
          <a:p>
            <a:r>
              <a:rPr lang="en-US" dirty="0"/>
              <a:t>Mares are inseminated 48 hours apart from the beginning to the end of estrus.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err="1"/>
              <a:t>or</a:t>
            </a:r>
            <a:r>
              <a:rPr lang="tr-TR" dirty="0"/>
              <a:t>;</a:t>
            </a:r>
          </a:p>
          <a:p>
            <a:r>
              <a:rPr lang="en-US" dirty="0"/>
              <a:t>Mares are inseminated 48 hours apart from the 2-3rd day of estrus until the end.</a:t>
            </a:r>
            <a:endParaRPr lang="tr-TR" dirty="0"/>
          </a:p>
          <a:p>
            <a:endParaRPr lang="tr-TR" dirty="0"/>
          </a:p>
          <a:p>
            <a:r>
              <a:rPr lang="en-US" dirty="0"/>
              <a:t>It is an insemination strategy often used in farms where follicle development and ovulation timing are not controlled.</a:t>
            </a:r>
            <a:endParaRPr lang="tr-TR" dirty="0"/>
          </a:p>
          <a:p>
            <a:endParaRPr lang="tr-TR" dirty="0"/>
          </a:p>
          <a:p>
            <a:r>
              <a:rPr lang="tr-TR" dirty="0"/>
              <a:t>A</a:t>
            </a:r>
            <a:r>
              <a:rPr lang="en-US" dirty="0" err="1"/>
              <a:t>im</a:t>
            </a:r>
            <a:r>
              <a:rPr lang="tr-TR" dirty="0"/>
              <a:t>s</a:t>
            </a:r>
            <a:r>
              <a:rPr lang="en-US" dirty="0"/>
              <a:t> only at offspring production. </a:t>
            </a:r>
            <a:r>
              <a:rPr lang="tr-TR" dirty="0"/>
              <a:t>I</a:t>
            </a:r>
            <a:r>
              <a:rPr lang="en-US" dirty="0" err="1"/>
              <a:t>ncreases</a:t>
            </a:r>
            <a:r>
              <a:rPr lang="en-US" dirty="0"/>
              <a:t> labor, tires the stallion and reduces the advantages of artificial insemination.</a:t>
            </a:r>
            <a:endParaRPr lang="tr-TR" dirty="0"/>
          </a:p>
        </p:txBody>
      </p:sp>
      <p:sp>
        <p:nvSpPr>
          <p:cNvPr id="4" name="1 Başlık">
            <a:extLst>
              <a:ext uri="{FF2B5EF4-FFF2-40B4-BE49-F238E27FC236}">
                <a16:creationId xmlns:a16="http://schemas.microsoft.com/office/drawing/2014/main" id="{639CC56A-BEEB-42AD-BA22-06B61C259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0818" y="217580"/>
            <a:ext cx="7086600" cy="125057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b="1" dirty="0" err="1"/>
              <a:t>Artificial</a:t>
            </a:r>
            <a:r>
              <a:rPr lang="tr-TR" altLang="tr-TR" b="1" dirty="0"/>
              <a:t> </a:t>
            </a:r>
            <a:r>
              <a:rPr lang="tr-TR" altLang="tr-TR" b="1" dirty="0" err="1"/>
              <a:t>Insemination</a:t>
            </a:r>
            <a:r>
              <a:rPr lang="tr-TR" altLang="tr-TR" b="1" dirty="0"/>
              <a:t> </a:t>
            </a:r>
            <a:r>
              <a:rPr lang="tr-TR" altLang="tr-TR" b="1" dirty="0" err="1"/>
              <a:t>Strategies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37196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4F6240-8C72-4686-B56A-414DCC82D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0412" cy="4736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/>
              <a:t>According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Follicle</a:t>
            </a:r>
            <a:r>
              <a:rPr lang="tr-TR" b="1" dirty="0"/>
              <a:t> </a:t>
            </a:r>
            <a:r>
              <a:rPr lang="tr-TR" b="1" dirty="0" err="1"/>
              <a:t>development</a:t>
            </a:r>
            <a:endParaRPr lang="tr-TR" b="1" dirty="0"/>
          </a:p>
          <a:p>
            <a:r>
              <a:rPr lang="en-US" dirty="0"/>
              <a:t>Mares are inseminated 48 hours apart when the diameter of the dominant follicle reaches 35 mm.</a:t>
            </a:r>
            <a:endParaRPr lang="tr-TR" dirty="0"/>
          </a:p>
          <a:p>
            <a:endParaRPr lang="tr-TR" dirty="0"/>
          </a:p>
          <a:p>
            <a:r>
              <a:rPr lang="en-US" dirty="0"/>
              <a:t>Inseminations are terminated by determining that ovulation has occurred. </a:t>
            </a:r>
            <a:endParaRPr lang="tr-TR" dirty="0"/>
          </a:p>
          <a:p>
            <a:endParaRPr lang="tr-TR" dirty="0"/>
          </a:p>
          <a:p>
            <a:r>
              <a:rPr lang="en-US" dirty="0"/>
              <a:t>It requires daily ultrasonographic examination of the ovaries. It has the advantage of reducing the number of inseminations per ovulation.</a:t>
            </a:r>
            <a:endParaRPr lang="tr-TR" dirty="0"/>
          </a:p>
        </p:txBody>
      </p:sp>
      <p:sp>
        <p:nvSpPr>
          <p:cNvPr id="7" name="1 Başlık">
            <a:extLst>
              <a:ext uri="{FF2B5EF4-FFF2-40B4-BE49-F238E27FC236}">
                <a16:creationId xmlns:a16="http://schemas.microsoft.com/office/drawing/2014/main" id="{08719823-8EE7-4412-BBF7-2D9AB70D8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0818" y="217580"/>
            <a:ext cx="7086600" cy="125057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b="1" dirty="0" err="1"/>
              <a:t>Artificial</a:t>
            </a:r>
            <a:r>
              <a:rPr lang="tr-TR" altLang="tr-TR" b="1" dirty="0"/>
              <a:t> </a:t>
            </a:r>
            <a:r>
              <a:rPr lang="tr-TR" altLang="tr-TR" b="1" dirty="0" err="1"/>
              <a:t>Insemination</a:t>
            </a:r>
            <a:r>
              <a:rPr lang="tr-TR" altLang="tr-TR" b="1" dirty="0"/>
              <a:t> </a:t>
            </a:r>
            <a:r>
              <a:rPr lang="tr-TR" altLang="tr-TR" b="1" dirty="0" err="1"/>
              <a:t>Strategies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1658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30A4388-44F2-4151-A48B-44489696C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 err="1"/>
              <a:t>According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Follicle</a:t>
            </a:r>
            <a:r>
              <a:rPr lang="tr-TR" b="1" dirty="0"/>
              <a:t> </a:t>
            </a:r>
            <a:r>
              <a:rPr lang="tr-TR" b="1" dirty="0" err="1"/>
              <a:t>development</a:t>
            </a:r>
            <a:r>
              <a:rPr lang="tr-TR" b="1" dirty="0"/>
              <a:t> + </a:t>
            </a:r>
            <a:r>
              <a:rPr lang="tr-TR" b="1" dirty="0" err="1"/>
              <a:t>hCG</a:t>
            </a:r>
            <a:endParaRPr lang="tr-TR" b="1" dirty="0"/>
          </a:p>
          <a:p>
            <a:r>
              <a:rPr lang="en-US" dirty="0"/>
              <a:t>Mares are inseminated when the diameter of the dominant follicle reaches 35 mm and receive an IV or IM injection of 3000 - 5000 IU </a:t>
            </a:r>
            <a:r>
              <a:rPr lang="en-US" dirty="0" err="1"/>
              <a:t>hCG</a:t>
            </a:r>
            <a:r>
              <a:rPr lang="en-US" dirty="0"/>
              <a:t>.</a:t>
            </a:r>
            <a:endParaRPr lang="tr-TR" dirty="0"/>
          </a:p>
          <a:p>
            <a:endParaRPr lang="tr-TR" b="1" dirty="0"/>
          </a:p>
          <a:p>
            <a:r>
              <a:rPr lang="en-US" dirty="0" err="1"/>
              <a:t>hCG</a:t>
            </a:r>
            <a:r>
              <a:rPr lang="en-US" dirty="0"/>
              <a:t> is administered to ensure ovulation of the dominant follicle within 48 hours. If ovarian controls at 48 hours after insemination show that ovulation has not occurred, only the insemination is repeated.</a:t>
            </a:r>
            <a:endParaRPr lang="tr-TR" dirty="0"/>
          </a:p>
          <a:p>
            <a:endParaRPr lang="tr-TR" dirty="0"/>
          </a:p>
          <a:p>
            <a:r>
              <a:rPr lang="en-US" dirty="0"/>
              <a:t>It is advantageous to use in enterprises where semen is limited and stallion quota is high.</a:t>
            </a:r>
            <a:endParaRPr lang="tr-TR" dirty="0"/>
          </a:p>
        </p:txBody>
      </p:sp>
      <p:sp>
        <p:nvSpPr>
          <p:cNvPr id="6" name="1 Başlık">
            <a:extLst>
              <a:ext uri="{FF2B5EF4-FFF2-40B4-BE49-F238E27FC236}">
                <a16:creationId xmlns:a16="http://schemas.microsoft.com/office/drawing/2014/main" id="{CBB04799-BFD1-4AF3-AA50-265373DFD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0818" y="217580"/>
            <a:ext cx="7086600" cy="125057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b="1" dirty="0" err="1"/>
              <a:t>Artificial</a:t>
            </a:r>
            <a:r>
              <a:rPr lang="tr-TR" altLang="tr-TR" b="1" dirty="0"/>
              <a:t> </a:t>
            </a:r>
            <a:r>
              <a:rPr lang="tr-TR" altLang="tr-TR" b="1" dirty="0" err="1"/>
              <a:t>Insemination</a:t>
            </a:r>
            <a:r>
              <a:rPr lang="tr-TR" altLang="tr-TR" b="1" dirty="0"/>
              <a:t> </a:t>
            </a:r>
            <a:r>
              <a:rPr lang="tr-TR" altLang="tr-TR" b="1" dirty="0" err="1"/>
              <a:t>Strategies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418732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FD3C36-1C26-4F9C-90FE-9F5948841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Standard </a:t>
            </a:r>
            <a:r>
              <a:rPr lang="tr-TR" dirty="0" err="1"/>
              <a:t>insemination</a:t>
            </a:r>
            <a:r>
              <a:rPr lang="tr-TR" dirty="0"/>
              <a:t> </a:t>
            </a:r>
            <a:r>
              <a:rPr lang="tr-TR" dirty="0" err="1"/>
              <a:t>dose</a:t>
            </a:r>
            <a:r>
              <a:rPr lang="tr-TR" dirty="0"/>
              <a:t>: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b="1" dirty="0"/>
              <a:t>10-25 ml </a:t>
            </a:r>
            <a:r>
              <a:rPr lang="tr-TR" dirty="0" err="1"/>
              <a:t>extended</a:t>
            </a:r>
            <a:r>
              <a:rPr lang="tr-TR" dirty="0"/>
              <a:t> </a:t>
            </a:r>
            <a:r>
              <a:rPr lang="tr-TR" b="1" dirty="0"/>
              <a:t>(0,2-100 ml)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b="1" dirty="0"/>
              <a:t>250-500x10</a:t>
            </a:r>
            <a:r>
              <a:rPr lang="tr-TR" b="1" baseline="30000" dirty="0"/>
              <a:t>6</a:t>
            </a:r>
            <a:r>
              <a:rPr lang="tr-TR" dirty="0"/>
              <a:t> </a:t>
            </a:r>
            <a:r>
              <a:rPr lang="tr-TR" u="sng" dirty="0" err="1"/>
              <a:t>progressive</a:t>
            </a:r>
            <a:r>
              <a:rPr lang="tr-TR" u="sng" dirty="0"/>
              <a:t> </a:t>
            </a:r>
            <a:r>
              <a:rPr lang="tr-TR" u="sng" dirty="0" err="1"/>
              <a:t>motile</a:t>
            </a:r>
            <a:r>
              <a:rPr lang="tr-TR" u="sng" dirty="0"/>
              <a:t> ve </a:t>
            </a:r>
            <a:r>
              <a:rPr lang="tr-TR" u="sng" dirty="0" err="1"/>
              <a:t>morphologically</a:t>
            </a:r>
            <a:r>
              <a:rPr lang="tr-TR" u="sng" dirty="0"/>
              <a:t> normal </a:t>
            </a:r>
            <a:r>
              <a:rPr lang="tr-TR" u="sng" dirty="0" err="1"/>
              <a:t>spermatozoa</a:t>
            </a:r>
            <a:r>
              <a:rPr lang="tr-TR" dirty="0"/>
              <a:t> </a:t>
            </a:r>
            <a:r>
              <a:rPr lang="tr-TR" b="1" dirty="0"/>
              <a:t>(20-1000x10</a:t>
            </a:r>
            <a:r>
              <a:rPr lang="tr-TR" b="1" baseline="30000" dirty="0"/>
              <a:t>6</a:t>
            </a:r>
            <a:r>
              <a:rPr lang="tr-TR" b="1" dirty="0"/>
              <a:t>)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dirty="0"/>
              <a:t>	*** </a:t>
            </a:r>
            <a:r>
              <a:rPr lang="tr-TR" b="1" dirty="0"/>
              <a:t>25-50x10</a:t>
            </a:r>
            <a:r>
              <a:rPr lang="tr-TR" b="1" baseline="30000" dirty="0"/>
              <a:t>6</a:t>
            </a:r>
            <a:r>
              <a:rPr lang="tr-TR" b="1" dirty="0"/>
              <a:t>/ml </a:t>
            </a:r>
            <a:r>
              <a:rPr lang="tr-TR" dirty="0" err="1"/>
              <a:t>concentration</a:t>
            </a:r>
            <a:r>
              <a:rPr lang="tr-TR" dirty="0"/>
              <a:t> is </a:t>
            </a:r>
            <a:r>
              <a:rPr lang="tr-TR" dirty="0" err="1"/>
              <a:t>accepted</a:t>
            </a:r>
            <a:r>
              <a:rPr lang="tr-TR" dirty="0"/>
              <a:t> as </a:t>
            </a:r>
            <a:r>
              <a:rPr lang="tr-TR" dirty="0" err="1"/>
              <a:t>gold</a:t>
            </a:r>
            <a:r>
              <a:rPr lang="tr-TR" dirty="0"/>
              <a:t> </a:t>
            </a:r>
            <a:r>
              <a:rPr lang="tr-TR" dirty="0" err="1"/>
              <a:t>standard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A</a:t>
            </a:r>
            <a:r>
              <a:rPr lang="en-US" dirty="0"/>
              <a:t>t least 1:1 dilution should be made for fresh semen, 1:3, 1:5 for chilled semen.</a:t>
            </a:r>
            <a:endParaRPr lang="tr-TR" dirty="0"/>
          </a:p>
        </p:txBody>
      </p:sp>
      <p:sp>
        <p:nvSpPr>
          <p:cNvPr id="4" name="1 Başlık">
            <a:extLst>
              <a:ext uri="{FF2B5EF4-FFF2-40B4-BE49-F238E27FC236}">
                <a16:creationId xmlns:a16="http://schemas.microsoft.com/office/drawing/2014/main" id="{5F67F92A-35DE-4F12-9150-DFFAE7A2A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tr-TR" altLang="tr-TR" b="1" dirty="0" err="1"/>
              <a:t>Insemination</a:t>
            </a:r>
            <a:r>
              <a:rPr lang="tr-TR" altLang="tr-TR" b="1" dirty="0"/>
              <a:t> </a:t>
            </a:r>
            <a:r>
              <a:rPr lang="tr-TR" altLang="tr-TR" b="1" dirty="0" err="1"/>
              <a:t>Dose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12819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BC1195-DC17-49CA-886E-A4053E91B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Standard </a:t>
            </a:r>
            <a:r>
              <a:rPr lang="tr-TR" dirty="0" err="1"/>
              <a:t>insemination</a:t>
            </a:r>
            <a:r>
              <a:rPr lang="tr-TR" dirty="0"/>
              <a:t> </a:t>
            </a:r>
            <a:r>
              <a:rPr lang="tr-TR" dirty="0" err="1"/>
              <a:t>dose</a:t>
            </a:r>
            <a:r>
              <a:rPr lang="tr-TR" dirty="0"/>
              <a:t>:</a:t>
            </a:r>
          </a:p>
          <a:p>
            <a:pPr marL="0" indent="0">
              <a:buNone/>
            </a:pP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dirty="0"/>
              <a:t>	4-8 </a:t>
            </a:r>
            <a:r>
              <a:rPr lang="tr-TR" dirty="0" err="1"/>
              <a:t>frozen</a:t>
            </a:r>
            <a:r>
              <a:rPr lang="tr-TR" dirty="0"/>
              <a:t> semen </a:t>
            </a:r>
            <a:r>
              <a:rPr lang="tr-TR" dirty="0" err="1"/>
              <a:t>straw</a:t>
            </a:r>
            <a:r>
              <a:rPr lang="tr-TR" dirty="0"/>
              <a:t> (0,5 ml)</a:t>
            </a:r>
          </a:p>
          <a:p>
            <a:pPr marL="0" indent="0">
              <a:buNone/>
            </a:pP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b="1" dirty="0"/>
              <a:t>	200x10</a:t>
            </a:r>
            <a:r>
              <a:rPr lang="tr-TR" b="1" baseline="30000" dirty="0"/>
              <a:t>6</a:t>
            </a:r>
            <a:r>
              <a:rPr lang="tr-TR" b="1" dirty="0"/>
              <a:t>/ml (20-1600x10</a:t>
            </a:r>
            <a:r>
              <a:rPr lang="tr-TR" b="1" baseline="30000" dirty="0"/>
              <a:t>6</a:t>
            </a:r>
            <a:r>
              <a:rPr lang="tr-TR" b="1" dirty="0"/>
              <a:t>/ml)</a:t>
            </a:r>
          </a:p>
          <a:p>
            <a:pPr marL="0" indent="0">
              <a:buNone/>
            </a:pPr>
            <a:r>
              <a:rPr lang="tr-TR" b="1" dirty="0"/>
              <a:t>	&gt;%35 </a:t>
            </a:r>
            <a:r>
              <a:rPr lang="tr-TR" b="1" dirty="0" err="1"/>
              <a:t>progressive</a:t>
            </a:r>
            <a:r>
              <a:rPr lang="tr-TR" b="1" dirty="0"/>
              <a:t> </a:t>
            </a:r>
            <a:r>
              <a:rPr lang="tr-TR" b="1" dirty="0" err="1"/>
              <a:t>motility</a:t>
            </a: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r>
              <a:rPr lang="tr-TR" sz="2000" dirty="0"/>
              <a:t>*</a:t>
            </a:r>
            <a:r>
              <a:rPr lang="tr-TR" sz="2000" b="1" dirty="0"/>
              <a:t> 1-10x10</a:t>
            </a:r>
            <a:r>
              <a:rPr lang="tr-TR" sz="2000" b="1" baseline="30000" dirty="0"/>
              <a:t>6</a:t>
            </a:r>
            <a:r>
              <a:rPr lang="tr-TR" sz="2000" b="1" dirty="0"/>
              <a:t>/ml </a:t>
            </a:r>
            <a:r>
              <a:rPr lang="tr-TR" sz="2000" dirty="0" err="1"/>
              <a:t>dosed</a:t>
            </a:r>
            <a:r>
              <a:rPr lang="tr-TR" sz="2000" dirty="0"/>
              <a:t> </a:t>
            </a:r>
            <a:r>
              <a:rPr lang="tr-TR" sz="2000" dirty="0" err="1"/>
              <a:t>frozen</a:t>
            </a:r>
            <a:r>
              <a:rPr lang="tr-TR" sz="2000" dirty="0"/>
              <a:t> semen can be </a:t>
            </a:r>
            <a:r>
              <a:rPr lang="tr-TR" sz="2000" dirty="0" err="1"/>
              <a:t>used</a:t>
            </a:r>
            <a:r>
              <a:rPr lang="tr-TR" sz="2000" dirty="0"/>
              <a:t> </a:t>
            </a:r>
            <a:r>
              <a:rPr lang="tr-TR" sz="2000" dirty="0" err="1"/>
              <a:t>for</a:t>
            </a:r>
            <a:r>
              <a:rPr lang="tr-TR" sz="2000" dirty="0"/>
              <a:t> </a:t>
            </a:r>
            <a:r>
              <a:rPr lang="tr-TR" sz="2000" dirty="0" err="1"/>
              <a:t>Deep</a:t>
            </a:r>
            <a:r>
              <a:rPr lang="tr-TR" sz="2000" dirty="0"/>
              <a:t> </a:t>
            </a:r>
            <a:r>
              <a:rPr lang="tr-TR" sz="2000" dirty="0" err="1"/>
              <a:t>cornual</a:t>
            </a:r>
            <a:r>
              <a:rPr lang="tr-TR" sz="2000" dirty="0"/>
              <a:t> </a:t>
            </a:r>
            <a:r>
              <a:rPr lang="tr-TR" sz="2000" dirty="0" err="1"/>
              <a:t>insemination</a:t>
            </a:r>
            <a:endParaRPr lang="tr-TR" sz="2000" dirty="0"/>
          </a:p>
        </p:txBody>
      </p:sp>
      <p:sp>
        <p:nvSpPr>
          <p:cNvPr id="4" name="1 Başlık">
            <a:extLst>
              <a:ext uri="{FF2B5EF4-FFF2-40B4-BE49-F238E27FC236}">
                <a16:creationId xmlns:a16="http://schemas.microsoft.com/office/drawing/2014/main" id="{44898B1B-4397-4755-BD74-E79765A7A9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tr-TR" altLang="tr-TR" b="1" dirty="0" err="1"/>
              <a:t>Insemination</a:t>
            </a:r>
            <a:r>
              <a:rPr lang="tr-TR" altLang="tr-TR" b="1" dirty="0"/>
              <a:t> </a:t>
            </a:r>
            <a:r>
              <a:rPr lang="tr-TR" altLang="tr-TR" b="1" dirty="0" err="1"/>
              <a:t>Dose</a:t>
            </a: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28530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Başlık">
            <a:extLst>
              <a:ext uri="{FF2B5EF4-FFF2-40B4-BE49-F238E27FC236}">
                <a16:creationId xmlns:a16="http://schemas.microsoft.com/office/drawing/2014/main" id="{889FE8A8-EB07-4201-85D9-05FA0CB93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dirty="0" err="1"/>
              <a:t>Artificial</a:t>
            </a:r>
            <a:r>
              <a:rPr lang="tr-TR" altLang="tr-TR" b="1" dirty="0"/>
              <a:t> </a:t>
            </a:r>
            <a:r>
              <a:rPr lang="tr-TR" altLang="tr-TR" b="1" dirty="0" err="1"/>
              <a:t>Insemination</a:t>
            </a:r>
            <a:r>
              <a:rPr lang="tr-TR" altLang="tr-TR" b="1" dirty="0"/>
              <a:t> </a:t>
            </a:r>
            <a:r>
              <a:rPr lang="tr-TR" altLang="tr-TR" b="1" dirty="0" err="1"/>
              <a:t>Technique</a:t>
            </a:r>
            <a:endParaRPr lang="tr-TR" altLang="tr-TR" dirty="0"/>
          </a:p>
        </p:txBody>
      </p:sp>
      <p:pic>
        <p:nvPicPr>
          <p:cNvPr id="111620" name="3 Resim" descr="ai_mare.jpg">
            <a:extLst>
              <a:ext uri="{FF2B5EF4-FFF2-40B4-BE49-F238E27FC236}">
                <a16:creationId xmlns:a16="http://schemas.microsoft.com/office/drawing/2014/main" id="{F03ABFCB-CA79-4748-B8DA-34ECDA3A8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844676"/>
            <a:ext cx="63357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407</Words>
  <Application>Microsoft Office PowerPoint</Application>
  <PresentationFormat>Geniş ekran</PresentationFormat>
  <Paragraphs>61</Paragraphs>
  <Slides>10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Appropriate Insemination Time</vt:lpstr>
      <vt:lpstr>PowerPoint Sunusu</vt:lpstr>
      <vt:lpstr>PowerPoint Sunusu</vt:lpstr>
      <vt:lpstr>Artificial Insemination Strategies</vt:lpstr>
      <vt:lpstr>Artificial Insemination Strategies</vt:lpstr>
      <vt:lpstr>Artificial Insemination Strategies</vt:lpstr>
      <vt:lpstr>Insemination Dose</vt:lpstr>
      <vt:lpstr>Insemination Dose</vt:lpstr>
      <vt:lpstr>Artificial Insemination Technique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Kısraklarda Seksüel Siklus</dc:title>
  <dc:creator>Administrator</dc:creator>
  <cp:lastModifiedBy>Kemal.Tuna.Olgac</cp:lastModifiedBy>
  <cp:revision>72</cp:revision>
  <dcterms:created xsi:type="dcterms:W3CDTF">2022-03-22T05:41:19Z</dcterms:created>
  <dcterms:modified xsi:type="dcterms:W3CDTF">2024-12-02T07:00:16Z</dcterms:modified>
</cp:coreProperties>
</file>