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0" r:id="rId5"/>
    <p:sldId id="261" r:id="rId6"/>
    <p:sldId id="262" r:id="rId7"/>
    <p:sldId id="263" r:id="rId8"/>
    <p:sldId id="266" r:id="rId9"/>
    <p:sldId id="267" r:id="rId10"/>
    <p:sldId id="269" r:id="rId11"/>
    <p:sldId id="268" r:id="rId12"/>
    <p:sldId id="270" r:id="rId13"/>
    <p:sldId id="273" r:id="rId14"/>
    <p:sldId id="271" r:id="rId15"/>
    <p:sldId id="272" r:id="rId16"/>
    <p:sldId id="27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4F800B-CAB7-4C08-A6DD-5AACD8C37854}" type="datetimeFigureOut">
              <a:rPr lang="tr-TR" smtClean="0"/>
              <a:t>22.05.2020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B3DBE3-A927-4115-9097-8B30A037F5C9}" type="slidenum">
              <a:rPr lang="tr-TR" smtClean="0"/>
              <a:t>‹#›</a:t>
            </a:fld>
            <a:endParaRPr lang="tr-TR"/>
          </a:p>
        </p:txBody>
      </p:sp>
    </p:spTree>
    <p:extLst>
      <p:ext uri="{BB962C8B-B14F-4D97-AF65-F5344CB8AC3E}">
        <p14:creationId xmlns:p14="http://schemas.microsoft.com/office/powerpoint/2010/main" val="201821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marL="0" indent="0">
              <a:buNone/>
            </a:pPr>
            <a:r>
              <a:rPr lang="tr-TR" smtClean="0"/>
              <a:t>«</a:t>
            </a:r>
            <a:r>
              <a:rPr lang="tr-TR" b="1" smtClean="0"/>
              <a:t>Personal is Political</a:t>
            </a:r>
            <a:r>
              <a:rPr lang="tr-TR" smtClean="0"/>
              <a:t>» (1969) by Carol Hanisch has become a groundbreaking work in 70s feminist movement.</a:t>
            </a:r>
          </a:p>
          <a:p>
            <a:pPr marL="0" indent="0">
              <a:buNone/>
            </a:pPr>
            <a:r>
              <a:rPr lang="tr-TR" smtClean="0"/>
              <a:t>The main arguments proposed by Hanisch are:</a:t>
            </a:r>
          </a:p>
          <a:p>
            <a:r>
              <a:rPr lang="tr-TR" smtClean="0"/>
              <a:t>Personal is political – personal problems that women experience in their lives are not their fault, but the result of systematic oppression.  e.g. Unequal pay, unequal opportunities – oppressive rhetoric of patriarchal ideology). </a:t>
            </a:r>
          </a:p>
          <a:p>
            <a:r>
              <a:rPr lang="tr-TR"/>
              <a:t>W</a:t>
            </a:r>
            <a:r>
              <a:rPr lang="tr-TR" smtClean="0"/>
              <a:t>omen should stop blaming themselves for their «sad/bad situations».</a:t>
            </a:r>
          </a:p>
          <a:p>
            <a:r>
              <a:rPr lang="tr-TR" smtClean="0"/>
              <a:t>Stereotypical images imposed on women should be challenged.</a:t>
            </a:r>
          </a:p>
          <a:p>
            <a:r>
              <a:rPr lang="tr-TR" smtClean="0"/>
              <a:t>The only way to have real change is to work collectively.</a:t>
            </a:r>
          </a:p>
          <a:p>
            <a:r>
              <a:rPr lang="tr-TR" smtClean="0"/>
              <a:t>The opinion of women who do not want to call themselves «feminists» should be taken seriously.</a:t>
            </a:r>
          </a:p>
          <a:p>
            <a:endParaRPr lang="tr-TR"/>
          </a:p>
        </p:txBody>
      </p:sp>
    </p:spTree>
    <p:extLst>
      <p:ext uri="{BB962C8B-B14F-4D97-AF65-F5344CB8AC3E}">
        <p14:creationId xmlns:p14="http://schemas.microsoft.com/office/powerpoint/2010/main" val="1396770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mtClean="0"/>
              <a:t>Differences based on ethnic identity, nationality, class and sexuality are important within women’s studies.</a:t>
            </a:r>
          </a:p>
          <a:p>
            <a:pPr marL="0" indent="0" algn="just">
              <a:buNone/>
            </a:pPr>
            <a:r>
              <a:rPr lang="tr-TR" smtClean="0"/>
              <a:t>Feminist debates continue to produce more complex understandings of the different forms of women’s subordination and patriarchal society.</a:t>
            </a:r>
            <a:endParaRPr lang="tr-TR"/>
          </a:p>
        </p:txBody>
      </p:sp>
    </p:spTree>
    <p:extLst>
      <p:ext uri="{BB962C8B-B14F-4D97-AF65-F5344CB8AC3E}">
        <p14:creationId xmlns:p14="http://schemas.microsoft.com/office/powerpoint/2010/main" val="2018806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err="1" smtClean="0"/>
              <a:t>Women’s</a:t>
            </a:r>
            <a:r>
              <a:rPr lang="tr-TR" dirty="0" smtClean="0"/>
              <a:t> </a:t>
            </a:r>
            <a:r>
              <a:rPr lang="tr-TR" dirty="0" err="1" smtClean="0"/>
              <a:t>studies</a:t>
            </a:r>
            <a:r>
              <a:rPr lang="tr-TR" dirty="0" smtClean="0"/>
              <a:t> </a:t>
            </a:r>
            <a:r>
              <a:rPr lang="tr-TR" dirty="0" err="1" smtClean="0"/>
              <a:t>and</a:t>
            </a:r>
            <a:r>
              <a:rPr lang="tr-TR" dirty="0" smtClean="0"/>
              <a:t> </a:t>
            </a:r>
            <a:r>
              <a:rPr lang="tr-TR" dirty="0" err="1" smtClean="0"/>
              <a:t>cultural</a:t>
            </a:r>
            <a:r>
              <a:rPr lang="tr-TR" dirty="0" smtClean="0"/>
              <a:t> </a:t>
            </a:r>
            <a:r>
              <a:rPr lang="tr-TR" dirty="0" err="1" smtClean="0"/>
              <a:t>studies</a:t>
            </a:r>
            <a:r>
              <a:rPr lang="tr-TR" dirty="0" smtClean="0"/>
              <a:t> </a:t>
            </a:r>
            <a:r>
              <a:rPr lang="tr-TR" dirty="0" err="1" smtClean="0"/>
              <a:t>are</a:t>
            </a:r>
            <a:r>
              <a:rPr lang="tr-TR" dirty="0" smtClean="0"/>
              <a:t> </a:t>
            </a:r>
            <a:r>
              <a:rPr lang="tr-TR" dirty="0" err="1" smtClean="0"/>
              <a:t>both</a:t>
            </a:r>
            <a:r>
              <a:rPr lang="tr-TR" dirty="0" smtClean="0"/>
              <a:t> </a:t>
            </a:r>
            <a:r>
              <a:rPr lang="tr-TR" dirty="0" err="1" smtClean="0"/>
              <a:t>concerned</a:t>
            </a:r>
            <a:r>
              <a:rPr lang="tr-TR" dirty="0" smtClean="0"/>
              <a:t> </a:t>
            </a:r>
            <a:r>
              <a:rPr lang="tr-TR" dirty="0" err="1" smtClean="0"/>
              <a:t>with</a:t>
            </a:r>
            <a:r>
              <a:rPr lang="tr-TR" dirty="0" smtClean="0"/>
              <a:t> </a:t>
            </a:r>
            <a:r>
              <a:rPr lang="tr-TR" dirty="0" err="1" smtClean="0"/>
              <a:t>analysing</a:t>
            </a:r>
            <a:r>
              <a:rPr lang="tr-TR" dirty="0" smtClean="0"/>
              <a:t> </a:t>
            </a:r>
            <a:r>
              <a:rPr lang="tr-TR" dirty="0" err="1" smtClean="0"/>
              <a:t>the</a:t>
            </a:r>
            <a:r>
              <a:rPr lang="tr-TR" dirty="0" smtClean="0"/>
              <a:t> </a:t>
            </a:r>
            <a:r>
              <a:rPr lang="tr-TR" dirty="0" err="1" smtClean="0"/>
              <a:t>forms</a:t>
            </a:r>
            <a:r>
              <a:rPr lang="tr-TR" dirty="0" smtClean="0"/>
              <a:t> </a:t>
            </a:r>
            <a:r>
              <a:rPr lang="tr-TR" dirty="0" err="1" smtClean="0"/>
              <a:t>and</a:t>
            </a:r>
            <a:r>
              <a:rPr lang="tr-TR" dirty="0" smtClean="0"/>
              <a:t> </a:t>
            </a:r>
            <a:r>
              <a:rPr lang="tr-TR" dirty="0" err="1" smtClean="0"/>
              <a:t>operations</a:t>
            </a:r>
            <a:r>
              <a:rPr lang="tr-TR" dirty="0" smtClean="0"/>
              <a:t> of </a:t>
            </a:r>
            <a:r>
              <a:rPr lang="tr-TR" dirty="0" err="1" smtClean="0"/>
              <a:t>power</a:t>
            </a:r>
            <a:r>
              <a:rPr lang="tr-TR" dirty="0" smtClean="0"/>
              <a:t> </a:t>
            </a:r>
            <a:r>
              <a:rPr lang="tr-TR" dirty="0" err="1" smtClean="0"/>
              <a:t>and</a:t>
            </a:r>
            <a:r>
              <a:rPr lang="tr-TR" dirty="0" smtClean="0"/>
              <a:t> </a:t>
            </a:r>
            <a:r>
              <a:rPr lang="tr-TR" dirty="0" err="1" smtClean="0"/>
              <a:t>inequality</a:t>
            </a:r>
            <a:r>
              <a:rPr lang="tr-TR" dirty="0" smtClean="0"/>
              <a:t>.</a:t>
            </a:r>
          </a:p>
          <a:p>
            <a:pPr marL="0" indent="0" algn="just">
              <a:buNone/>
            </a:pPr>
            <a:endParaRPr lang="tr-TR" dirty="0"/>
          </a:p>
          <a:p>
            <a:pPr marL="0" indent="0" algn="just">
              <a:buNone/>
            </a:pPr>
            <a:r>
              <a:rPr lang="tr-TR" dirty="0" err="1" smtClean="0"/>
              <a:t>Feminists</a:t>
            </a:r>
            <a:r>
              <a:rPr lang="tr-TR" dirty="0" smtClean="0"/>
              <a:t> </a:t>
            </a:r>
            <a:r>
              <a:rPr lang="tr-TR" dirty="0" err="1" smtClean="0"/>
              <a:t>have</a:t>
            </a:r>
            <a:r>
              <a:rPr lang="tr-TR" dirty="0" smtClean="0"/>
              <a:t> </a:t>
            </a:r>
            <a:r>
              <a:rPr lang="tr-TR" dirty="0" err="1" smtClean="0"/>
              <a:t>examined</a:t>
            </a:r>
            <a:r>
              <a:rPr lang="tr-TR" dirty="0" smtClean="0"/>
              <a:t> </a:t>
            </a:r>
            <a:r>
              <a:rPr lang="tr-TR" dirty="0" err="1" smtClean="0"/>
              <a:t>the</a:t>
            </a:r>
            <a:r>
              <a:rPr lang="tr-TR" dirty="0" smtClean="0"/>
              <a:t> </a:t>
            </a:r>
            <a:r>
              <a:rPr lang="tr-TR" dirty="0" err="1" smtClean="0"/>
              <a:t>construction</a:t>
            </a:r>
            <a:r>
              <a:rPr lang="tr-TR" dirty="0" smtClean="0"/>
              <a:t> </a:t>
            </a:r>
            <a:r>
              <a:rPr lang="tr-TR" dirty="0"/>
              <a:t>o</a:t>
            </a:r>
            <a:r>
              <a:rPr lang="tr-TR" dirty="0" smtClean="0"/>
              <a:t>f </a:t>
            </a:r>
            <a:r>
              <a:rPr lang="tr-TR" dirty="0" err="1" smtClean="0"/>
              <a:t>gender-appropriate</a:t>
            </a:r>
            <a:r>
              <a:rPr lang="tr-TR" dirty="0" smtClean="0"/>
              <a:t> </a:t>
            </a:r>
            <a:r>
              <a:rPr lang="tr-TR" dirty="0" err="1" smtClean="0"/>
              <a:t>identities</a:t>
            </a:r>
            <a:r>
              <a:rPr lang="tr-TR" dirty="0" smtClean="0"/>
              <a:t> </a:t>
            </a:r>
            <a:r>
              <a:rPr lang="tr-TR" dirty="0" err="1" smtClean="0"/>
              <a:t>and</a:t>
            </a:r>
            <a:r>
              <a:rPr lang="tr-TR" dirty="0" smtClean="0"/>
              <a:t> </a:t>
            </a:r>
            <a:r>
              <a:rPr lang="tr-TR" dirty="0" err="1" smtClean="0"/>
              <a:t>the</a:t>
            </a:r>
            <a:r>
              <a:rPr lang="tr-TR" dirty="0" smtClean="0"/>
              <a:t> </a:t>
            </a:r>
            <a:r>
              <a:rPr lang="tr-TR" dirty="0" err="1" smtClean="0"/>
              <a:t>hierarchies</a:t>
            </a:r>
            <a:r>
              <a:rPr lang="tr-TR" dirty="0" smtClean="0"/>
              <a:t> in </a:t>
            </a:r>
            <a:r>
              <a:rPr lang="tr-TR" dirty="0" err="1" smtClean="0"/>
              <a:t>private</a:t>
            </a:r>
            <a:r>
              <a:rPr lang="tr-TR" dirty="0" smtClean="0"/>
              <a:t> </a:t>
            </a:r>
            <a:r>
              <a:rPr lang="tr-TR" dirty="0" err="1" smtClean="0"/>
              <a:t>and</a:t>
            </a:r>
            <a:r>
              <a:rPr lang="tr-TR" dirty="0" smtClean="0"/>
              <a:t> </a:t>
            </a:r>
            <a:r>
              <a:rPr lang="tr-TR" dirty="0" err="1" smtClean="0"/>
              <a:t>public</a:t>
            </a:r>
            <a:r>
              <a:rPr lang="tr-TR" dirty="0" smtClean="0"/>
              <a:t> </a:t>
            </a:r>
            <a:r>
              <a:rPr lang="tr-TR" dirty="0" err="1" smtClean="0"/>
              <a:t>spaces</a:t>
            </a:r>
            <a:r>
              <a:rPr lang="tr-TR" dirty="0" smtClean="0"/>
              <a:t>.</a:t>
            </a:r>
            <a:endParaRPr lang="tr-TR" dirty="0"/>
          </a:p>
        </p:txBody>
      </p:sp>
    </p:spTree>
    <p:extLst>
      <p:ext uri="{BB962C8B-B14F-4D97-AF65-F5344CB8AC3E}">
        <p14:creationId xmlns:p14="http://schemas.microsoft.com/office/powerpoint/2010/main" val="1190610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1" smtClean="0"/>
              <a:t>The voyeuristic and fetishistic construction of women in visual images </a:t>
            </a:r>
            <a:r>
              <a:rPr lang="tr-TR" smtClean="0"/>
              <a:t>has been a critical focus in women’s studies.</a:t>
            </a:r>
          </a:p>
          <a:p>
            <a:pPr marL="0" indent="0" algn="just">
              <a:buNone/>
            </a:pPr>
            <a:endParaRPr lang="tr-T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3284984"/>
            <a:ext cx="57150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Metin kutusu 3"/>
          <p:cNvSpPr txBox="1"/>
          <p:nvPr/>
        </p:nvSpPr>
        <p:spPr>
          <a:xfrm>
            <a:off x="5354844" y="6323554"/>
            <a:ext cx="3168352" cy="369332"/>
          </a:xfrm>
          <a:prstGeom prst="rect">
            <a:avLst/>
          </a:prstGeom>
          <a:noFill/>
        </p:spPr>
        <p:txBody>
          <a:bodyPr wrap="square" rtlCol="0">
            <a:spAutoFit/>
          </a:bodyPr>
          <a:lstStyle/>
          <a:p>
            <a:r>
              <a:rPr lang="tr-TR" i="1" smtClean="0"/>
              <a:t>Basic Instinct</a:t>
            </a:r>
            <a:r>
              <a:rPr lang="tr-TR" smtClean="0"/>
              <a:t>, 1992</a:t>
            </a:r>
            <a:endParaRPr lang="tr-TR"/>
          </a:p>
        </p:txBody>
      </p:sp>
    </p:spTree>
    <p:extLst>
      <p:ext uri="{BB962C8B-B14F-4D97-AF65-F5344CB8AC3E}">
        <p14:creationId xmlns:p14="http://schemas.microsoft.com/office/powerpoint/2010/main" val="1251389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err="1" smtClean="0"/>
              <a:t>The</a:t>
            </a:r>
            <a:r>
              <a:rPr lang="tr-TR" dirty="0" smtClean="0"/>
              <a:t> </a:t>
            </a:r>
            <a:r>
              <a:rPr lang="tr-TR" dirty="0" err="1" smtClean="0"/>
              <a:t>power</a:t>
            </a:r>
            <a:r>
              <a:rPr lang="tr-TR" dirty="0" smtClean="0"/>
              <a:t> </a:t>
            </a:r>
            <a:r>
              <a:rPr lang="tr-TR" dirty="0" err="1" smtClean="0"/>
              <a:t>relations</a:t>
            </a:r>
            <a:r>
              <a:rPr lang="tr-TR" dirty="0" smtClean="0"/>
              <a:t> of </a:t>
            </a:r>
            <a:r>
              <a:rPr lang="tr-TR" dirty="0" err="1" smtClean="0"/>
              <a:t>pornography</a:t>
            </a:r>
            <a:r>
              <a:rPr lang="tr-TR" dirty="0" smtClean="0"/>
              <a:t>, </a:t>
            </a:r>
            <a:r>
              <a:rPr lang="tr-TR" dirty="0" err="1" smtClean="0"/>
              <a:t>male</a:t>
            </a:r>
            <a:r>
              <a:rPr lang="tr-TR" dirty="0" smtClean="0"/>
              <a:t> </a:t>
            </a:r>
            <a:r>
              <a:rPr lang="tr-TR" dirty="0" err="1" smtClean="0"/>
              <a:t>violence</a:t>
            </a:r>
            <a:r>
              <a:rPr lang="tr-TR" dirty="0" smtClean="0"/>
              <a:t> </a:t>
            </a:r>
            <a:r>
              <a:rPr lang="tr-TR" dirty="0" err="1" smtClean="0"/>
              <a:t>are</a:t>
            </a:r>
            <a:r>
              <a:rPr lang="tr-TR" dirty="0" smtClean="0"/>
              <a:t> </a:t>
            </a:r>
            <a:r>
              <a:rPr lang="tr-TR" dirty="0" err="1" smtClean="0"/>
              <a:t>seen</a:t>
            </a:r>
            <a:r>
              <a:rPr lang="tr-TR" dirty="0" smtClean="0"/>
              <a:t> as an integral </a:t>
            </a:r>
            <a:r>
              <a:rPr lang="tr-TR" dirty="0" err="1" smtClean="0"/>
              <a:t>part</a:t>
            </a:r>
            <a:r>
              <a:rPr lang="tr-TR" dirty="0" smtClean="0"/>
              <a:t> of </a:t>
            </a:r>
            <a:r>
              <a:rPr lang="tr-TR" dirty="0" err="1" smtClean="0"/>
              <a:t>violent</a:t>
            </a:r>
            <a:r>
              <a:rPr lang="tr-TR" dirty="0" smtClean="0"/>
              <a:t> </a:t>
            </a:r>
            <a:r>
              <a:rPr lang="tr-TR" dirty="0" err="1" smtClean="0"/>
              <a:t>practices</a:t>
            </a:r>
            <a:r>
              <a:rPr lang="tr-TR" dirty="0" smtClean="0"/>
              <a:t> </a:t>
            </a:r>
            <a:r>
              <a:rPr lang="tr-TR" dirty="0" err="1" smtClean="0"/>
              <a:t>against</a:t>
            </a:r>
            <a:r>
              <a:rPr lang="tr-TR" dirty="0" smtClean="0"/>
              <a:t> </a:t>
            </a:r>
            <a:r>
              <a:rPr lang="tr-TR" dirty="0" err="1" smtClean="0"/>
              <a:t>women</a:t>
            </a:r>
            <a:r>
              <a:rPr lang="tr-TR" dirty="0" smtClean="0"/>
              <a:t>. </a:t>
            </a:r>
            <a:r>
              <a:rPr lang="tr-TR" dirty="0" err="1" smtClean="0"/>
              <a:t>Women’s</a:t>
            </a:r>
            <a:r>
              <a:rPr lang="tr-TR" dirty="0" smtClean="0"/>
              <a:t> </a:t>
            </a:r>
            <a:r>
              <a:rPr lang="tr-TR" dirty="0" err="1" smtClean="0"/>
              <a:t>studies</a:t>
            </a:r>
            <a:r>
              <a:rPr lang="tr-TR" dirty="0" smtClean="0"/>
              <a:t> </a:t>
            </a:r>
            <a:r>
              <a:rPr lang="tr-TR" dirty="0" err="1" smtClean="0"/>
              <a:t>examine</a:t>
            </a:r>
            <a:r>
              <a:rPr lang="tr-TR" dirty="0" smtClean="0"/>
              <a:t> </a:t>
            </a:r>
            <a:r>
              <a:rPr lang="tr-TR" dirty="0" err="1" smtClean="0"/>
              <a:t>and</a:t>
            </a:r>
            <a:r>
              <a:rPr lang="tr-TR" dirty="0" smtClean="0"/>
              <a:t> </a:t>
            </a:r>
            <a:r>
              <a:rPr lang="tr-TR" dirty="0" err="1" smtClean="0"/>
              <a:t>critique</a:t>
            </a:r>
            <a:r>
              <a:rPr lang="tr-TR" dirty="0" smtClean="0"/>
              <a:t> </a:t>
            </a:r>
            <a:r>
              <a:rPr lang="tr-TR" dirty="0" err="1" smtClean="0"/>
              <a:t>the</a:t>
            </a:r>
            <a:r>
              <a:rPr lang="tr-TR" dirty="0" smtClean="0"/>
              <a:t> </a:t>
            </a:r>
            <a:r>
              <a:rPr lang="tr-TR" dirty="0" err="1" smtClean="0"/>
              <a:t>misogynistic</a:t>
            </a:r>
            <a:r>
              <a:rPr lang="tr-TR" dirty="0" smtClean="0"/>
              <a:t> </a:t>
            </a:r>
            <a:r>
              <a:rPr lang="tr-TR" dirty="0" err="1" smtClean="0"/>
              <a:t>tendencies</a:t>
            </a:r>
            <a:r>
              <a:rPr lang="tr-TR" dirty="0" smtClean="0"/>
              <a:t> in </a:t>
            </a:r>
            <a:r>
              <a:rPr lang="tr-TR" dirty="0" err="1" smtClean="0"/>
              <a:t>culture</a:t>
            </a:r>
            <a:r>
              <a:rPr lang="tr-TR" dirty="0" smtClean="0"/>
              <a:t>.</a:t>
            </a:r>
            <a:endParaRPr lang="tr-TR" dirty="0"/>
          </a:p>
        </p:txBody>
      </p:sp>
    </p:spTree>
    <p:extLst>
      <p:ext uri="{BB962C8B-B14F-4D97-AF65-F5344CB8AC3E}">
        <p14:creationId xmlns:p14="http://schemas.microsoft.com/office/powerpoint/2010/main" val="460058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mtClean="0"/>
              <a:t>One of the primary aims in bringing together feminism and cultural studies is to consider the significance within feminist theory and politics of questions concerning the cultural dimensions of gender inequality and patriarchal power.</a:t>
            </a:r>
            <a:endParaRPr lang="tr-TR"/>
          </a:p>
        </p:txBody>
      </p:sp>
    </p:spTree>
    <p:extLst>
      <p:ext uri="{BB962C8B-B14F-4D97-AF65-F5344CB8AC3E}">
        <p14:creationId xmlns:p14="http://schemas.microsoft.com/office/powerpoint/2010/main" val="1033753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How </a:t>
            </a:r>
            <a:r>
              <a:rPr lang="tr-TR" dirty="0" err="1" smtClean="0"/>
              <a:t>culture</a:t>
            </a:r>
            <a:r>
              <a:rPr lang="tr-TR" dirty="0" smtClean="0"/>
              <a:t> </a:t>
            </a:r>
            <a:r>
              <a:rPr lang="tr-TR" dirty="0" err="1" smtClean="0"/>
              <a:t>influences</a:t>
            </a:r>
            <a:r>
              <a:rPr lang="tr-TR" dirty="0" smtClean="0"/>
              <a:t> </a:t>
            </a:r>
            <a:r>
              <a:rPr lang="tr-TR" dirty="0" err="1" smtClean="0"/>
              <a:t>gender</a:t>
            </a:r>
            <a:r>
              <a:rPr lang="tr-TR" dirty="0" smtClean="0"/>
              <a:t> </a:t>
            </a:r>
            <a:r>
              <a:rPr lang="tr-TR" dirty="0" err="1" smtClean="0"/>
              <a:t>inequality</a:t>
            </a:r>
            <a:r>
              <a:rPr lang="tr-TR" dirty="0" smtClean="0"/>
              <a:t>  (</a:t>
            </a:r>
            <a:r>
              <a:rPr lang="tr-TR" dirty="0" err="1" smtClean="0"/>
              <a:t>by</a:t>
            </a:r>
            <a:r>
              <a:rPr lang="tr-TR" dirty="0" smtClean="0"/>
              <a:t> </a:t>
            </a:r>
            <a:r>
              <a:rPr lang="tr-TR" dirty="0" err="1" smtClean="0"/>
              <a:t>means</a:t>
            </a:r>
            <a:r>
              <a:rPr lang="tr-TR" dirty="0" smtClean="0"/>
              <a:t> of </a:t>
            </a:r>
            <a:r>
              <a:rPr lang="tr-TR" dirty="0" err="1" smtClean="0"/>
              <a:t>stereotypes</a:t>
            </a:r>
            <a:r>
              <a:rPr lang="tr-TR" dirty="0" smtClean="0"/>
              <a:t>, </a:t>
            </a:r>
            <a:r>
              <a:rPr lang="tr-TR" dirty="0" err="1" smtClean="0"/>
              <a:t>repressive</a:t>
            </a:r>
            <a:r>
              <a:rPr lang="tr-TR" dirty="0" smtClean="0"/>
              <a:t> </a:t>
            </a:r>
            <a:r>
              <a:rPr lang="tr-TR" dirty="0" err="1" smtClean="0"/>
              <a:t>images</a:t>
            </a:r>
            <a:r>
              <a:rPr lang="tr-TR" dirty="0" smtClean="0"/>
              <a:t>)</a:t>
            </a:r>
          </a:p>
          <a:p>
            <a:r>
              <a:rPr lang="tr-TR" dirty="0" smtClean="0"/>
              <a:t>How </a:t>
            </a:r>
            <a:r>
              <a:rPr lang="tr-TR" dirty="0" err="1" smtClean="0"/>
              <a:t>gender</a:t>
            </a:r>
            <a:r>
              <a:rPr lang="tr-TR" dirty="0" smtClean="0"/>
              <a:t> </a:t>
            </a:r>
            <a:r>
              <a:rPr lang="tr-TR" dirty="0" err="1" smtClean="0"/>
              <a:t>inequality</a:t>
            </a:r>
            <a:r>
              <a:rPr lang="tr-TR" dirty="0" smtClean="0"/>
              <a:t> </a:t>
            </a:r>
            <a:r>
              <a:rPr lang="tr-TR" dirty="0" err="1" smtClean="0"/>
              <a:t>influences</a:t>
            </a:r>
            <a:r>
              <a:rPr lang="tr-TR" dirty="0" smtClean="0"/>
              <a:t> </a:t>
            </a:r>
            <a:r>
              <a:rPr lang="tr-TR" dirty="0" err="1" smtClean="0"/>
              <a:t>culture</a:t>
            </a:r>
            <a:r>
              <a:rPr lang="tr-TR" dirty="0" smtClean="0"/>
              <a:t> (</a:t>
            </a:r>
            <a:r>
              <a:rPr lang="tr-TR" dirty="0" err="1" smtClean="0"/>
              <a:t>by</a:t>
            </a:r>
            <a:r>
              <a:rPr lang="tr-TR" dirty="0" smtClean="0"/>
              <a:t> </a:t>
            </a:r>
            <a:r>
              <a:rPr lang="tr-TR" dirty="0" err="1" smtClean="0"/>
              <a:t>turning</a:t>
            </a:r>
            <a:r>
              <a:rPr lang="tr-TR" dirty="0" smtClean="0"/>
              <a:t> </a:t>
            </a:r>
            <a:r>
              <a:rPr lang="tr-TR" dirty="0" err="1" smtClean="0"/>
              <a:t>culture</a:t>
            </a:r>
            <a:r>
              <a:rPr lang="tr-TR" dirty="0" smtClean="0"/>
              <a:t> </a:t>
            </a:r>
            <a:r>
              <a:rPr lang="tr-TR" dirty="0" err="1" smtClean="0"/>
              <a:t>into</a:t>
            </a:r>
            <a:r>
              <a:rPr lang="tr-TR" dirty="0" smtClean="0"/>
              <a:t> a </a:t>
            </a:r>
            <a:r>
              <a:rPr lang="tr-TR" dirty="0" err="1" smtClean="0"/>
              <a:t>repressively</a:t>
            </a:r>
            <a:r>
              <a:rPr lang="tr-TR" dirty="0" smtClean="0"/>
              <a:t> </a:t>
            </a:r>
            <a:r>
              <a:rPr lang="tr-TR" dirty="0" err="1" smtClean="0"/>
              <a:t>barren</a:t>
            </a:r>
            <a:r>
              <a:rPr lang="tr-TR" dirty="0" smtClean="0"/>
              <a:t> </a:t>
            </a:r>
            <a:r>
              <a:rPr lang="tr-TR" dirty="0" err="1" smtClean="0"/>
              <a:t>area</a:t>
            </a:r>
            <a:r>
              <a:rPr lang="tr-TR" dirty="0" smtClean="0"/>
              <a:t>)</a:t>
            </a:r>
            <a:endParaRPr lang="tr-TR" dirty="0"/>
          </a:p>
        </p:txBody>
      </p:sp>
    </p:spTree>
    <p:extLst>
      <p:ext uri="{BB962C8B-B14F-4D97-AF65-F5344CB8AC3E}">
        <p14:creationId xmlns:p14="http://schemas.microsoft.com/office/powerpoint/2010/main" val="3391279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marL="0" indent="0" algn="just">
              <a:buNone/>
            </a:pPr>
            <a:r>
              <a:rPr lang="tr-TR" dirty="0" err="1" smtClean="0"/>
              <a:t>In</a:t>
            </a:r>
            <a:r>
              <a:rPr lang="tr-TR" dirty="0" smtClean="0"/>
              <a:t> «</a:t>
            </a:r>
            <a:r>
              <a:rPr lang="tr-TR" dirty="0" err="1" smtClean="0"/>
              <a:t>The</a:t>
            </a:r>
            <a:r>
              <a:rPr lang="tr-TR" dirty="0" smtClean="0"/>
              <a:t> </a:t>
            </a:r>
            <a:r>
              <a:rPr lang="tr-TR" dirty="0" err="1" smtClean="0"/>
              <a:t>Future</a:t>
            </a:r>
            <a:r>
              <a:rPr lang="tr-TR" dirty="0" smtClean="0"/>
              <a:t> of </a:t>
            </a:r>
            <a:r>
              <a:rPr lang="tr-TR" dirty="0" err="1" smtClean="0"/>
              <a:t>Cultural</a:t>
            </a:r>
            <a:r>
              <a:rPr lang="tr-TR" dirty="0" smtClean="0"/>
              <a:t> </a:t>
            </a:r>
            <a:r>
              <a:rPr lang="tr-TR" dirty="0" err="1" smtClean="0"/>
              <a:t>Studies</a:t>
            </a:r>
            <a:r>
              <a:rPr lang="tr-TR" dirty="0" smtClean="0"/>
              <a:t>» (1989), </a:t>
            </a:r>
            <a:r>
              <a:rPr lang="tr-TR" dirty="0" err="1" smtClean="0"/>
              <a:t>Raymond</a:t>
            </a:r>
            <a:r>
              <a:rPr lang="tr-TR" dirty="0" smtClean="0"/>
              <a:t> Williams </a:t>
            </a:r>
            <a:r>
              <a:rPr lang="tr-TR" dirty="0" err="1" smtClean="0"/>
              <a:t>states</a:t>
            </a:r>
            <a:r>
              <a:rPr lang="tr-TR" dirty="0" smtClean="0"/>
              <a:t> </a:t>
            </a:r>
            <a:r>
              <a:rPr lang="tr-TR" dirty="0" err="1" smtClean="0"/>
              <a:t>that</a:t>
            </a:r>
            <a:r>
              <a:rPr lang="tr-TR" dirty="0" smtClean="0"/>
              <a:t> </a:t>
            </a:r>
            <a:r>
              <a:rPr lang="tr-TR" dirty="0" err="1" smtClean="0"/>
              <a:t>cultural</a:t>
            </a:r>
            <a:r>
              <a:rPr lang="tr-TR" dirty="0" smtClean="0"/>
              <a:t> </a:t>
            </a:r>
            <a:r>
              <a:rPr lang="tr-TR" dirty="0" err="1" smtClean="0"/>
              <a:t>studies</a:t>
            </a:r>
            <a:r>
              <a:rPr lang="tr-TR" dirty="0" smtClean="0"/>
              <a:t> has a </a:t>
            </a:r>
            <a:r>
              <a:rPr lang="tr-TR" dirty="0" err="1" smtClean="0"/>
              <a:t>remarkable</a:t>
            </a:r>
            <a:r>
              <a:rPr lang="tr-TR" dirty="0" smtClean="0"/>
              <a:t> </a:t>
            </a:r>
            <a:r>
              <a:rPr lang="tr-TR" dirty="0" err="1" smtClean="0"/>
              <a:t>future</a:t>
            </a:r>
            <a:r>
              <a:rPr lang="tr-TR" dirty="0" smtClean="0"/>
              <a:t> </a:t>
            </a:r>
            <a:r>
              <a:rPr lang="tr-TR" dirty="0" err="1" smtClean="0"/>
              <a:t>if</a:t>
            </a:r>
            <a:r>
              <a:rPr lang="tr-TR" dirty="0" smtClean="0"/>
              <a:t> it is </a:t>
            </a:r>
            <a:r>
              <a:rPr lang="tr-TR" dirty="0" err="1" smtClean="0"/>
              <a:t>free</a:t>
            </a:r>
            <a:r>
              <a:rPr lang="tr-TR" dirty="0" smtClean="0"/>
              <a:t> </a:t>
            </a:r>
            <a:r>
              <a:rPr lang="tr-TR" dirty="0" err="1" smtClean="0"/>
              <a:t>from</a:t>
            </a:r>
            <a:r>
              <a:rPr lang="tr-TR" dirty="0" smtClean="0"/>
              <a:t> </a:t>
            </a:r>
            <a:r>
              <a:rPr lang="tr-TR" dirty="0" err="1" smtClean="0"/>
              <a:t>any</a:t>
            </a:r>
            <a:r>
              <a:rPr lang="tr-TR" dirty="0" smtClean="0"/>
              <a:t> form of </a:t>
            </a:r>
            <a:r>
              <a:rPr lang="tr-TR" dirty="0" err="1" smtClean="0"/>
              <a:t>pressure</a:t>
            </a:r>
            <a:r>
              <a:rPr lang="tr-TR" dirty="0" smtClean="0"/>
              <a:t>.</a:t>
            </a:r>
          </a:p>
          <a:p>
            <a:pPr marL="0" indent="0" algn="just">
              <a:buNone/>
            </a:pPr>
            <a:r>
              <a:rPr lang="tr-TR" dirty="0" smtClean="0"/>
              <a:t>Here is how he </a:t>
            </a:r>
            <a:r>
              <a:rPr lang="tr-TR" dirty="0" err="1" smtClean="0"/>
              <a:t>expresses</a:t>
            </a:r>
            <a:r>
              <a:rPr lang="tr-TR" dirty="0" smtClean="0"/>
              <a:t> it :</a:t>
            </a:r>
          </a:p>
          <a:p>
            <a:pPr marL="0" indent="0" algn="just">
              <a:buNone/>
            </a:pPr>
            <a:r>
              <a:rPr lang="tr-TR" dirty="0" smtClean="0"/>
              <a:t>«</a:t>
            </a:r>
            <a:r>
              <a:rPr lang="tr-TR" dirty="0" err="1" smtClean="0"/>
              <a:t>Cultural</a:t>
            </a:r>
            <a:r>
              <a:rPr lang="tr-TR" dirty="0" smtClean="0"/>
              <a:t> </a:t>
            </a:r>
            <a:r>
              <a:rPr lang="tr-TR" dirty="0" err="1" smtClean="0"/>
              <a:t>studies</a:t>
            </a:r>
            <a:r>
              <a:rPr lang="tr-TR" dirty="0" smtClean="0"/>
              <a:t> is </a:t>
            </a:r>
            <a:r>
              <a:rPr lang="tr-TR" dirty="0" err="1" smtClean="0"/>
              <a:t>about</a:t>
            </a:r>
            <a:r>
              <a:rPr lang="tr-TR" dirty="0" smtClean="0"/>
              <a:t> </a:t>
            </a:r>
            <a:r>
              <a:rPr lang="tr-TR" dirty="0" err="1" smtClean="0"/>
              <a:t>taking</a:t>
            </a:r>
            <a:r>
              <a:rPr lang="tr-TR" dirty="0" smtClean="0"/>
              <a:t> </a:t>
            </a:r>
            <a:r>
              <a:rPr lang="tr-TR" dirty="0" err="1" smtClean="0"/>
              <a:t>the</a:t>
            </a:r>
            <a:r>
              <a:rPr lang="tr-TR" dirty="0" smtClean="0"/>
              <a:t> </a:t>
            </a:r>
            <a:r>
              <a:rPr lang="tr-TR" dirty="0" err="1" smtClean="0"/>
              <a:t>best</a:t>
            </a:r>
            <a:r>
              <a:rPr lang="tr-TR" dirty="0" smtClean="0"/>
              <a:t> </a:t>
            </a:r>
            <a:r>
              <a:rPr lang="tr-TR" dirty="0" err="1" smtClean="0"/>
              <a:t>we</a:t>
            </a:r>
            <a:r>
              <a:rPr lang="tr-TR" dirty="0" smtClean="0"/>
              <a:t> can in </a:t>
            </a:r>
            <a:r>
              <a:rPr lang="tr-TR" dirty="0" err="1" smtClean="0"/>
              <a:t>intellectual</a:t>
            </a:r>
            <a:r>
              <a:rPr lang="tr-TR" dirty="0" smtClean="0"/>
              <a:t> </a:t>
            </a:r>
            <a:r>
              <a:rPr lang="tr-TR" dirty="0" err="1" smtClean="0"/>
              <a:t>work</a:t>
            </a:r>
            <a:r>
              <a:rPr lang="tr-TR" dirty="0" smtClean="0"/>
              <a:t> </a:t>
            </a:r>
            <a:r>
              <a:rPr lang="tr-TR" dirty="0" err="1" smtClean="0"/>
              <a:t>and</a:t>
            </a:r>
            <a:r>
              <a:rPr lang="tr-TR" dirty="0" smtClean="0"/>
              <a:t> </a:t>
            </a:r>
            <a:r>
              <a:rPr lang="tr-TR" dirty="0" err="1" smtClean="0"/>
              <a:t>going</a:t>
            </a:r>
            <a:r>
              <a:rPr lang="tr-TR" dirty="0" smtClean="0"/>
              <a:t> </a:t>
            </a:r>
            <a:r>
              <a:rPr lang="tr-TR" dirty="0" err="1" smtClean="0"/>
              <a:t>with</a:t>
            </a:r>
            <a:r>
              <a:rPr lang="tr-TR" dirty="0" smtClean="0"/>
              <a:t> it in </a:t>
            </a:r>
            <a:r>
              <a:rPr lang="tr-TR" dirty="0" err="1" smtClean="0"/>
              <a:t>this</a:t>
            </a:r>
            <a:r>
              <a:rPr lang="tr-TR" dirty="0" smtClean="0"/>
              <a:t> </a:t>
            </a:r>
            <a:r>
              <a:rPr lang="tr-TR" dirty="0" err="1" smtClean="0"/>
              <a:t>very</a:t>
            </a:r>
            <a:r>
              <a:rPr lang="tr-TR" dirty="0" smtClean="0"/>
              <a:t> </a:t>
            </a:r>
            <a:r>
              <a:rPr lang="tr-TR" dirty="0" err="1" smtClean="0"/>
              <a:t>open</a:t>
            </a:r>
            <a:r>
              <a:rPr lang="tr-TR" dirty="0" smtClean="0"/>
              <a:t> </a:t>
            </a:r>
            <a:r>
              <a:rPr lang="tr-TR" dirty="0" err="1" smtClean="0"/>
              <a:t>way</a:t>
            </a:r>
            <a:r>
              <a:rPr lang="tr-TR" dirty="0" smtClean="0"/>
              <a:t> </a:t>
            </a:r>
            <a:r>
              <a:rPr lang="tr-TR" dirty="0" err="1" smtClean="0"/>
              <a:t>to</a:t>
            </a:r>
            <a:r>
              <a:rPr lang="tr-TR" dirty="0" smtClean="0"/>
              <a:t> </a:t>
            </a:r>
            <a:r>
              <a:rPr lang="tr-TR" dirty="0" err="1" smtClean="0"/>
              <a:t>confront</a:t>
            </a:r>
            <a:r>
              <a:rPr lang="tr-TR" dirty="0" smtClean="0"/>
              <a:t> </a:t>
            </a:r>
            <a:r>
              <a:rPr lang="tr-TR" dirty="0" err="1" smtClean="0"/>
              <a:t>people</a:t>
            </a:r>
            <a:r>
              <a:rPr lang="tr-TR" dirty="0" smtClean="0"/>
              <a:t> </a:t>
            </a:r>
            <a:r>
              <a:rPr lang="tr-TR" dirty="0" err="1" smtClean="0"/>
              <a:t>for</a:t>
            </a:r>
            <a:r>
              <a:rPr lang="tr-TR" dirty="0" smtClean="0"/>
              <a:t> </a:t>
            </a:r>
            <a:r>
              <a:rPr lang="tr-TR" dirty="0" err="1" smtClean="0"/>
              <a:t>whom</a:t>
            </a:r>
            <a:r>
              <a:rPr lang="tr-TR" dirty="0" smtClean="0"/>
              <a:t> it is not a </a:t>
            </a:r>
            <a:r>
              <a:rPr lang="tr-TR" dirty="0" err="1" smtClean="0"/>
              <a:t>way</a:t>
            </a:r>
            <a:r>
              <a:rPr lang="tr-TR" dirty="0" smtClean="0"/>
              <a:t> of life, […] but </a:t>
            </a:r>
            <a:r>
              <a:rPr lang="tr-TR" dirty="0" err="1" smtClean="0"/>
              <a:t>for</a:t>
            </a:r>
            <a:r>
              <a:rPr lang="tr-TR" dirty="0" smtClean="0"/>
              <a:t> </a:t>
            </a:r>
            <a:r>
              <a:rPr lang="tr-TR" dirty="0" err="1" smtClean="0"/>
              <a:t>whom</a:t>
            </a:r>
            <a:r>
              <a:rPr lang="tr-TR" dirty="0" smtClean="0"/>
              <a:t> it is a </a:t>
            </a:r>
            <a:r>
              <a:rPr lang="tr-TR" dirty="0" err="1" smtClean="0"/>
              <a:t>matter</a:t>
            </a:r>
            <a:r>
              <a:rPr lang="tr-TR" dirty="0" smtClean="0"/>
              <a:t> of </a:t>
            </a:r>
            <a:r>
              <a:rPr lang="tr-TR" dirty="0" err="1" smtClean="0"/>
              <a:t>their</a:t>
            </a:r>
            <a:r>
              <a:rPr lang="tr-TR" dirty="0" smtClean="0"/>
              <a:t> </a:t>
            </a:r>
            <a:r>
              <a:rPr lang="tr-TR" dirty="0" err="1" smtClean="0"/>
              <a:t>own</a:t>
            </a:r>
            <a:r>
              <a:rPr lang="tr-TR" dirty="0" smtClean="0"/>
              <a:t> </a:t>
            </a:r>
            <a:r>
              <a:rPr lang="tr-TR" dirty="0" err="1" smtClean="0"/>
              <a:t>intellectual</a:t>
            </a:r>
            <a:r>
              <a:rPr lang="tr-TR" dirty="0" smtClean="0"/>
              <a:t> </a:t>
            </a:r>
            <a:r>
              <a:rPr lang="tr-TR" dirty="0" err="1" smtClean="0"/>
              <a:t>interest</a:t>
            </a:r>
            <a:r>
              <a:rPr lang="tr-TR" dirty="0" smtClean="0"/>
              <a:t>, </a:t>
            </a:r>
            <a:r>
              <a:rPr lang="tr-TR" dirty="0" err="1" smtClean="0"/>
              <a:t>their</a:t>
            </a:r>
            <a:r>
              <a:rPr lang="tr-TR" dirty="0" smtClean="0"/>
              <a:t> </a:t>
            </a:r>
            <a:r>
              <a:rPr lang="tr-TR" dirty="0" err="1" smtClean="0"/>
              <a:t>own</a:t>
            </a:r>
            <a:r>
              <a:rPr lang="tr-TR" dirty="0" smtClean="0"/>
              <a:t> </a:t>
            </a:r>
            <a:r>
              <a:rPr lang="tr-TR" dirty="0" err="1" smtClean="0"/>
              <a:t>understanding</a:t>
            </a:r>
            <a:r>
              <a:rPr lang="tr-TR" dirty="0" smtClean="0"/>
              <a:t> of </a:t>
            </a:r>
            <a:r>
              <a:rPr lang="tr-TR" dirty="0" err="1" smtClean="0"/>
              <a:t>the</a:t>
            </a:r>
            <a:r>
              <a:rPr lang="tr-TR" dirty="0" smtClean="0"/>
              <a:t> </a:t>
            </a:r>
            <a:r>
              <a:rPr lang="tr-TR" dirty="0" err="1" smtClean="0"/>
              <a:t>pressures</a:t>
            </a:r>
            <a:r>
              <a:rPr lang="tr-TR" dirty="0" smtClean="0"/>
              <a:t> on </a:t>
            </a:r>
            <a:r>
              <a:rPr lang="tr-TR" dirty="0" err="1" smtClean="0"/>
              <a:t>them</a:t>
            </a:r>
            <a:r>
              <a:rPr lang="tr-TR" dirty="0" smtClean="0"/>
              <a:t>, </a:t>
            </a:r>
            <a:r>
              <a:rPr lang="tr-TR" dirty="0" err="1" smtClean="0"/>
              <a:t>pressures</a:t>
            </a:r>
            <a:r>
              <a:rPr lang="tr-TR" dirty="0" smtClean="0"/>
              <a:t> of </a:t>
            </a:r>
            <a:r>
              <a:rPr lang="tr-TR" dirty="0" err="1" smtClean="0"/>
              <a:t>every</a:t>
            </a:r>
            <a:r>
              <a:rPr lang="tr-TR" dirty="0" smtClean="0"/>
              <a:t> </a:t>
            </a:r>
            <a:r>
              <a:rPr lang="tr-TR" dirty="0" err="1" smtClean="0"/>
              <a:t>kind</a:t>
            </a:r>
            <a:r>
              <a:rPr lang="tr-TR" dirty="0" smtClean="0"/>
              <a:t>, </a:t>
            </a:r>
            <a:r>
              <a:rPr lang="tr-TR" dirty="0" err="1" smtClean="0"/>
              <a:t>from</a:t>
            </a:r>
            <a:r>
              <a:rPr lang="tr-TR" dirty="0" smtClean="0"/>
              <a:t> </a:t>
            </a:r>
            <a:r>
              <a:rPr lang="tr-TR" dirty="0" err="1" smtClean="0"/>
              <a:t>the</a:t>
            </a:r>
            <a:r>
              <a:rPr lang="tr-TR" dirty="0" smtClean="0"/>
              <a:t> </a:t>
            </a:r>
            <a:r>
              <a:rPr lang="tr-TR" dirty="0" err="1" smtClean="0"/>
              <a:t>most</a:t>
            </a:r>
            <a:r>
              <a:rPr lang="tr-TR" dirty="0" smtClean="0"/>
              <a:t> </a:t>
            </a:r>
            <a:r>
              <a:rPr lang="tr-TR" dirty="0" err="1" smtClean="0"/>
              <a:t>personal</a:t>
            </a:r>
            <a:r>
              <a:rPr lang="tr-TR" dirty="0" smtClean="0"/>
              <a:t> </a:t>
            </a:r>
            <a:r>
              <a:rPr lang="tr-TR" dirty="0" err="1" smtClean="0"/>
              <a:t>to</a:t>
            </a:r>
            <a:r>
              <a:rPr lang="tr-TR" dirty="0" smtClean="0"/>
              <a:t> </a:t>
            </a:r>
            <a:r>
              <a:rPr lang="tr-TR" dirty="0" err="1" smtClean="0"/>
              <a:t>the</a:t>
            </a:r>
            <a:r>
              <a:rPr lang="tr-TR" dirty="0" smtClean="0"/>
              <a:t> </a:t>
            </a:r>
            <a:r>
              <a:rPr lang="tr-TR" dirty="0" err="1" smtClean="0"/>
              <a:t>most</a:t>
            </a:r>
            <a:r>
              <a:rPr lang="tr-TR" dirty="0" smtClean="0"/>
              <a:t> </a:t>
            </a:r>
            <a:r>
              <a:rPr lang="tr-TR" dirty="0" err="1" smtClean="0"/>
              <a:t>broadly</a:t>
            </a:r>
            <a:r>
              <a:rPr lang="tr-TR" dirty="0" smtClean="0"/>
              <a:t> </a:t>
            </a:r>
            <a:r>
              <a:rPr lang="tr-TR" dirty="0" err="1" smtClean="0"/>
              <a:t>political</a:t>
            </a:r>
            <a:r>
              <a:rPr lang="tr-TR" dirty="0" smtClean="0"/>
              <a:t> </a:t>
            </a:r>
            <a:r>
              <a:rPr lang="tr-TR" dirty="0" err="1" smtClean="0"/>
              <a:t>then</a:t>
            </a:r>
            <a:r>
              <a:rPr lang="tr-TR" dirty="0" smtClean="0"/>
              <a:t> </a:t>
            </a:r>
            <a:r>
              <a:rPr lang="tr-TR" dirty="0" err="1" smtClean="0"/>
              <a:t>Cultural</a:t>
            </a:r>
            <a:r>
              <a:rPr lang="tr-TR" dirty="0" smtClean="0"/>
              <a:t> </a:t>
            </a:r>
            <a:r>
              <a:rPr lang="tr-TR" dirty="0" err="1" smtClean="0"/>
              <a:t>Studies</a:t>
            </a:r>
            <a:r>
              <a:rPr lang="tr-TR" dirty="0" smtClean="0"/>
              <a:t> has a </a:t>
            </a:r>
            <a:r>
              <a:rPr lang="tr-TR" dirty="0" err="1" smtClean="0"/>
              <a:t>very</a:t>
            </a:r>
            <a:r>
              <a:rPr lang="tr-TR" dirty="0" smtClean="0"/>
              <a:t> </a:t>
            </a:r>
            <a:r>
              <a:rPr lang="tr-TR" dirty="0" err="1" smtClean="0"/>
              <a:t>remarkable</a:t>
            </a:r>
            <a:r>
              <a:rPr lang="tr-TR" dirty="0" smtClean="0"/>
              <a:t> </a:t>
            </a:r>
            <a:r>
              <a:rPr lang="tr-TR" dirty="0" err="1" smtClean="0"/>
              <a:t>future</a:t>
            </a:r>
            <a:r>
              <a:rPr lang="tr-TR" dirty="0" smtClean="0"/>
              <a:t> </a:t>
            </a:r>
            <a:r>
              <a:rPr lang="tr-TR" dirty="0" err="1" smtClean="0"/>
              <a:t>indeed</a:t>
            </a:r>
            <a:r>
              <a:rPr lang="tr-TR" dirty="0" smtClean="0"/>
              <a:t>.» </a:t>
            </a:r>
            <a:endParaRPr lang="tr-TR" dirty="0" smtClean="0"/>
          </a:p>
          <a:p>
            <a:pPr marL="0" indent="0" algn="just">
              <a:buNone/>
            </a:pPr>
            <a:r>
              <a:rPr lang="tr-TR" dirty="0" err="1" smtClean="0"/>
              <a:t>In</a:t>
            </a:r>
            <a:r>
              <a:rPr lang="tr-TR" dirty="0" smtClean="0"/>
              <a:t> </a:t>
            </a:r>
            <a:r>
              <a:rPr lang="tr-TR" dirty="0" err="1" smtClean="0"/>
              <a:t>other</a:t>
            </a:r>
            <a:r>
              <a:rPr lang="tr-TR" dirty="0" smtClean="0"/>
              <a:t> </a:t>
            </a:r>
            <a:r>
              <a:rPr lang="tr-TR" dirty="0" err="1" smtClean="0"/>
              <a:t>words</a:t>
            </a:r>
            <a:r>
              <a:rPr lang="tr-TR" dirty="0" smtClean="0"/>
              <a:t>, </a:t>
            </a:r>
            <a:r>
              <a:rPr lang="tr-TR" dirty="0" err="1" smtClean="0"/>
              <a:t>what</a:t>
            </a:r>
            <a:r>
              <a:rPr lang="tr-TR" dirty="0" smtClean="0"/>
              <a:t> Williams </a:t>
            </a:r>
            <a:r>
              <a:rPr lang="tr-TR" dirty="0" err="1" smtClean="0"/>
              <a:t>points</a:t>
            </a:r>
            <a:r>
              <a:rPr lang="tr-TR" dirty="0" smtClean="0"/>
              <a:t> </a:t>
            </a:r>
            <a:r>
              <a:rPr lang="tr-TR" dirty="0" err="1" smtClean="0"/>
              <a:t>out</a:t>
            </a:r>
            <a:r>
              <a:rPr lang="tr-TR" dirty="0" smtClean="0"/>
              <a:t> here is </a:t>
            </a:r>
            <a:r>
              <a:rPr lang="tr-TR" dirty="0" err="1" smtClean="0"/>
              <a:t>that</a:t>
            </a:r>
            <a:r>
              <a:rPr lang="tr-TR" dirty="0" smtClean="0"/>
              <a:t> </a:t>
            </a:r>
            <a:r>
              <a:rPr lang="tr-TR" dirty="0" err="1" smtClean="0"/>
              <a:t>culture</a:t>
            </a:r>
            <a:r>
              <a:rPr lang="tr-TR" dirty="0" smtClean="0"/>
              <a:t> is not </a:t>
            </a:r>
            <a:r>
              <a:rPr lang="tr-TR" dirty="0" err="1" smtClean="0"/>
              <a:t>about</a:t>
            </a:r>
            <a:r>
              <a:rPr lang="tr-TR" dirty="0" smtClean="0"/>
              <a:t> </a:t>
            </a:r>
            <a:r>
              <a:rPr lang="tr-TR" dirty="0" err="1" smtClean="0"/>
              <a:t>intellectual</a:t>
            </a:r>
            <a:r>
              <a:rPr lang="tr-TR" dirty="0" smtClean="0"/>
              <a:t> </a:t>
            </a:r>
            <a:r>
              <a:rPr lang="tr-TR" dirty="0" err="1" smtClean="0"/>
              <a:t>pursuits</a:t>
            </a:r>
            <a:r>
              <a:rPr lang="tr-TR" dirty="0" smtClean="0"/>
              <a:t> but is a </a:t>
            </a:r>
            <a:r>
              <a:rPr lang="tr-TR" dirty="0" err="1" smtClean="0"/>
              <a:t>whole</a:t>
            </a:r>
            <a:r>
              <a:rPr lang="tr-TR" dirty="0" smtClean="0"/>
              <a:t> </a:t>
            </a:r>
            <a:r>
              <a:rPr lang="tr-TR" dirty="0" err="1" smtClean="0"/>
              <a:t>way</a:t>
            </a:r>
            <a:r>
              <a:rPr lang="tr-TR" dirty="0" smtClean="0"/>
              <a:t> of life on </a:t>
            </a:r>
            <a:r>
              <a:rPr lang="tr-TR" dirty="0" err="1" smtClean="0"/>
              <a:t>surface</a:t>
            </a:r>
            <a:r>
              <a:rPr lang="tr-TR" dirty="0" smtClean="0"/>
              <a:t> of </a:t>
            </a:r>
            <a:r>
              <a:rPr lang="tr-TR" dirty="0" err="1" smtClean="0"/>
              <a:t>which</a:t>
            </a:r>
            <a:r>
              <a:rPr lang="tr-TR" dirty="0" smtClean="0"/>
              <a:t> </a:t>
            </a:r>
            <a:r>
              <a:rPr lang="tr-TR" dirty="0" err="1" smtClean="0"/>
              <a:t>many</a:t>
            </a:r>
            <a:r>
              <a:rPr lang="tr-TR" dirty="0" smtClean="0"/>
              <a:t> </a:t>
            </a:r>
            <a:r>
              <a:rPr lang="tr-TR" dirty="0" err="1" smtClean="0"/>
              <a:t>pressures</a:t>
            </a:r>
            <a:r>
              <a:rPr lang="tr-TR" dirty="0" smtClean="0"/>
              <a:t> </a:t>
            </a:r>
            <a:r>
              <a:rPr lang="tr-TR" dirty="0" err="1" smtClean="0"/>
              <a:t>are</a:t>
            </a:r>
            <a:r>
              <a:rPr lang="tr-TR" dirty="0" smtClean="0"/>
              <a:t> </a:t>
            </a:r>
            <a:r>
              <a:rPr lang="tr-TR" dirty="0" err="1" smtClean="0"/>
              <a:t>inscribed</a:t>
            </a:r>
            <a:r>
              <a:rPr lang="tr-TR" dirty="0" smtClean="0"/>
              <a:t>. </a:t>
            </a:r>
            <a:r>
              <a:rPr lang="tr-TR" dirty="0" err="1" smtClean="0"/>
              <a:t>Cultural</a:t>
            </a:r>
            <a:r>
              <a:rPr lang="tr-TR" dirty="0" smtClean="0"/>
              <a:t> </a:t>
            </a:r>
            <a:r>
              <a:rPr lang="tr-TR" dirty="0" err="1" smtClean="0"/>
              <a:t>studies</a:t>
            </a:r>
            <a:r>
              <a:rPr lang="tr-TR" dirty="0" smtClean="0"/>
              <a:t> </a:t>
            </a:r>
            <a:r>
              <a:rPr lang="tr-TR" dirty="0" err="1" smtClean="0"/>
              <a:t>aims</a:t>
            </a:r>
            <a:r>
              <a:rPr lang="tr-TR" dirty="0" smtClean="0"/>
              <a:t> </a:t>
            </a:r>
            <a:r>
              <a:rPr lang="tr-TR" dirty="0" err="1" smtClean="0"/>
              <a:t>to</a:t>
            </a:r>
            <a:r>
              <a:rPr lang="tr-TR" dirty="0" smtClean="0"/>
              <a:t> </a:t>
            </a:r>
            <a:r>
              <a:rPr lang="tr-TR" dirty="0" err="1" smtClean="0"/>
              <a:t>examine</a:t>
            </a:r>
            <a:r>
              <a:rPr lang="tr-TR" dirty="0" smtClean="0"/>
              <a:t> </a:t>
            </a:r>
            <a:r>
              <a:rPr lang="tr-TR" dirty="0" err="1" smtClean="0"/>
              <a:t>these</a:t>
            </a:r>
            <a:r>
              <a:rPr lang="tr-TR" dirty="0" smtClean="0"/>
              <a:t> </a:t>
            </a:r>
            <a:r>
              <a:rPr lang="tr-TR" dirty="0" err="1" smtClean="0"/>
              <a:t>pressures</a:t>
            </a:r>
            <a:r>
              <a:rPr lang="tr-TR" dirty="0" smtClean="0"/>
              <a:t> of </a:t>
            </a:r>
            <a:r>
              <a:rPr lang="tr-TR" dirty="0" err="1" smtClean="0"/>
              <a:t>every</a:t>
            </a:r>
            <a:r>
              <a:rPr lang="tr-TR" dirty="0" smtClean="0"/>
              <a:t> </a:t>
            </a:r>
            <a:r>
              <a:rPr lang="tr-TR" dirty="0" err="1" smtClean="0"/>
              <a:t>kind</a:t>
            </a:r>
            <a:r>
              <a:rPr lang="tr-TR" dirty="0" smtClean="0"/>
              <a:t> </a:t>
            </a:r>
            <a:r>
              <a:rPr lang="tr-TR" dirty="0" err="1" smtClean="0"/>
              <a:t>critically</a:t>
            </a:r>
            <a:r>
              <a:rPr lang="tr-TR" smtClean="0"/>
              <a:t>. </a:t>
            </a:r>
            <a:endParaRPr lang="tr-TR" dirty="0"/>
          </a:p>
        </p:txBody>
      </p:sp>
    </p:spTree>
    <p:extLst>
      <p:ext uri="{BB962C8B-B14F-4D97-AF65-F5344CB8AC3E}">
        <p14:creationId xmlns:p14="http://schemas.microsoft.com/office/powerpoint/2010/main" val="2588914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smtClean="0"/>
              <a:t>The idea that women’s primary roles are related to wifehood and motherhood is transmitted through a wide range of sources:</a:t>
            </a:r>
          </a:p>
          <a:p>
            <a:r>
              <a:rPr lang="tr-TR" smtClean="0"/>
              <a:t>Folk literature (myths, legends, etc.)</a:t>
            </a:r>
          </a:p>
          <a:p>
            <a:r>
              <a:rPr lang="tr-TR" smtClean="0"/>
              <a:t>Media and press (women’s magazines, advertising industry, tv programmes that portray women in domestic roles – «angelic»)</a:t>
            </a:r>
          </a:p>
          <a:p>
            <a:pPr marL="0" indent="0">
              <a:buNone/>
            </a:pPr>
            <a:r>
              <a:rPr lang="tr-TR" smtClean="0"/>
              <a:t>These sources create a stereotype for femininity – all-loving, all-giving, and beautiful)</a:t>
            </a:r>
            <a:endParaRPr lang="tr-TR"/>
          </a:p>
        </p:txBody>
      </p:sp>
    </p:spTree>
    <p:extLst>
      <p:ext uri="{BB962C8B-B14F-4D97-AF65-F5344CB8AC3E}">
        <p14:creationId xmlns:p14="http://schemas.microsoft.com/office/powerpoint/2010/main" val="98177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dirty="0" err="1" smtClean="0"/>
              <a:t>According</a:t>
            </a:r>
            <a:r>
              <a:rPr lang="tr-TR" dirty="0" smtClean="0"/>
              <a:t> </a:t>
            </a:r>
            <a:r>
              <a:rPr lang="tr-TR" dirty="0" err="1" smtClean="0"/>
              <a:t>to</a:t>
            </a:r>
            <a:r>
              <a:rPr lang="tr-TR" dirty="0" smtClean="0"/>
              <a:t> </a:t>
            </a:r>
            <a:r>
              <a:rPr lang="tr-TR" dirty="0" err="1" smtClean="0"/>
              <a:t>Linda</a:t>
            </a:r>
            <a:r>
              <a:rPr lang="tr-TR" dirty="0" smtClean="0"/>
              <a:t> </a:t>
            </a:r>
            <a:r>
              <a:rPr lang="tr-TR" dirty="0" err="1" smtClean="0"/>
              <a:t>Nicholson</a:t>
            </a:r>
            <a:r>
              <a:rPr lang="tr-TR" dirty="0" smtClean="0"/>
              <a:t>, «</a:t>
            </a:r>
            <a:r>
              <a:rPr lang="tr-TR" dirty="0" err="1" smtClean="0"/>
              <a:t>the</a:t>
            </a:r>
            <a:r>
              <a:rPr lang="tr-TR" dirty="0" smtClean="0"/>
              <a:t> </a:t>
            </a:r>
            <a:r>
              <a:rPr lang="tr-TR" dirty="0" err="1" smtClean="0"/>
              <a:t>difficulties</a:t>
            </a:r>
            <a:r>
              <a:rPr lang="tr-TR" dirty="0" smtClean="0"/>
              <a:t> </a:t>
            </a:r>
            <a:r>
              <a:rPr lang="tr-TR" dirty="0" err="1" smtClean="0"/>
              <a:t>individual</a:t>
            </a:r>
            <a:r>
              <a:rPr lang="tr-TR" dirty="0" smtClean="0"/>
              <a:t> </a:t>
            </a:r>
            <a:r>
              <a:rPr lang="tr-TR" dirty="0" err="1" smtClean="0"/>
              <a:t>women</a:t>
            </a:r>
            <a:r>
              <a:rPr lang="tr-TR" dirty="0" smtClean="0"/>
              <a:t> </a:t>
            </a:r>
            <a:r>
              <a:rPr lang="tr-TR" dirty="0" err="1" smtClean="0"/>
              <a:t>experienced</a:t>
            </a:r>
            <a:r>
              <a:rPr lang="tr-TR" dirty="0" smtClean="0"/>
              <a:t> in </a:t>
            </a:r>
            <a:r>
              <a:rPr lang="tr-TR" dirty="0" err="1" smtClean="0"/>
              <a:t>their</a:t>
            </a:r>
            <a:r>
              <a:rPr lang="tr-TR" dirty="0" smtClean="0"/>
              <a:t> </a:t>
            </a:r>
            <a:r>
              <a:rPr lang="tr-TR" dirty="0" err="1" smtClean="0"/>
              <a:t>private</a:t>
            </a:r>
            <a:r>
              <a:rPr lang="tr-TR" dirty="0" smtClean="0"/>
              <a:t> </a:t>
            </a:r>
            <a:r>
              <a:rPr lang="tr-TR" dirty="0" err="1" smtClean="0"/>
              <a:t>lives</a:t>
            </a:r>
            <a:r>
              <a:rPr lang="tr-TR" dirty="0" smtClean="0"/>
              <a:t> </a:t>
            </a:r>
            <a:r>
              <a:rPr lang="tr-TR" dirty="0" err="1" smtClean="0"/>
              <a:t>were</a:t>
            </a:r>
            <a:r>
              <a:rPr lang="tr-TR" dirty="0" smtClean="0"/>
              <a:t> </a:t>
            </a:r>
            <a:r>
              <a:rPr lang="tr-TR" dirty="0" err="1" smtClean="0"/>
              <a:t>shared</a:t>
            </a:r>
            <a:r>
              <a:rPr lang="tr-TR" dirty="0" smtClean="0"/>
              <a:t> </a:t>
            </a:r>
            <a:r>
              <a:rPr lang="tr-TR" dirty="0" err="1" smtClean="0"/>
              <a:t>by</a:t>
            </a:r>
            <a:r>
              <a:rPr lang="tr-TR" dirty="0" smtClean="0"/>
              <a:t> </a:t>
            </a:r>
            <a:r>
              <a:rPr lang="tr-TR" dirty="0" err="1" smtClean="0"/>
              <a:t>other</a:t>
            </a:r>
            <a:r>
              <a:rPr lang="tr-TR" dirty="0" smtClean="0"/>
              <a:t> </a:t>
            </a:r>
            <a:r>
              <a:rPr lang="tr-TR" dirty="0" err="1" smtClean="0"/>
              <a:t>women</a:t>
            </a:r>
            <a:r>
              <a:rPr lang="tr-TR" dirty="0" smtClean="0"/>
              <a:t> </a:t>
            </a:r>
            <a:r>
              <a:rPr lang="tr-TR" dirty="0" err="1" smtClean="0"/>
              <a:t>and</a:t>
            </a:r>
            <a:r>
              <a:rPr lang="tr-TR" dirty="0" smtClean="0"/>
              <a:t> </a:t>
            </a:r>
            <a:r>
              <a:rPr lang="tr-TR" dirty="0" err="1" smtClean="0"/>
              <a:t>therefore</a:t>
            </a:r>
            <a:r>
              <a:rPr lang="tr-TR" dirty="0" smtClean="0"/>
              <a:t> </a:t>
            </a:r>
            <a:r>
              <a:rPr lang="tr-TR" dirty="0" err="1" smtClean="0"/>
              <a:t>they</a:t>
            </a:r>
            <a:r>
              <a:rPr lang="tr-TR" dirty="0" smtClean="0"/>
              <a:t> </a:t>
            </a:r>
            <a:r>
              <a:rPr lang="tr-TR" dirty="0" err="1" smtClean="0"/>
              <a:t>were</a:t>
            </a:r>
            <a:r>
              <a:rPr lang="tr-TR" dirty="0" smtClean="0"/>
              <a:t> not </a:t>
            </a:r>
            <a:r>
              <a:rPr lang="tr-TR" dirty="0" err="1" smtClean="0"/>
              <a:t>personal</a:t>
            </a:r>
            <a:r>
              <a:rPr lang="tr-TR" dirty="0" smtClean="0"/>
              <a:t>».</a:t>
            </a:r>
          </a:p>
          <a:p>
            <a:pPr marL="0" indent="0">
              <a:buNone/>
            </a:pPr>
            <a:r>
              <a:rPr lang="tr-TR" dirty="0" err="1" smtClean="0"/>
              <a:t>Nicholson</a:t>
            </a:r>
            <a:r>
              <a:rPr lang="tr-TR" dirty="0" smtClean="0"/>
              <a:t> </a:t>
            </a:r>
            <a:r>
              <a:rPr lang="tr-TR" dirty="0" err="1" smtClean="0"/>
              <a:t>says</a:t>
            </a:r>
            <a:r>
              <a:rPr lang="tr-TR" dirty="0" smtClean="0"/>
              <a:t> </a:t>
            </a:r>
            <a:r>
              <a:rPr lang="tr-TR" dirty="0" err="1" smtClean="0"/>
              <a:t>that</a:t>
            </a:r>
            <a:r>
              <a:rPr lang="tr-TR" dirty="0" smtClean="0"/>
              <a:t> </a:t>
            </a:r>
            <a:r>
              <a:rPr lang="tr-TR" dirty="0" err="1" smtClean="0"/>
              <a:t>the</a:t>
            </a:r>
            <a:r>
              <a:rPr lang="tr-TR" dirty="0" smtClean="0"/>
              <a:t> </a:t>
            </a:r>
            <a:r>
              <a:rPr lang="tr-TR" dirty="0" err="1" smtClean="0"/>
              <a:t>word</a:t>
            </a:r>
            <a:r>
              <a:rPr lang="tr-TR" dirty="0" smtClean="0"/>
              <a:t> «</a:t>
            </a:r>
            <a:r>
              <a:rPr lang="tr-TR" dirty="0" err="1" smtClean="0"/>
              <a:t>politics</a:t>
            </a:r>
            <a:r>
              <a:rPr lang="tr-TR" dirty="0" smtClean="0"/>
              <a:t>» is </a:t>
            </a:r>
            <a:r>
              <a:rPr lang="tr-TR" b="1" dirty="0" err="1" smtClean="0"/>
              <a:t>stipulative</a:t>
            </a:r>
            <a:r>
              <a:rPr lang="tr-TR" dirty="0" smtClean="0"/>
              <a:t> (it </a:t>
            </a:r>
            <a:r>
              <a:rPr lang="tr-TR" dirty="0" err="1" smtClean="0"/>
              <a:t>suggests</a:t>
            </a:r>
            <a:r>
              <a:rPr lang="tr-TR" dirty="0" smtClean="0"/>
              <a:t> </a:t>
            </a:r>
            <a:r>
              <a:rPr lang="tr-TR" dirty="0" err="1" smtClean="0"/>
              <a:t>something</a:t>
            </a:r>
            <a:r>
              <a:rPr lang="tr-TR" dirty="0" smtClean="0"/>
              <a:t> </a:t>
            </a:r>
            <a:r>
              <a:rPr lang="tr-TR" dirty="0" err="1" smtClean="0"/>
              <a:t>other</a:t>
            </a:r>
            <a:r>
              <a:rPr lang="tr-TR" dirty="0" smtClean="0"/>
              <a:t> </a:t>
            </a:r>
            <a:r>
              <a:rPr lang="tr-TR" dirty="0" err="1" smtClean="0"/>
              <a:t>than</a:t>
            </a:r>
            <a:r>
              <a:rPr lang="tr-TR" dirty="0" smtClean="0"/>
              <a:t> </a:t>
            </a:r>
            <a:r>
              <a:rPr lang="tr-TR" dirty="0" err="1" smtClean="0"/>
              <a:t>its</a:t>
            </a:r>
            <a:r>
              <a:rPr lang="tr-TR" dirty="0" smtClean="0"/>
              <a:t> </a:t>
            </a:r>
            <a:r>
              <a:rPr lang="tr-TR" dirty="0" err="1" smtClean="0"/>
              <a:t>established</a:t>
            </a:r>
            <a:r>
              <a:rPr lang="tr-TR" dirty="0" smtClean="0"/>
              <a:t> </a:t>
            </a:r>
            <a:r>
              <a:rPr lang="tr-TR" dirty="0" err="1" smtClean="0"/>
              <a:t>use</a:t>
            </a:r>
            <a:r>
              <a:rPr lang="tr-TR" dirty="0" smtClean="0"/>
              <a:t>, </a:t>
            </a:r>
            <a:r>
              <a:rPr lang="tr-TR" dirty="0" err="1" smtClean="0"/>
              <a:t>the</a:t>
            </a:r>
            <a:r>
              <a:rPr lang="tr-TR" dirty="0" smtClean="0"/>
              <a:t> </a:t>
            </a:r>
            <a:r>
              <a:rPr lang="tr-TR" dirty="0" err="1" smtClean="0"/>
              <a:t>word</a:t>
            </a:r>
            <a:r>
              <a:rPr lang="tr-TR" dirty="0" smtClean="0"/>
              <a:t> </a:t>
            </a:r>
            <a:r>
              <a:rPr lang="tr-TR" dirty="0" err="1" smtClean="0"/>
              <a:t>politics</a:t>
            </a:r>
            <a:r>
              <a:rPr lang="tr-TR" dirty="0" smtClean="0"/>
              <a:t> </a:t>
            </a:r>
            <a:r>
              <a:rPr lang="tr-TR" dirty="0" err="1" smtClean="0"/>
              <a:t>does</a:t>
            </a:r>
            <a:r>
              <a:rPr lang="tr-TR" dirty="0" smtClean="0"/>
              <a:t> not </a:t>
            </a:r>
            <a:r>
              <a:rPr lang="tr-TR" dirty="0" err="1" smtClean="0"/>
              <a:t>refer</a:t>
            </a:r>
            <a:r>
              <a:rPr lang="tr-TR" dirty="0" smtClean="0"/>
              <a:t> </a:t>
            </a:r>
            <a:r>
              <a:rPr lang="tr-TR" dirty="0" err="1" smtClean="0"/>
              <a:t>to</a:t>
            </a:r>
            <a:r>
              <a:rPr lang="tr-TR" dirty="0" smtClean="0"/>
              <a:t> </a:t>
            </a:r>
            <a:r>
              <a:rPr lang="tr-TR" dirty="0" err="1" smtClean="0"/>
              <a:t>electorial</a:t>
            </a:r>
            <a:r>
              <a:rPr lang="tr-TR" dirty="0" smtClean="0"/>
              <a:t> </a:t>
            </a:r>
            <a:r>
              <a:rPr lang="tr-TR" dirty="0" err="1" smtClean="0"/>
              <a:t>politics</a:t>
            </a:r>
            <a:r>
              <a:rPr lang="tr-TR" dirty="0" smtClean="0"/>
              <a:t>) </a:t>
            </a:r>
            <a:r>
              <a:rPr lang="tr-TR" dirty="0" err="1" smtClean="0"/>
              <a:t>and</a:t>
            </a:r>
            <a:r>
              <a:rPr lang="tr-TR" dirty="0" smtClean="0"/>
              <a:t> </a:t>
            </a:r>
            <a:r>
              <a:rPr lang="tr-TR" b="1" dirty="0" err="1" smtClean="0"/>
              <a:t>constitutive</a:t>
            </a:r>
            <a:r>
              <a:rPr lang="tr-TR" dirty="0" smtClean="0"/>
              <a:t> (it </a:t>
            </a:r>
            <a:r>
              <a:rPr lang="tr-TR" dirty="0" err="1" smtClean="0"/>
              <a:t>aims</a:t>
            </a:r>
            <a:r>
              <a:rPr lang="tr-TR" dirty="0" smtClean="0"/>
              <a:t> </a:t>
            </a:r>
            <a:r>
              <a:rPr lang="tr-TR" dirty="0" err="1" smtClean="0"/>
              <a:t>to</a:t>
            </a:r>
            <a:r>
              <a:rPr lang="tr-TR" dirty="0" smtClean="0"/>
              <a:t> </a:t>
            </a:r>
            <a:r>
              <a:rPr lang="tr-TR" dirty="0" err="1" smtClean="0"/>
              <a:t>establish</a:t>
            </a:r>
            <a:r>
              <a:rPr lang="tr-TR" dirty="0" smtClean="0"/>
              <a:t> </a:t>
            </a:r>
            <a:r>
              <a:rPr lang="tr-TR" dirty="0" err="1" smtClean="0"/>
              <a:t>something</a:t>
            </a:r>
            <a:r>
              <a:rPr lang="tr-TR" dirty="0" smtClean="0"/>
              <a:t> </a:t>
            </a:r>
            <a:r>
              <a:rPr lang="tr-TR" dirty="0" err="1" smtClean="0"/>
              <a:t>new</a:t>
            </a:r>
            <a:r>
              <a:rPr lang="tr-TR" dirty="0" smtClean="0"/>
              <a:t>). </a:t>
            </a:r>
            <a:endParaRPr lang="tr-TR" dirty="0"/>
          </a:p>
        </p:txBody>
      </p:sp>
    </p:spTree>
    <p:extLst>
      <p:ext uri="{BB962C8B-B14F-4D97-AF65-F5344CB8AC3E}">
        <p14:creationId xmlns:p14="http://schemas.microsoft.com/office/powerpoint/2010/main" val="1714449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r>
              <a:rPr lang="tr-TR" b="1" smtClean="0"/>
              <a:t>Liberal feminism </a:t>
            </a:r>
            <a:r>
              <a:rPr lang="tr-TR" smtClean="0"/>
              <a:t>– emerged from </a:t>
            </a:r>
            <a:r>
              <a:rPr lang="tr-TR" b="1" smtClean="0"/>
              <a:t>women’s rights movement</a:t>
            </a:r>
            <a:r>
              <a:rPr lang="tr-TR" smtClean="0"/>
              <a:t> in the late 19th and early 20th centuries. It sought gender equality in social institutions, yet it did not offer a radical critique of the family. Liberal feminists believed in the power of law to solve inequalities between men and women, but they did not question the «sex-role» system – practices and institutions that create and maintain sex-role differences. They did not propose a complete change, they tried to make the political and social order address more to the needs of women.</a:t>
            </a:r>
          </a:p>
        </p:txBody>
      </p:sp>
    </p:spTree>
    <p:extLst>
      <p:ext uri="{BB962C8B-B14F-4D97-AF65-F5344CB8AC3E}">
        <p14:creationId xmlns:p14="http://schemas.microsoft.com/office/powerpoint/2010/main" val="64897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just"/>
            <a:r>
              <a:rPr lang="tr-TR" b="1" dirty="0" err="1"/>
              <a:t>Radical</a:t>
            </a:r>
            <a:r>
              <a:rPr lang="tr-TR" b="1" dirty="0"/>
              <a:t> </a:t>
            </a:r>
            <a:r>
              <a:rPr lang="tr-TR" b="1" dirty="0" err="1"/>
              <a:t>feminism</a:t>
            </a:r>
            <a:r>
              <a:rPr lang="tr-TR" b="1" dirty="0"/>
              <a:t> </a:t>
            </a:r>
            <a:r>
              <a:rPr lang="tr-TR" dirty="0"/>
              <a:t>– </a:t>
            </a:r>
            <a:r>
              <a:rPr lang="tr-TR" dirty="0" err="1"/>
              <a:t>came</a:t>
            </a:r>
            <a:r>
              <a:rPr lang="tr-TR" dirty="0"/>
              <a:t> </a:t>
            </a:r>
            <a:r>
              <a:rPr lang="tr-TR" dirty="0" err="1"/>
              <a:t>out</a:t>
            </a:r>
            <a:r>
              <a:rPr lang="tr-TR" dirty="0"/>
              <a:t> of </a:t>
            </a:r>
            <a:r>
              <a:rPr lang="tr-TR" b="1" dirty="0" err="1"/>
              <a:t>women’s</a:t>
            </a:r>
            <a:r>
              <a:rPr lang="tr-TR" b="1" dirty="0"/>
              <a:t> </a:t>
            </a:r>
            <a:r>
              <a:rPr lang="tr-TR" b="1" dirty="0" err="1"/>
              <a:t>liberation</a:t>
            </a:r>
            <a:r>
              <a:rPr lang="tr-TR" b="1" dirty="0"/>
              <a:t> </a:t>
            </a:r>
            <a:r>
              <a:rPr lang="tr-TR" b="1" dirty="0" err="1"/>
              <a:t>movement</a:t>
            </a:r>
            <a:r>
              <a:rPr lang="tr-TR" dirty="0"/>
              <a:t> in </a:t>
            </a:r>
            <a:r>
              <a:rPr lang="tr-TR" dirty="0" err="1"/>
              <a:t>the</a:t>
            </a:r>
            <a:r>
              <a:rPr lang="tr-TR" dirty="0"/>
              <a:t> </a:t>
            </a:r>
            <a:r>
              <a:rPr lang="tr-TR" dirty="0" err="1"/>
              <a:t>late</a:t>
            </a:r>
            <a:r>
              <a:rPr lang="tr-TR" dirty="0"/>
              <a:t> 60s </a:t>
            </a:r>
            <a:r>
              <a:rPr lang="tr-TR" dirty="0" err="1"/>
              <a:t>and</a:t>
            </a:r>
            <a:r>
              <a:rPr lang="tr-TR" dirty="0"/>
              <a:t> 70s. </a:t>
            </a:r>
            <a:r>
              <a:rPr lang="tr-TR" dirty="0" err="1"/>
              <a:t>Its</a:t>
            </a:r>
            <a:r>
              <a:rPr lang="tr-TR" dirty="0"/>
              <a:t> </a:t>
            </a:r>
            <a:r>
              <a:rPr lang="tr-TR" dirty="0" err="1"/>
              <a:t>chief</a:t>
            </a:r>
            <a:r>
              <a:rPr lang="tr-TR" dirty="0"/>
              <a:t> </a:t>
            </a:r>
            <a:r>
              <a:rPr lang="tr-TR" dirty="0" err="1"/>
              <a:t>concern</a:t>
            </a:r>
            <a:r>
              <a:rPr lang="tr-TR" dirty="0"/>
              <a:t> </a:t>
            </a:r>
            <a:r>
              <a:rPr lang="tr-TR" dirty="0" err="1"/>
              <a:t>was</a:t>
            </a:r>
            <a:r>
              <a:rPr lang="tr-TR" dirty="0"/>
              <a:t> </a:t>
            </a:r>
            <a:r>
              <a:rPr lang="tr-TR" dirty="0" err="1"/>
              <a:t>the</a:t>
            </a:r>
            <a:r>
              <a:rPr lang="tr-TR" dirty="0"/>
              <a:t> </a:t>
            </a:r>
            <a:r>
              <a:rPr lang="tr-TR" dirty="0" err="1"/>
              <a:t>oppression</a:t>
            </a:r>
            <a:r>
              <a:rPr lang="tr-TR" dirty="0"/>
              <a:t> of </a:t>
            </a:r>
            <a:r>
              <a:rPr lang="tr-TR" dirty="0" err="1"/>
              <a:t>women</a:t>
            </a:r>
            <a:r>
              <a:rPr lang="tr-TR" dirty="0"/>
              <a:t> in </a:t>
            </a:r>
            <a:r>
              <a:rPr lang="tr-TR" dirty="0" err="1"/>
              <a:t>public</a:t>
            </a:r>
            <a:r>
              <a:rPr lang="tr-TR" dirty="0"/>
              <a:t> </a:t>
            </a:r>
            <a:r>
              <a:rPr lang="tr-TR" dirty="0" err="1"/>
              <a:t>and</a:t>
            </a:r>
            <a:r>
              <a:rPr lang="tr-TR" dirty="0"/>
              <a:t> </a:t>
            </a:r>
            <a:r>
              <a:rPr lang="tr-TR" dirty="0" err="1"/>
              <a:t>private</a:t>
            </a:r>
            <a:r>
              <a:rPr lang="tr-TR" dirty="0"/>
              <a:t> </a:t>
            </a:r>
            <a:r>
              <a:rPr lang="tr-TR" dirty="0" err="1"/>
              <a:t>territories</a:t>
            </a:r>
            <a:r>
              <a:rPr lang="tr-TR" dirty="0"/>
              <a:t> (</a:t>
            </a:r>
            <a:r>
              <a:rPr lang="tr-TR" dirty="0" err="1"/>
              <a:t>such</a:t>
            </a:r>
            <a:r>
              <a:rPr lang="tr-TR" dirty="0"/>
              <a:t> as </a:t>
            </a:r>
            <a:r>
              <a:rPr lang="tr-TR" dirty="0" err="1"/>
              <a:t>limited</a:t>
            </a:r>
            <a:r>
              <a:rPr lang="tr-TR" dirty="0"/>
              <a:t> </a:t>
            </a:r>
            <a:r>
              <a:rPr lang="tr-TR" dirty="0" err="1"/>
              <a:t>access</a:t>
            </a:r>
            <a:r>
              <a:rPr lang="tr-TR" dirty="0"/>
              <a:t> </a:t>
            </a:r>
            <a:r>
              <a:rPr lang="tr-TR" dirty="0" err="1"/>
              <a:t>to</a:t>
            </a:r>
            <a:r>
              <a:rPr lang="tr-TR" dirty="0"/>
              <a:t> </a:t>
            </a:r>
            <a:r>
              <a:rPr lang="tr-TR" dirty="0" err="1"/>
              <a:t>education</a:t>
            </a:r>
            <a:r>
              <a:rPr lang="tr-TR" dirty="0"/>
              <a:t>, </a:t>
            </a:r>
            <a:r>
              <a:rPr lang="tr-TR" dirty="0" err="1"/>
              <a:t>jobs</a:t>
            </a:r>
            <a:r>
              <a:rPr lang="tr-TR" dirty="0" smtClean="0"/>
              <a:t>, </a:t>
            </a:r>
            <a:r>
              <a:rPr lang="tr-TR" dirty="0" err="1" smtClean="0"/>
              <a:t>or</a:t>
            </a:r>
            <a:r>
              <a:rPr lang="tr-TR" dirty="0" smtClean="0"/>
              <a:t> </a:t>
            </a:r>
            <a:r>
              <a:rPr lang="tr-TR" dirty="0" err="1"/>
              <a:t>gender</a:t>
            </a:r>
            <a:r>
              <a:rPr lang="tr-TR" dirty="0"/>
              <a:t> </a:t>
            </a:r>
            <a:r>
              <a:rPr lang="tr-TR" dirty="0" err="1"/>
              <a:t>based</a:t>
            </a:r>
            <a:r>
              <a:rPr lang="tr-TR" dirty="0"/>
              <a:t> </a:t>
            </a:r>
            <a:r>
              <a:rPr lang="tr-TR" dirty="0" err="1"/>
              <a:t>division</a:t>
            </a:r>
            <a:r>
              <a:rPr lang="tr-TR" dirty="0"/>
              <a:t> of </a:t>
            </a:r>
            <a:r>
              <a:rPr lang="tr-TR" dirty="0" err="1"/>
              <a:t>labour</a:t>
            </a:r>
            <a:r>
              <a:rPr lang="tr-TR" dirty="0" smtClean="0"/>
              <a:t>). </a:t>
            </a:r>
            <a:r>
              <a:rPr lang="tr-TR" dirty="0" err="1" smtClean="0"/>
              <a:t>It</a:t>
            </a:r>
            <a:r>
              <a:rPr lang="tr-TR" dirty="0" smtClean="0"/>
              <a:t> </a:t>
            </a:r>
            <a:r>
              <a:rPr lang="tr-TR" dirty="0" err="1" smtClean="0"/>
              <a:t>seeks</a:t>
            </a:r>
            <a:r>
              <a:rPr lang="tr-TR" dirty="0" smtClean="0"/>
              <a:t> </a:t>
            </a:r>
            <a:r>
              <a:rPr lang="tr-TR" dirty="0" err="1" smtClean="0"/>
              <a:t>to</a:t>
            </a:r>
            <a:r>
              <a:rPr lang="tr-TR" dirty="0" smtClean="0"/>
              <a:t> </a:t>
            </a:r>
            <a:r>
              <a:rPr lang="tr-TR" dirty="0" err="1" smtClean="0"/>
              <a:t>introduce</a:t>
            </a:r>
            <a:r>
              <a:rPr lang="tr-TR" dirty="0" smtClean="0"/>
              <a:t> a </a:t>
            </a:r>
            <a:r>
              <a:rPr lang="tr-TR" dirty="0" err="1" smtClean="0"/>
              <a:t>new</a:t>
            </a:r>
            <a:r>
              <a:rPr lang="tr-TR" dirty="0" smtClean="0"/>
              <a:t> </a:t>
            </a:r>
            <a:r>
              <a:rPr lang="tr-TR" dirty="0" err="1" smtClean="0"/>
              <a:t>social</a:t>
            </a:r>
            <a:r>
              <a:rPr lang="tr-TR" dirty="0" smtClean="0"/>
              <a:t> </a:t>
            </a:r>
            <a:r>
              <a:rPr lang="tr-TR" dirty="0" err="1" smtClean="0"/>
              <a:t>order</a:t>
            </a:r>
            <a:r>
              <a:rPr lang="tr-TR" dirty="0" smtClean="0"/>
              <a:t> in </a:t>
            </a:r>
            <a:r>
              <a:rPr lang="tr-TR" dirty="0" err="1" smtClean="0"/>
              <a:t>which</a:t>
            </a:r>
            <a:r>
              <a:rPr lang="tr-TR" dirty="0" smtClean="0"/>
              <a:t> </a:t>
            </a:r>
            <a:r>
              <a:rPr lang="tr-TR" dirty="0" err="1" smtClean="0"/>
              <a:t>women</a:t>
            </a:r>
            <a:r>
              <a:rPr lang="tr-TR" dirty="0" smtClean="0"/>
              <a:t> </a:t>
            </a:r>
            <a:r>
              <a:rPr lang="tr-TR" dirty="0" err="1" smtClean="0"/>
              <a:t>will</a:t>
            </a:r>
            <a:r>
              <a:rPr lang="tr-TR" dirty="0" smtClean="0"/>
              <a:t> not be </a:t>
            </a:r>
            <a:r>
              <a:rPr lang="tr-TR" dirty="0" err="1" smtClean="0"/>
              <a:t>oppressed</a:t>
            </a:r>
            <a:r>
              <a:rPr lang="tr-TR" dirty="0" smtClean="0"/>
              <a:t>. </a:t>
            </a:r>
            <a:r>
              <a:rPr lang="tr-TR" dirty="0" err="1" smtClean="0"/>
              <a:t>Radical</a:t>
            </a:r>
            <a:r>
              <a:rPr lang="tr-TR" dirty="0" smtClean="0"/>
              <a:t> </a:t>
            </a:r>
            <a:r>
              <a:rPr lang="tr-TR" dirty="0" err="1" smtClean="0"/>
              <a:t>feminists</a:t>
            </a:r>
            <a:r>
              <a:rPr lang="tr-TR" dirty="0" smtClean="0"/>
              <a:t> </a:t>
            </a:r>
            <a:r>
              <a:rPr lang="tr-TR" dirty="0" err="1" smtClean="0"/>
              <a:t>aimed</a:t>
            </a:r>
            <a:r>
              <a:rPr lang="tr-TR" dirty="0" smtClean="0"/>
              <a:t> </a:t>
            </a:r>
            <a:r>
              <a:rPr lang="tr-TR" dirty="0" err="1" smtClean="0"/>
              <a:t>to</a:t>
            </a:r>
            <a:r>
              <a:rPr lang="tr-TR" dirty="0" smtClean="0"/>
              <a:t> </a:t>
            </a:r>
            <a:r>
              <a:rPr lang="tr-TR" dirty="0" err="1" smtClean="0"/>
              <a:t>improve</a:t>
            </a:r>
            <a:r>
              <a:rPr lang="tr-TR" dirty="0" smtClean="0"/>
              <a:t> </a:t>
            </a:r>
            <a:r>
              <a:rPr lang="tr-TR" dirty="0" err="1" smtClean="0"/>
              <a:t>women’s</a:t>
            </a:r>
            <a:r>
              <a:rPr lang="tr-TR" dirty="0" smtClean="0"/>
              <a:t> </a:t>
            </a:r>
            <a:r>
              <a:rPr lang="tr-TR" dirty="0" err="1" smtClean="0"/>
              <a:t>status</a:t>
            </a:r>
            <a:r>
              <a:rPr lang="tr-TR" dirty="0" smtClean="0"/>
              <a:t> </a:t>
            </a:r>
            <a:r>
              <a:rPr lang="tr-TR" dirty="0" err="1" smtClean="0"/>
              <a:t>and</a:t>
            </a:r>
            <a:r>
              <a:rPr lang="tr-TR" dirty="0" smtClean="0"/>
              <a:t> </a:t>
            </a:r>
            <a:r>
              <a:rPr lang="tr-TR" dirty="0" err="1" smtClean="0"/>
              <a:t>argued</a:t>
            </a:r>
            <a:r>
              <a:rPr lang="tr-TR" dirty="0" smtClean="0"/>
              <a:t> </a:t>
            </a:r>
            <a:r>
              <a:rPr lang="tr-TR" dirty="0" err="1" smtClean="0"/>
              <a:t>that</a:t>
            </a:r>
            <a:r>
              <a:rPr lang="tr-TR" dirty="0" smtClean="0"/>
              <a:t> </a:t>
            </a:r>
            <a:r>
              <a:rPr lang="tr-TR" dirty="0" err="1" smtClean="0"/>
              <a:t>the</a:t>
            </a:r>
            <a:r>
              <a:rPr lang="tr-TR" dirty="0" smtClean="0"/>
              <a:t> </a:t>
            </a:r>
            <a:r>
              <a:rPr lang="tr-TR" dirty="0" err="1" smtClean="0"/>
              <a:t>only</a:t>
            </a:r>
            <a:r>
              <a:rPr lang="tr-TR" dirty="0" smtClean="0"/>
              <a:t> </a:t>
            </a:r>
            <a:r>
              <a:rPr lang="tr-TR" dirty="0" err="1" smtClean="0"/>
              <a:t>way</a:t>
            </a:r>
            <a:r>
              <a:rPr lang="tr-TR" dirty="0" smtClean="0"/>
              <a:t> in </a:t>
            </a:r>
            <a:r>
              <a:rPr lang="tr-TR" dirty="0" err="1" smtClean="0"/>
              <a:t>which</a:t>
            </a:r>
            <a:r>
              <a:rPr lang="tr-TR" dirty="0" smtClean="0"/>
              <a:t> </a:t>
            </a:r>
            <a:r>
              <a:rPr lang="tr-TR" dirty="0" err="1" smtClean="0"/>
              <a:t>women</a:t>
            </a:r>
            <a:r>
              <a:rPr lang="tr-TR" dirty="0" smtClean="0"/>
              <a:t> can </a:t>
            </a:r>
            <a:r>
              <a:rPr lang="tr-TR" dirty="0" err="1" smtClean="0"/>
              <a:t>assert</a:t>
            </a:r>
            <a:r>
              <a:rPr lang="tr-TR" dirty="0" smtClean="0"/>
              <a:t> </a:t>
            </a:r>
            <a:r>
              <a:rPr lang="tr-TR" dirty="0" err="1" smtClean="0"/>
              <a:t>their</a:t>
            </a:r>
            <a:r>
              <a:rPr lang="tr-TR" dirty="0" smtClean="0"/>
              <a:t> </a:t>
            </a:r>
            <a:r>
              <a:rPr lang="tr-TR" dirty="0" err="1" smtClean="0"/>
              <a:t>autonomy</a:t>
            </a:r>
            <a:r>
              <a:rPr lang="tr-TR" dirty="0" smtClean="0"/>
              <a:t> is </a:t>
            </a:r>
            <a:r>
              <a:rPr lang="tr-TR" dirty="0" err="1" smtClean="0"/>
              <a:t>through</a:t>
            </a:r>
            <a:r>
              <a:rPr lang="tr-TR" dirty="0" smtClean="0"/>
              <a:t> a </a:t>
            </a:r>
            <a:r>
              <a:rPr lang="tr-TR" dirty="0" err="1" smtClean="0"/>
              <a:t>resistance</a:t>
            </a:r>
            <a:r>
              <a:rPr lang="tr-TR" dirty="0" smtClean="0"/>
              <a:t> </a:t>
            </a:r>
            <a:r>
              <a:rPr lang="tr-TR" dirty="0" err="1" smtClean="0"/>
              <a:t>against</a:t>
            </a:r>
            <a:r>
              <a:rPr lang="tr-TR" dirty="0" smtClean="0"/>
              <a:t> </a:t>
            </a:r>
            <a:r>
              <a:rPr lang="tr-TR" dirty="0" err="1" smtClean="0"/>
              <a:t>patriarchal</a:t>
            </a:r>
            <a:r>
              <a:rPr lang="tr-TR" dirty="0" smtClean="0"/>
              <a:t> </a:t>
            </a:r>
            <a:r>
              <a:rPr lang="tr-TR" dirty="0" err="1" smtClean="0"/>
              <a:t>structures</a:t>
            </a:r>
            <a:r>
              <a:rPr lang="tr-TR" dirty="0" smtClean="0"/>
              <a:t> of </a:t>
            </a:r>
            <a:r>
              <a:rPr lang="tr-TR" dirty="0" err="1" smtClean="0"/>
              <a:t>society</a:t>
            </a:r>
            <a:r>
              <a:rPr lang="tr-TR" dirty="0" smtClean="0"/>
              <a:t>.</a:t>
            </a:r>
            <a:endParaRPr lang="tr-TR" dirty="0"/>
          </a:p>
          <a:p>
            <a:pPr marL="0" indent="0">
              <a:buNone/>
            </a:pPr>
            <a:endParaRPr lang="tr-TR" dirty="0"/>
          </a:p>
        </p:txBody>
      </p:sp>
    </p:spTree>
    <p:extLst>
      <p:ext uri="{BB962C8B-B14F-4D97-AF65-F5344CB8AC3E}">
        <p14:creationId xmlns:p14="http://schemas.microsoft.com/office/powerpoint/2010/main" val="2023416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mtClean="0"/>
              <a:t>Drawing on Simone de Beauvoir’s argument in </a:t>
            </a:r>
            <a:r>
              <a:rPr lang="tr-TR" b="1" i="1" smtClean="0"/>
              <a:t>Second Sex </a:t>
            </a:r>
            <a:r>
              <a:rPr lang="tr-TR" b="1" smtClean="0"/>
              <a:t>(1949) </a:t>
            </a:r>
            <a:r>
              <a:rPr lang="tr-TR" smtClean="0"/>
              <a:t>«one is not born a woman but becomes one», they tried to change women’s inferior status.</a:t>
            </a:r>
            <a:endParaRPr lang="tr-TR"/>
          </a:p>
        </p:txBody>
      </p:sp>
    </p:spTree>
    <p:extLst>
      <p:ext uri="{BB962C8B-B14F-4D97-AF65-F5344CB8AC3E}">
        <p14:creationId xmlns:p14="http://schemas.microsoft.com/office/powerpoint/2010/main" val="3801968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b="1" smtClean="0"/>
              <a:t>Marxist feminism – social feminism </a:t>
            </a:r>
            <a:r>
              <a:rPr lang="tr-TR" smtClean="0"/>
              <a:t>deals with corruption of wage labour, exploitation of women’s social rights, domestic labour without pay.</a:t>
            </a:r>
          </a:p>
          <a:p>
            <a:pPr marL="0" indent="0">
              <a:buNone/>
            </a:pPr>
            <a:r>
              <a:rPr lang="tr-TR" smtClean="0"/>
              <a:t>Women are not paid equally with men. </a:t>
            </a:r>
          </a:p>
          <a:p>
            <a:pPr marL="0" indent="0">
              <a:buNone/>
            </a:pPr>
            <a:r>
              <a:rPr lang="tr-TR" smtClean="0"/>
              <a:t>The family offers power to men who might have none outside it.</a:t>
            </a:r>
          </a:p>
          <a:p>
            <a:pPr marL="0" indent="0">
              <a:buNone/>
            </a:pPr>
            <a:r>
              <a:rPr lang="tr-TR" smtClean="0"/>
              <a:t>Social feminists see gender as socially produced and historically changing.</a:t>
            </a:r>
            <a:endParaRPr lang="tr-TR"/>
          </a:p>
        </p:txBody>
      </p:sp>
    </p:spTree>
    <p:extLst>
      <p:ext uri="{BB962C8B-B14F-4D97-AF65-F5344CB8AC3E}">
        <p14:creationId xmlns:p14="http://schemas.microsoft.com/office/powerpoint/2010/main" val="36789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lgn="just">
              <a:buNone/>
            </a:pPr>
            <a:r>
              <a:rPr lang="tr-TR" dirty="0" err="1" smtClean="0"/>
              <a:t>Fredrick</a:t>
            </a:r>
            <a:r>
              <a:rPr lang="tr-TR" dirty="0" smtClean="0"/>
              <a:t> Engels’ </a:t>
            </a:r>
            <a:r>
              <a:rPr lang="tr-TR" dirty="0" err="1" smtClean="0"/>
              <a:t>analysis</a:t>
            </a:r>
            <a:r>
              <a:rPr lang="tr-TR" dirty="0" smtClean="0"/>
              <a:t> of </a:t>
            </a:r>
            <a:r>
              <a:rPr lang="tr-TR" dirty="0" err="1" smtClean="0"/>
              <a:t>gender</a:t>
            </a:r>
            <a:r>
              <a:rPr lang="tr-TR" dirty="0" smtClean="0"/>
              <a:t> </a:t>
            </a:r>
            <a:r>
              <a:rPr lang="tr-TR" dirty="0" err="1" smtClean="0"/>
              <a:t>oppression</a:t>
            </a:r>
            <a:r>
              <a:rPr lang="tr-TR" dirty="0" smtClean="0"/>
              <a:t> in </a:t>
            </a:r>
            <a:r>
              <a:rPr lang="tr-TR" i="1" dirty="0" err="1" smtClean="0"/>
              <a:t>The</a:t>
            </a:r>
            <a:r>
              <a:rPr lang="tr-TR" i="1" dirty="0" smtClean="0"/>
              <a:t> </a:t>
            </a:r>
            <a:r>
              <a:rPr lang="tr-TR" i="1" dirty="0" err="1" smtClean="0"/>
              <a:t>Origin</a:t>
            </a:r>
            <a:r>
              <a:rPr lang="tr-TR" i="1" dirty="0" smtClean="0"/>
              <a:t> of </a:t>
            </a:r>
            <a:r>
              <a:rPr lang="tr-TR" i="1" dirty="0" err="1" smtClean="0"/>
              <a:t>the</a:t>
            </a:r>
            <a:r>
              <a:rPr lang="tr-TR" i="1" dirty="0" smtClean="0"/>
              <a:t> </a:t>
            </a:r>
            <a:r>
              <a:rPr lang="tr-TR" i="1" dirty="0" err="1" smtClean="0"/>
              <a:t>Family</a:t>
            </a:r>
            <a:r>
              <a:rPr lang="tr-TR" i="1" dirty="0" smtClean="0"/>
              <a:t>, </a:t>
            </a:r>
            <a:r>
              <a:rPr lang="tr-TR" i="1" dirty="0" err="1" smtClean="0"/>
              <a:t>Private</a:t>
            </a:r>
            <a:r>
              <a:rPr lang="tr-TR" i="1" dirty="0" smtClean="0"/>
              <a:t> </a:t>
            </a:r>
            <a:r>
              <a:rPr lang="tr-TR" i="1" dirty="0" err="1" smtClean="0"/>
              <a:t>Property</a:t>
            </a:r>
            <a:r>
              <a:rPr lang="tr-TR" i="1" dirty="0" smtClean="0"/>
              <a:t> </a:t>
            </a:r>
            <a:r>
              <a:rPr lang="tr-TR" i="1" dirty="0" err="1" smtClean="0"/>
              <a:t>and</a:t>
            </a:r>
            <a:r>
              <a:rPr lang="tr-TR" i="1" dirty="0" smtClean="0"/>
              <a:t> </a:t>
            </a:r>
            <a:r>
              <a:rPr lang="tr-TR" i="1" dirty="0" err="1" smtClean="0"/>
              <a:t>the</a:t>
            </a:r>
            <a:r>
              <a:rPr lang="tr-TR" i="1" dirty="0" smtClean="0"/>
              <a:t> </a:t>
            </a:r>
            <a:r>
              <a:rPr lang="tr-TR" i="1" dirty="0" err="1" smtClean="0"/>
              <a:t>State</a:t>
            </a:r>
            <a:r>
              <a:rPr lang="tr-TR" i="1" dirty="0" smtClean="0"/>
              <a:t> </a:t>
            </a:r>
            <a:r>
              <a:rPr lang="tr-TR" dirty="0" smtClean="0"/>
              <a:t>(1884) is an </a:t>
            </a:r>
            <a:r>
              <a:rPr lang="tr-TR" dirty="0" err="1" smtClean="0"/>
              <a:t>important</a:t>
            </a:r>
            <a:r>
              <a:rPr lang="tr-TR" dirty="0" smtClean="0"/>
              <a:t> </a:t>
            </a:r>
            <a:r>
              <a:rPr lang="tr-TR" dirty="0" err="1" smtClean="0"/>
              <a:t>work</a:t>
            </a:r>
            <a:r>
              <a:rPr lang="tr-TR" dirty="0" smtClean="0"/>
              <a:t> </a:t>
            </a:r>
            <a:r>
              <a:rPr lang="tr-TR" dirty="0" err="1" smtClean="0"/>
              <a:t>that</a:t>
            </a:r>
            <a:r>
              <a:rPr lang="tr-TR" dirty="0" smtClean="0"/>
              <a:t> </a:t>
            </a:r>
            <a:r>
              <a:rPr lang="tr-TR" dirty="0" err="1" smtClean="0"/>
              <a:t>examines</a:t>
            </a:r>
            <a:r>
              <a:rPr lang="tr-TR" dirty="0" smtClean="0"/>
              <a:t> </a:t>
            </a:r>
            <a:r>
              <a:rPr lang="tr-TR" dirty="0" err="1" smtClean="0"/>
              <a:t>the</a:t>
            </a:r>
            <a:r>
              <a:rPr lang="tr-TR" dirty="0" smtClean="0"/>
              <a:t> </a:t>
            </a:r>
            <a:r>
              <a:rPr lang="tr-TR" dirty="0" err="1" smtClean="0"/>
              <a:t>transformation</a:t>
            </a:r>
            <a:r>
              <a:rPr lang="tr-TR" dirty="0" smtClean="0"/>
              <a:t> of </a:t>
            </a:r>
            <a:r>
              <a:rPr lang="tr-TR" dirty="0" err="1" smtClean="0"/>
              <a:t>the</a:t>
            </a:r>
            <a:r>
              <a:rPr lang="tr-TR" dirty="0" smtClean="0"/>
              <a:t> </a:t>
            </a:r>
            <a:r>
              <a:rPr lang="tr-TR" b="1" dirty="0" err="1" smtClean="0"/>
              <a:t>egalitarian</a:t>
            </a:r>
            <a:r>
              <a:rPr lang="tr-TR" b="1" dirty="0" smtClean="0"/>
              <a:t> </a:t>
            </a:r>
            <a:r>
              <a:rPr lang="tr-TR" dirty="0" err="1" smtClean="0"/>
              <a:t>community</a:t>
            </a:r>
            <a:r>
              <a:rPr lang="tr-TR" dirty="0" smtClean="0"/>
              <a:t> (</a:t>
            </a:r>
            <a:r>
              <a:rPr lang="tr-TR" dirty="0" err="1" smtClean="0"/>
              <a:t>the</a:t>
            </a:r>
            <a:r>
              <a:rPr lang="tr-TR" dirty="0" smtClean="0"/>
              <a:t> </a:t>
            </a:r>
            <a:r>
              <a:rPr lang="tr-TR" dirty="0" err="1"/>
              <a:t>belief</a:t>
            </a:r>
            <a:r>
              <a:rPr lang="tr-TR" dirty="0"/>
              <a:t> </a:t>
            </a:r>
            <a:r>
              <a:rPr lang="tr-TR" dirty="0" err="1"/>
              <a:t>that</a:t>
            </a:r>
            <a:r>
              <a:rPr lang="tr-TR" dirty="0"/>
              <a:t> </a:t>
            </a:r>
            <a:r>
              <a:rPr lang="tr-TR" dirty="0" err="1"/>
              <a:t>people</a:t>
            </a:r>
            <a:r>
              <a:rPr lang="tr-TR" dirty="0"/>
              <a:t> </a:t>
            </a:r>
            <a:r>
              <a:rPr lang="tr-TR" dirty="0" err="1"/>
              <a:t>are</a:t>
            </a:r>
            <a:r>
              <a:rPr lang="tr-TR" dirty="0"/>
              <a:t> </a:t>
            </a:r>
            <a:r>
              <a:rPr lang="tr-TR" dirty="0" err="1"/>
              <a:t>equal</a:t>
            </a:r>
            <a:r>
              <a:rPr lang="tr-TR" dirty="0"/>
              <a:t> </a:t>
            </a:r>
            <a:r>
              <a:rPr lang="tr-TR" dirty="0" err="1"/>
              <a:t>and</a:t>
            </a:r>
            <a:r>
              <a:rPr lang="tr-TR" dirty="0"/>
              <a:t> </a:t>
            </a:r>
            <a:r>
              <a:rPr lang="tr-TR" dirty="0" err="1"/>
              <a:t>deserve</a:t>
            </a:r>
            <a:r>
              <a:rPr lang="tr-TR" dirty="0"/>
              <a:t> </a:t>
            </a:r>
            <a:r>
              <a:rPr lang="tr-TR" dirty="0" err="1"/>
              <a:t>equal</a:t>
            </a:r>
            <a:r>
              <a:rPr lang="tr-TR" dirty="0"/>
              <a:t> </a:t>
            </a:r>
            <a:r>
              <a:rPr lang="tr-TR" dirty="0" err="1"/>
              <a:t>rights</a:t>
            </a:r>
            <a:r>
              <a:rPr lang="tr-TR" dirty="0"/>
              <a:t>) </a:t>
            </a:r>
            <a:r>
              <a:rPr lang="tr-TR" dirty="0" smtClean="0"/>
              <a:t> </a:t>
            </a:r>
            <a:r>
              <a:rPr lang="tr-TR" dirty="0" err="1" smtClean="0"/>
              <a:t>into</a:t>
            </a:r>
            <a:r>
              <a:rPr lang="tr-TR" dirty="0" smtClean="0"/>
              <a:t> </a:t>
            </a:r>
            <a:r>
              <a:rPr lang="tr-TR" dirty="0" err="1" smtClean="0"/>
              <a:t>the</a:t>
            </a:r>
            <a:r>
              <a:rPr lang="tr-TR" dirty="0" smtClean="0"/>
              <a:t> </a:t>
            </a:r>
            <a:r>
              <a:rPr lang="tr-TR" b="1" dirty="0" err="1" smtClean="0"/>
              <a:t>patriarchal</a:t>
            </a:r>
            <a:r>
              <a:rPr lang="tr-TR" dirty="0" smtClean="0"/>
              <a:t> </a:t>
            </a:r>
            <a:r>
              <a:rPr lang="tr-TR" dirty="0" err="1" smtClean="0"/>
              <a:t>family</a:t>
            </a:r>
            <a:r>
              <a:rPr lang="tr-TR" dirty="0" smtClean="0"/>
              <a:t>. </a:t>
            </a:r>
          </a:p>
          <a:p>
            <a:pPr marL="0" indent="0" algn="just">
              <a:buNone/>
            </a:pPr>
            <a:r>
              <a:rPr lang="tr-TR" dirty="0" err="1" smtClean="0"/>
              <a:t>In</a:t>
            </a:r>
            <a:r>
              <a:rPr lang="tr-TR" dirty="0" smtClean="0"/>
              <a:t> his </a:t>
            </a:r>
            <a:r>
              <a:rPr lang="tr-TR" dirty="0" err="1" smtClean="0"/>
              <a:t>work</a:t>
            </a:r>
            <a:r>
              <a:rPr lang="tr-TR" dirty="0" smtClean="0"/>
              <a:t> Engels </a:t>
            </a:r>
            <a:r>
              <a:rPr lang="tr-TR" dirty="0" err="1" smtClean="0"/>
              <a:t>points</a:t>
            </a:r>
            <a:r>
              <a:rPr lang="tr-TR" dirty="0" smtClean="0"/>
              <a:t> </a:t>
            </a:r>
            <a:r>
              <a:rPr lang="tr-TR" dirty="0" err="1" smtClean="0"/>
              <a:t>out</a:t>
            </a:r>
            <a:r>
              <a:rPr lang="tr-TR" dirty="0" smtClean="0"/>
              <a:t> </a:t>
            </a:r>
            <a:r>
              <a:rPr lang="tr-TR" dirty="0" err="1" smtClean="0"/>
              <a:t>that</a:t>
            </a:r>
            <a:r>
              <a:rPr lang="tr-TR" dirty="0" smtClean="0"/>
              <a:t> </a:t>
            </a:r>
            <a:r>
              <a:rPr lang="tr-TR" b="1" dirty="0" err="1" smtClean="0"/>
              <a:t>women’s</a:t>
            </a:r>
            <a:r>
              <a:rPr lang="tr-TR" b="1" dirty="0" smtClean="0"/>
              <a:t> </a:t>
            </a:r>
            <a:r>
              <a:rPr lang="tr-TR" b="1" dirty="0" err="1" smtClean="0"/>
              <a:t>oppression</a:t>
            </a:r>
            <a:r>
              <a:rPr lang="tr-TR" b="1" dirty="0" smtClean="0"/>
              <a:t> </a:t>
            </a:r>
            <a:r>
              <a:rPr lang="tr-TR" b="1" dirty="0" err="1" smtClean="0"/>
              <a:t>does</a:t>
            </a:r>
            <a:r>
              <a:rPr lang="tr-TR" b="1" dirty="0" smtClean="0"/>
              <a:t> not </a:t>
            </a:r>
            <a:r>
              <a:rPr lang="tr-TR" b="1" dirty="0" err="1" smtClean="0"/>
              <a:t>stem</a:t>
            </a:r>
            <a:r>
              <a:rPr lang="tr-TR" b="1" dirty="0" smtClean="0"/>
              <a:t> </a:t>
            </a:r>
            <a:r>
              <a:rPr lang="tr-TR" b="1" dirty="0" err="1" smtClean="0"/>
              <a:t>from</a:t>
            </a:r>
            <a:r>
              <a:rPr lang="tr-TR" b="1" dirty="0" smtClean="0"/>
              <a:t> </a:t>
            </a:r>
            <a:r>
              <a:rPr lang="tr-TR" b="1" dirty="0" err="1" smtClean="0"/>
              <a:t>biological</a:t>
            </a:r>
            <a:r>
              <a:rPr lang="tr-TR" b="1" dirty="0" smtClean="0"/>
              <a:t> </a:t>
            </a:r>
            <a:r>
              <a:rPr lang="tr-TR" b="1" dirty="0" err="1" smtClean="0"/>
              <a:t>difference</a:t>
            </a:r>
            <a:r>
              <a:rPr lang="tr-TR" b="1" dirty="0" smtClean="0"/>
              <a:t> but </a:t>
            </a:r>
            <a:r>
              <a:rPr lang="tr-TR" b="1" dirty="0" err="1" smtClean="0"/>
              <a:t>because</a:t>
            </a:r>
            <a:r>
              <a:rPr lang="tr-TR" b="1" dirty="0" smtClean="0"/>
              <a:t> of </a:t>
            </a:r>
            <a:r>
              <a:rPr lang="tr-TR" b="1" dirty="0" err="1" smtClean="0"/>
              <a:t>social</a:t>
            </a:r>
            <a:r>
              <a:rPr lang="tr-TR" b="1" dirty="0" smtClean="0"/>
              <a:t> </a:t>
            </a:r>
            <a:r>
              <a:rPr lang="tr-TR" b="1" dirty="0" err="1" smtClean="0"/>
              <a:t>relations</a:t>
            </a:r>
            <a:r>
              <a:rPr lang="tr-TR" dirty="0" smtClean="0"/>
              <a:t>.</a:t>
            </a:r>
          </a:p>
          <a:p>
            <a:pPr marL="0" indent="0" algn="just">
              <a:buNone/>
            </a:pPr>
            <a:r>
              <a:rPr lang="tr-TR" dirty="0" smtClean="0"/>
              <a:t>He </a:t>
            </a:r>
            <a:r>
              <a:rPr lang="tr-TR" dirty="0" err="1" smtClean="0"/>
              <a:t>states</a:t>
            </a:r>
            <a:r>
              <a:rPr lang="tr-TR" dirty="0" smtClean="0"/>
              <a:t> </a:t>
            </a:r>
            <a:r>
              <a:rPr lang="tr-TR" dirty="0" err="1" smtClean="0"/>
              <a:t>that</a:t>
            </a:r>
            <a:r>
              <a:rPr lang="tr-TR" dirty="0" smtClean="0"/>
              <a:t> </a:t>
            </a:r>
            <a:r>
              <a:rPr lang="tr-TR" dirty="0" err="1" smtClean="0"/>
              <a:t>the</a:t>
            </a:r>
            <a:r>
              <a:rPr lang="tr-TR" dirty="0" smtClean="0"/>
              <a:t> </a:t>
            </a:r>
            <a:r>
              <a:rPr lang="tr-TR" dirty="0" err="1" smtClean="0"/>
              <a:t>initial</a:t>
            </a:r>
            <a:r>
              <a:rPr lang="tr-TR" dirty="0" smtClean="0"/>
              <a:t> </a:t>
            </a:r>
            <a:r>
              <a:rPr lang="tr-TR" dirty="0" err="1" smtClean="0"/>
              <a:t>state</a:t>
            </a:r>
            <a:r>
              <a:rPr lang="tr-TR" dirty="0" smtClean="0"/>
              <a:t> of </a:t>
            </a:r>
            <a:r>
              <a:rPr lang="tr-TR" dirty="0" err="1" smtClean="0"/>
              <a:t>social</a:t>
            </a:r>
            <a:r>
              <a:rPr lang="tr-TR" dirty="0" smtClean="0"/>
              <a:t> </a:t>
            </a:r>
            <a:r>
              <a:rPr lang="tr-TR" dirty="0" err="1" smtClean="0"/>
              <a:t>organisation</a:t>
            </a:r>
            <a:r>
              <a:rPr lang="tr-TR" dirty="0" smtClean="0"/>
              <a:t> </a:t>
            </a:r>
            <a:r>
              <a:rPr lang="tr-TR" dirty="0" err="1" smtClean="0"/>
              <a:t>was</a:t>
            </a:r>
            <a:r>
              <a:rPr lang="tr-TR" dirty="0" smtClean="0"/>
              <a:t> </a:t>
            </a:r>
            <a:r>
              <a:rPr lang="tr-TR" dirty="0" err="1" smtClean="0"/>
              <a:t>based</a:t>
            </a:r>
            <a:r>
              <a:rPr lang="tr-TR" dirty="0" smtClean="0"/>
              <a:t> on </a:t>
            </a:r>
            <a:r>
              <a:rPr lang="tr-TR" b="1" dirty="0" err="1" smtClean="0"/>
              <a:t>political</a:t>
            </a:r>
            <a:r>
              <a:rPr lang="tr-TR" b="1" dirty="0" smtClean="0"/>
              <a:t> </a:t>
            </a:r>
            <a:r>
              <a:rPr lang="tr-TR" b="1" dirty="0" err="1" smtClean="0"/>
              <a:t>and</a:t>
            </a:r>
            <a:r>
              <a:rPr lang="tr-TR" b="1" dirty="0" smtClean="0"/>
              <a:t> </a:t>
            </a:r>
            <a:r>
              <a:rPr lang="tr-TR" b="1" dirty="0" err="1" smtClean="0"/>
              <a:t>economic</a:t>
            </a:r>
            <a:r>
              <a:rPr lang="tr-TR" b="1" dirty="0" smtClean="0"/>
              <a:t> </a:t>
            </a:r>
            <a:r>
              <a:rPr lang="tr-TR" b="1" dirty="0" err="1" smtClean="0"/>
              <a:t>egalitarianism</a:t>
            </a:r>
            <a:r>
              <a:rPr lang="tr-TR" b="1" dirty="0" smtClean="0"/>
              <a:t>.</a:t>
            </a:r>
            <a:endParaRPr lang="tr-TR" dirty="0"/>
          </a:p>
        </p:txBody>
      </p:sp>
    </p:spTree>
    <p:extLst>
      <p:ext uri="{BB962C8B-B14F-4D97-AF65-F5344CB8AC3E}">
        <p14:creationId xmlns:p14="http://schemas.microsoft.com/office/powerpoint/2010/main" val="4197551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smtClean="0"/>
              <a:t>However, by gradual evolutionary process, a new structure emerged in which men were in charge of the management of the cattle breeding, metal working, and agriculture. In this way, men created new wealth, and took command in the home too (Gramsci - the one who has material power has the ideological power). With this change, women were reduced to servitude and the maternal law (tracing the familial relations through the female line) was overthrown.  </a:t>
            </a:r>
            <a:endParaRPr lang="tr-TR"/>
          </a:p>
        </p:txBody>
      </p:sp>
    </p:spTree>
    <p:extLst>
      <p:ext uri="{BB962C8B-B14F-4D97-AF65-F5344CB8AC3E}">
        <p14:creationId xmlns:p14="http://schemas.microsoft.com/office/powerpoint/2010/main" val="42918324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1060</Words>
  <Application>Microsoft Office PowerPoint</Application>
  <PresentationFormat>Ekran Gösterisi (4:3)</PresentationFormat>
  <Paragraphs>39</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yabdil</cp:lastModifiedBy>
  <cp:revision>25</cp:revision>
  <dcterms:created xsi:type="dcterms:W3CDTF">2018-05-21T05:49:13Z</dcterms:created>
  <dcterms:modified xsi:type="dcterms:W3CDTF">2020-05-22T14:07:38Z</dcterms:modified>
</cp:coreProperties>
</file>