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9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4" r:id="rId22"/>
    <p:sldId id="281" r:id="rId23"/>
    <p:sldId id="282" r:id="rId24"/>
    <p:sldId id="283" r:id="rId25"/>
    <p:sldId id="280" r:id="rId26"/>
    <p:sldId id="285" r:id="rId27"/>
    <p:sldId id="286" r:id="rId28"/>
    <p:sldId id="287" r:id="rId29"/>
    <p:sldId id="288" r:id="rId30"/>
    <p:sldId id="290" r:id="rId31"/>
    <p:sldId id="291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>
      <p:cViewPr varScale="1">
        <p:scale>
          <a:sx n="92" d="100"/>
          <a:sy n="92" d="100"/>
        </p:scale>
        <p:origin x="136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775B659E-9B3F-405A-97C2-9993F7829D0E}" type="datetimeFigureOut">
              <a:rPr lang="ar-SY" smtClean="0"/>
              <a:t>05/09/1440</a:t>
            </a:fld>
            <a:endParaRPr lang="ar-S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FAADE330-A481-45B8-95C3-4B8BD21CFECE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7123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DE330-A481-45B8-95C3-4B8BD21CFECE}" type="slidenum">
              <a:rPr lang="ar-SY" smtClean="0"/>
              <a:t>7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3746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DE330-A481-45B8-95C3-4B8BD21CFECE}" type="slidenum">
              <a:rPr lang="ar-SY" smtClean="0"/>
              <a:t>18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2337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CEFA-2EFB-4C6B-A42E-C999FB5925C3}" type="datetimeFigureOut">
              <a:rPr lang="tr-TR" smtClean="0"/>
              <a:t>9.5.2019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D766-86C3-46ED-A6D8-4407A22D72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560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CEFA-2EFB-4C6B-A42E-C999FB5925C3}" type="datetimeFigureOut">
              <a:rPr lang="tr-TR" smtClean="0"/>
              <a:t>9.5.2019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D766-86C3-46ED-A6D8-4407A22D72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484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CEFA-2EFB-4C6B-A42E-C999FB5925C3}" type="datetimeFigureOut">
              <a:rPr lang="tr-TR" smtClean="0"/>
              <a:t>9.5.2019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D766-86C3-46ED-A6D8-4407A22D72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774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CEFA-2EFB-4C6B-A42E-C999FB5925C3}" type="datetimeFigureOut">
              <a:rPr lang="tr-TR" smtClean="0"/>
              <a:t>9.5.2019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D766-86C3-46ED-A6D8-4407A22D72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587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CEFA-2EFB-4C6B-A42E-C999FB5925C3}" type="datetimeFigureOut">
              <a:rPr lang="tr-TR" smtClean="0"/>
              <a:t>9.5.2019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D766-86C3-46ED-A6D8-4407A22D72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399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CEFA-2EFB-4C6B-A42E-C999FB5925C3}" type="datetimeFigureOut">
              <a:rPr lang="tr-TR" smtClean="0"/>
              <a:t>9.5.2019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D766-86C3-46ED-A6D8-4407A22D72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045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CEFA-2EFB-4C6B-A42E-C999FB5925C3}" type="datetimeFigureOut">
              <a:rPr lang="tr-TR" smtClean="0"/>
              <a:t>9.5.2019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D766-86C3-46ED-A6D8-4407A22D72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518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CEFA-2EFB-4C6B-A42E-C999FB5925C3}" type="datetimeFigureOut">
              <a:rPr lang="tr-TR" smtClean="0"/>
              <a:t>9.5.2019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D766-86C3-46ED-A6D8-4407A22D72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310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CEFA-2EFB-4C6B-A42E-C999FB5925C3}" type="datetimeFigureOut">
              <a:rPr lang="tr-TR" smtClean="0"/>
              <a:t>9.5.2019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D766-86C3-46ED-A6D8-4407A22D72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749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CEFA-2EFB-4C6B-A42E-C999FB5925C3}" type="datetimeFigureOut">
              <a:rPr lang="tr-TR" smtClean="0"/>
              <a:t>9.5.2019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D766-86C3-46ED-A6D8-4407A22D72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245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CEFA-2EFB-4C6B-A42E-C999FB5925C3}" type="datetimeFigureOut">
              <a:rPr lang="tr-TR" smtClean="0"/>
              <a:t>9.5.2019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D766-86C3-46ED-A6D8-4407A22D72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74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9CEFA-2EFB-4C6B-A42E-C999FB5925C3}" type="datetimeFigureOut">
              <a:rPr lang="tr-TR" smtClean="0"/>
              <a:t>9.5.2019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7D766-86C3-46ED-A6D8-4407A22D72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48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872208"/>
          </a:xfrm>
        </p:spPr>
        <p:txBody>
          <a:bodyPr>
            <a:normAutofit/>
          </a:bodyPr>
          <a:lstStyle/>
          <a:p>
            <a:r>
              <a:rPr lang="tr-TR" sz="1800" b="1" dirty="0">
                <a:latin typeface="Garamond" pitchFamily="18" charset="0"/>
              </a:rPr>
              <a:t>ÜRİNER SİSTEM TERMİNOLOJİSİ</a:t>
            </a:r>
          </a:p>
        </p:txBody>
      </p:sp>
      <p:pic>
        <p:nvPicPr>
          <p:cNvPr id="4098" name="Picture 2" descr="C:\Users\user\Downloads\Uriner-Siste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85288"/>
            <a:ext cx="4032448" cy="339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atır Belirtme Çizgisi 1 2"/>
          <p:cNvSpPr/>
          <p:nvPr/>
        </p:nvSpPr>
        <p:spPr>
          <a:xfrm>
            <a:off x="3707904" y="5287426"/>
            <a:ext cx="360040" cy="301814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1</a:t>
            </a:r>
          </a:p>
        </p:txBody>
      </p:sp>
      <p:sp>
        <p:nvSpPr>
          <p:cNvPr id="2" name="Alt Başlı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9670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800" b="1" dirty="0">
                <a:solidFill>
                  <a:prstClr val="black"/>
                </a:solidFill>
                <a:latin typeface="Garamond" pitchFamily="18" charset="0"/>
              </a:rPr>
              <a:t>2-SEMPTOM TERİMLERİ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4978896" cy="4857403"/>
          </a:xfrm>
        </p:spPr>
        <p:txBody>
          <a:bodyPr>
            <a:normAutofit/>
          </a:bodyPr>
          <a:lstStyle/>
          <a:p>
            <a:r>
              <a:rPr lang="tr-TR" sz="1800" b="1" dirty="0" err="1">
                <a:latin typeface="Garamond" pitchFamily="18" charset="0"/>
              </a:rPr>
              <a:t>Hematuria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Hematüri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İdrarda kan bulunması.</a:t>
            </a: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Hemodialysis</a:t>
            </a:r>
            <a:r>
              <a:rPr lang="tr-TR" sz="1800" b="1" dirty="0">
                <a:latin typeface="Garamond" pitchFamily="18" charset="0"/>
              </a:rPr>
              <a:t>( Hemodiyaliz): </a:t>
            </a:r>
            <a:r>
              <a:rPr lang="tr-TR" sz="1800" dirty="0">
                <a:latin typeface="Garamond" pitchFamily="18" charset="0"/>
              </a:rPr>
              <a:t>Böbreklerin görev yapamadığı durumlarda kandaki fazla su ve protein metabolizmasında kalan maddelerin arındırılması ve elektrolit dengesinin sağlanması.</a:t>
            </a:r>
          </a:p>
          <a:p>
            <a:pPr marL="0" indent="0">
              <a:buNone/>
            </a:pPr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Nocturnal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Enuresis</a:t>
            </a:r>
            <a:r>
              <a:rPr lang="tr-TR" sz="1800" b="1" dirty="0">
                <a:latin typeface="Garamond" pitchFamily="18" charset="0"/>
              </a:rPr>
              <a:t>( </a:t>
            </a:r>
            <a:r>
              <a:rPr lang="tr-TR" sz="1800" b="1" dirty="0" err="1">
                <a:latin typeface="Garamond" pitchFamily="18" charset="0"/>
              </a:rPr>
              <a:t>Nokturnal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Enüresis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Uykuda idrar tutamama</a:t>
            </a:r>
          </a:p>
          <a:p>
            <a:pPr marL="0" indent="0">
              <a:buNone/>
            </a:pPr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Üreteral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Spasm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Üreteral</a:t>
            </a:r>
            <a:r>
              <a:rPr lang="tr-TR" sz="1800" b="1" dirty="0">
                <a:latin typeface="Garamond" pitchFamily="18" charset="0"/>
              </a:rPr>
              <a:t> Spazm): </a:t>
            </a:r>
            <a:r>
              <a:rPr lang="tr-TR" sz="1800" dirty="0">
                <a:latin typeface="Garamond" pitchFamily="18" charset="0"/>
              </a:rPr>
              <a:t>Taş dolayısıyla </a:t>
            </a:r>
            <a:r>
              <a:rPr lang="tr-TR" sz="1800" dirty="0" err="1">
                <a:latin typeface="Garamond" pitchFamily="18" charset="0"/>
              </a:rPr>
              <a:t>üreter</a:t>
            </a:r>
            <a:r>
              <a:rPr lang="tr-TR" sz="1800" dirty="0">
                <a:latin typeface="Garamond" pitchFamily="18" charset="0"/>
              </a:rPr>
              <a:t> spazmı. </a:t>
            </a:r>
          </a:p>
          <a:p>
            <a:endParaRPr lang="tr-TR" sz="1800" dirty="0">
              <a:latin typeface="Garamond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68760"/>
            <a:ext cx="2880320" cy="1872208"/>
          </a:xfrm>
          <a:prstGeom prst="rect">
            <a:avLst/>
          </a:prstGeom>
        </p:spPr>
      </p:pic>
      <p:pic>
        <p:nvPicPr>
          <p:cNvPr id="2050" name="Picture 2" descr="C:\Users\user\Downloads\hemodiyali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45025"/>
            <a:ext cx="288032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atır Belirtme Çizgisi 1 4"/>
          <p:cNvSpPr/>
          <p:nvPr/>
        </p:nvSpPr>
        <p:spPr>
          <a:xfrm>
            <a:off x="8244408" y="3140968"/>
            <a:ext cx="432048" cy="36004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17</a:t>
            </a:r>
          </a:p>
        </p:txBody>
      </p:sp>
      <p:sp>
        <p:nvSpPr>
          <p:cNvPr id="6" name="Satır Belirtme Çizgisi 1 5"/>
          <p:cNvSpPr/>
          <p:nvPr/>
        </p:nvSpPr>
        <p:spPr>
          <a:xfrm>
            <a:off x="8244408" y="6093296"/>
            <a:ext cx="432048" cy="36004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21282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b="1" dirty="0">
                <a:latin typeface="Garamond" pitchFamily="18" charset="0"/>
              </a:rPr>
              <a:t>2-SEMPTOM TERİMLERİ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853136"/>
          </a:xfrm>
        </p:spPr>
        <p:txBody>
          <a:bodyPr>
            <a:normAutofit/>
          </a:bodyPr>
          <a:lstStyle/>
          <a:p>
            <a:r>
              <a:rPr lang="tr-TR" sz="1800" b="1" dirty="0" err="1">
                <a:latin typeface="Garamond" pitchFamily="18" charset="0"/>
              </a:rPr>
              <a:t>Proteinuria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Proteinüri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İdrarda protein bulunması.  </a:t>
            </a:r>
          </a:p>
          <a:p>
            <a:endParaRPr lang="tr-TR" sz="1800" dirty="0">
              <a:latin typeface="Garamond" pitchFamily="18" charset="0"/>
            </a:endParaRPr>
          </a:p>
          <a:p>
            <a:pPr marL="0" indent="0">
              <a:buNone/>
            </a:pPr>
            <a:endParaRPr lang="tr-TR" sz="1800" b="1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Pyuria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Piyüri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İdrarda iltihap bulunması.</a:t>
            </a:r>
          </a:p>
          <a:p>
            <a:pPr marL="0" indent="0">
              <a:buNone/>
            </a:pPr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>
                <a:latin typeface="Garamond" pitchFamily="18" charset="0"/>
              </a:rPr>
              <a:t>Residual Urine(Reziduel Ürin): </a:t>
            </a:r>
            <a:r>
              <a:rPr lang="tr-TR" sz="1800" dirty="0">
                <a:latin typeface="Garamond" pitchFamily="18" charset="0"/>
              </a:rPr>
              <a:t>İdrarın tam akıtılamaması ve mesanede idrar kalması.  </a:t>
            </a: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>
                <a:latin typeface="Garamond" pitchFamily="18" charset="0"/>
              </a:rPr>
              <a:t>Renal </a:t>
            </a:r>
            <a:r>
              <a:rPr lang="tr-TR" sz="1800" b="1" dirty="0" err="1">
                <a:latin typeface="Garamond" pitchFamily="18" charset="0"/>
              </a:rPr>
              <a:t>Pain</a:t>
            </a:r>
            <a:r>
              <a:rPr lang="tr-TR" sz="1800" b="1" dirty="0">
                <a:latin typeface="Garamond" pitchFamily="18" charset="0"/>
              </a:rPr>
              <a:t>(Renal </a:t>
            </a:r>
            <a:r>
              <a:rPr lang="tr-TR" sz="1800" b="1" dirty="0" err="1">
                <a:latin typeface="Garamond" pitchFamily="18" charset="0"/>
              </a:rPr>
              <a:t>Pein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Böbrekle ilgili </a:t>
            </a:r>
            <a:r>
              <a:rPr lang="tr-TR" sz="1800" dirty="0" err="1">
                <a:latin typeface="Garamond" pitchFamily="18" charset="0"/>
              </a:rPr>
              <a:t>lumbal</a:t>
            </a:r>
            <a:r>
              <a:rPr lang="tr-TR" sz="1800" dirty="0">
                <a:latin typeface="Garamond" pitchFamily="18" charset="0"/>
              </a:rPr>
              <a:t> bölgede ağrı. </a:t>
            </a:r>
          </a:p>
          <a:p>
            <a:endParaRPr lang="tr-TR" sz="1800" dirty="0"/>
          </a:p>
          <a:p>
            <a:endParaRPr lang="tr-TR" sz="1800" dirty="0"/>
          </a:p>
          <a:p>
            <a:endParaRPr lang="tr-TR" sz="1800" dirty="0"/>
          </a:p>
          <a:p>
            <a:endParaRPr lang="tr-TR" sz="1800" dirty="0"/>
          </a:p>
          <a:p>
            <a:endParaRPr lang="tr-TR" sz="1800" dirty="0"/>
          </a:p>
          <a:p>
            <a:endParaRPr lang="tr-TR" sz="1800" dirty="0"/>
          </a:p>
          <a:p>
            <a:endParaRPr lang="tr-TR" sz="1800" dirty="0"/>
          </a:p>
          <a:p>
            <a:endParaRPr lang="tr-TR" sz="1800" dirty="0"/>
          </a:p>
          <a:p>
            <a:pPr marL="0" indent="0">
              <a:buNone/>
            </a:pPr>
            <a:endParaRPr lang="tr-TR" sz="1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44824"/>
            <a:ext cx="2619375" cy="2592288"/>
          </a:xfrm>
          <a:prstGeom prst="rect">
            <a:avLst/>
          </a:prstGeom>
        </p:spPr>
      </p:pic>
      <p:sp>
        <p:nvSpPr>
          <p:cNvPr id="5" name="Satır Belirtme Çizgisi 1 4"/>
          <p:cNvSpPr/>
          <p:nvPr/>
        </p:nvSpPr>
        <p:spPr>
          <a:xfrm>
            <a:off x="7596336" y="4797152"/>
            <a:ext cx="432048" cy="4320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367861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b="1" dirty="0">
                <a:latin typeface="Garamond" pitchFamily="18" charset="0"/>
              </a:rPr>
              <a:t>2-SEMPTOM TERİMLERİ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268760"/>
            <a:ext cx="5606777" cy="4853136"/>
          </a:xfrm>
        </p:spPr>
        <p:txBody>
          <a:bodyPr>
            <a:noAutofit/>
          </a:bodyPr>
          <a:lstStyle/>
          <a:p>
            <a:r>
              <a:rPr lang="tr-TR" sz="1800" b="1" dirty="0">
                <a:latin typeface="Garamond" pitchFamily="18" charset="0"/>
              </a:rPr>
              <a:t>Vesicoureteral Reflux(Vesikoureteral Reflü):</a:t>
            </a:r>
            <a:r>
              <a:rPr lang="tr-TR" sz="1800" dirty="0">
                <a:latin typeface="Garamond" pitchFamily="18" charset="0"/>
              </a:rPr>
              <a:t> İdrarın üreterden böbreğe geri dönmesi.</a:t>
            </a:r>
          </a:p>
          <a:p>
            <a:endParaRPr lang="tr-TR" sz="1800" b="1" dirty="0">
              <a:latin typeface="Garamond" pitchFamily="18" charset="0"/>
            </a:endParaRPr>
          </a:p>
          <a:p>
            <a:endParaRPr lang="tr-TR" sz="1800" b="1" dirty="0">
              <a:latin typeface="Garamond" pitchFamily="18" charset="0"/>
            </a:endParaRPr>
          </a:p>
          <a:p>
            <a:endParaRPr lang="tr-TR" sz="1800" b="1" dirty="0">
              <a:latin typeface="Garamond" pitchFamily="18" charset="0"/>
            </a:endParaRPr>
          </a:p>
          <a:p>
            <a:endParaRPr lang="tr-TR" sz="1800" b="1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Cystorrhagia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Sistoraji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Mesaneden gelen kanama.</a:t>
            </a:r>
          </a:p>
          <a:p>
            <a:pPr marL="0" indent="0">
              <a:buNone/>
            </a:pPr>
            <a:endParaRPr lang="tr-TR" sz="1800" b="1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Stranguria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Strangüri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Damla damla ve ağrılı idrar yapma. </a:t>
            </a:r>
          </a:p>
          <a:p>
            <a:endParaRPr lang="tr-TR" sz="1800" b="1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Residual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Urine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Reziduel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Ürin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İdrarın tam akıtılamaması ve mesanede idrar kalması. </a:t>
            </a:r>
          </a:p>
          <a:p>
            <a:endParaRPr lang="tr-TR" sz="1400" dirty="0">
              <a:latin typeface="Garamond" pitchFamily="18" charset="0"/>
            </a:endParaRPr>
          </a:p>
          <a:p>
            <a:endParaRPr lang="tr-TR" sz="1400" dirty="0">
              <a:latin typeface="Garamond" pitchFamily="18" charset="0"/>
            </a:endParaRPr>
          </a:p>
          <a:p>
            <a:endParaRPr lang="tr-TR" sz="1400" dirty="0"/>
          </a:p>
          <a:p>
            <a:endParaRPr lang="tr-TR" sz="1400" dirty="0"/>
          </a:p>
          <a:p>
            <a:endParaRPr lang="tr-TR" sz="1400" dirty="0"/>
          </a:p>
          <a:p>
            <a:endParaRPr lang="tr-TR" sz="1400" dirty="0"/>
          </a:p>
          <a:p>
            <a:pPr marL="0" indent="0">
              <a:buNone/>
            </a:pPr>
            <a:r>
              <a:rPr lang="tr-TR" sz="1400" dirty="0"/>
              <a:t>  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80728"/>
            <a:ext cx="2890167" cy="2002160"/>
          </a:xfrm>
          <a:prstGeom prst="rect">
            <a:avLst/>
          </a:prstGeom>
        </p:spPr>
      </p:pic>
      <p:sp>
        <p:nvSpPr>
          <p:cNvPr id="6" name="Satır Belirtme Çizgisi 1 5"/>
          <p:cNvSpPr/>
          <p:nvPr/>
        </p:nvSpPr>
        <p:spPr>
          <a:xfrm>
            <a:off x="8244408" y="3212976"/>
            <a:ext cx="504056" cy="4320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770537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b="1" dirty="0">
                <a:latin typeface="Garamond" pitchFamily="18" charset="0"/>
              </a:rPr>
              <a:t>2-SEMPTOM TERİMLERİ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7571184" cy="4525963"/>
          </a:xfrm>
        </p:spPr>
        <p:txBody>
          <a:bodyPr>
            <a:normAutofit/>
          </a:bodyPr>
          <a:lstStyle/>
          <a:p>
            <a:r>
              <a:rPr lang="tr-TR" sz="1800" b="1" dirty="0" err="1">
                <a:latin typeface="Garamond" pitchFamily="18" charset="0"/>
              </a:rPr>
              <a:t>Oliguria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Oligüri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Seyrek idrar yapma. Günlük idrar miktarının azalması. </a:t>
            </a: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Polyuria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Poliüri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Aşırı miktarda idrar çıkışı, idrar çokluğu.</a:t>
            </a: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b="1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Pneumaturia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Pnömaturi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İdrarda hava(gaz) bulunuşu.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65432"/>
            <a:ext cx="2015480" cy="223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ağ Ok 3"/>
          <p:cNvSpPr/>
          <p:nvPr/>
        </p:nvSpPr>
        <p:spPr>
          <a:xfrm>
            <a:off x="6228184" y="3212976"/>
            <a:ext cx="5040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atır Belirtme Çizgisi 1 4"/>
          <p:cNvSpPr/>
          <p:nvPr/>
        </p:nvSpPr>
        <p:spPr>
          <a:xfrm>
            <a:off x="8460432" y="4503208"/>
            <a:ext cx="432048" cy="365952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912263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b="1" dirty="0">
                <a:latin typeface="Garamond" pitchFamily="18" charset="0"/>
              </a:rPr>
              <a:t>2-SEMPTOM TERİMLERİ</a:t>
            </a:r>
            <a:endParaRPr lang="tr-TR" sz="1800" dirty="0">
              <a:latin typeface="Garamond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525963"/>
          </a:xfrm>
        </p:spPr>
        <p:txBody>
          <a:bodyPr>
            <a:normAutofit/>
          </a:bodyPr>
          <a:lstStyle/>
          <a:p>
            <a:r>
              <a:rPr lang="tr-TR" sz="1800" b="1" dirty="0" err="1">
                <a:latin typeface="Garamond" pitchFamily="18" charset="0"/>
              </a:rPr>
              <a:t>Pollakiuria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Pollakiüri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Sık idrar yapma. </a:t>
            </a: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Uremia</a:t>
            </a:r>
            <a:r>
              <a:rPr lang="tr-TR" sz="1800" b="1" dirty="0">
                <a:latin typeface="Garamond" pitchFamily="18" charset="0"/>
              </a:rPr>
              <a:t>(Üremi): </a:t>
            </a:r>
            <a:r>
              <a:rPr lang="tr-TR" sz="1800" dirty="0">
                <a:latin typeface="Garamond" pitchFamily="18" charset="0"/>
              </a:rPr>
              <a:t>Kanda aşırı üre.</a:t>
            </a: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İncontinence</a:t>
            </a:r>
            <a:r>
              <a:rPr lang="tr-TR" sz="1800" b="1" dirty="0">
                <a:latin typeface="Garamond" pitchFamily="18" charset="0"/>
              </a:rPr>
              <a:t> Of </a:t>
            </a:r>
            <a:r>
              <a:rPr lang="tr-TR" sz="1800" b="1" dirty="0" err="1">
                <a:latin typeface="Garamond" pitchFamily="18" charset="0"/>
              </a:rPr>
              <a:t>Urine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İnkontinas</a:t>
            </a:r>
            <a:r>
              <a:rPr lang="tr-TR" sz="1800" b="1" dirty="0">
                <a:latin typeface="Garamond" pitchFamily="18" charset="0"/>
              </a:rPr>
              <a:t> of </a:t>
            </a:r>
            <a:r>
              <a:rPr lang="tr-TR" sz="1800" b="1" dirty="0" err="1">
                <a:latin typeface="Garamond" pitchFamily="18" charset="0"/>
              </a:rPr>
              <a:t>ürin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İdrarı tutamama.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661" y="2924944"/>
            <a:ext cx="330417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atır Belirtme Çizgisi 1 3"/>
          <p:cNvSpPr/>
          <p:nvPr/>
        </p:nvSpPr>
        <p:spPr>
          <a:xfrm>
            <a:off x="8172400" y="5733256"/>
            <a:ext cx="432048" cy="36004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22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51A27709-8127-423A-BE86-FF91A5ABCAD4}"/>
              </a:ext>
            </a:extLst>
          </p:cNvPr>
          <p:cNvSpPr/>
          <p:nvPr/>
        </p:nvSpPr>
        <p:spPr>
          <a:xfrm>
            <a:off x="5724128" y="4437112"/>
            <a:ext cx="144016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15405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b="1" dirty="0">
                <a:latin typeface="Garamond" pitchFamily="18" charset="0"/>
              </a:rPr>
              <a:t>2-SEMPTOM TERİMLERİ</a:t>
            </a:r>
            <a:endParaRPr lang="tr-TR" sz="1800" dirty="0">
              <a:latin typeface="Garamond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/>
          <a:lstStyle/>
          <a:p>
            <a:r>
              <a:rPr lang="tr-TR" sz="1800" b="1" dirty="0" err="1">
                <a:latin typeface="Garamond" pitchFamily="18" charset="0"/>
              </a:rPr>
              <a:t>Nocturia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Noktüri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Geceleri sık ve bol idrara çıkma. </a:t>
            </a: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Retantion</a:t>
            </a:r>
            <a:r>
              <a:rPr lang="tr-TR" sz="1800" b="1" dirty="0">
                <a:latin typeface="Garamond" pitchFamily="18" charset="0"/>
              </a:rPr>
              <a:t> Of </a:t>
            </a:r>
            <a:r>
              <a:rPr lang="tr-TR" sz="1800" b="1" dirty="0" err="1">
                <a:latin typeface="Garamond" pitchFamily="18" charset="0"/>
              </a:rPr>
              <a:t>Urine</a:t>
            </a:r>
            <a:r>
              <a:rPr lang="tr-TR" sz="1800" b="1" dirty="0">
                <a:latin typeface="Garamond" pitchFamily="18" charset="0"/>
              </a:rPr>
              <a:t>( </a:t>
            </a:r>
            <a:r>
              <a:rPr lang="tr-TR" sz="1800" b="1" dirty="0" err="1">
                <a:latin typeface="Garamond" pitchFamily="18" charset="0"/>
              </a:rPr>
              <a:t>Retansiyon</a:t>
            </a:r>
            <a:r>
              <a:rPr lang="tr-TR" sz="1800" b="1" dirty="0">
                <a:latin typeface="Garamond" pitchFamily="18" charset="0"/>
              </a:rPr>
              <a:t> Of </a:t>
            </a:r>
            <a:r>
              <a:rPr lang="tr-TR" sz="1800" b="1" dirty="0" err="1">
                <a:latin typeface="Garamond" pitchFamily="18" charset="0"/>
              </a:rPr>
              <a:t>Ürin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İdrar </a:t>
            </a:r>
            <a:r>
              <a:rPr lang="tr-TR" sz="1800" dirty="0" err="1">
                <a:latin typeface="Garamond" pitchFamily="18" charset="0"/>
              </a:rPr>
              <a:t>retansiyonu</a:t>
            </a:r>
            <a:r>
              <a:rPr lang="tr-TR" sz="1800" dirty="0">
                <a:latin typeface="Garamond" pitchFamily="18" charset="0"/>
              </a:rPr>
              <a:t>, Herhangi bir nedenle idrar yapamama sonucu aşırı idrar toplanması.  </a:t>
            </a:r>
          </a:p>
          <a:p>
            <a:endParaRPr lang="tr-TR" sz="1800" dirty="0">
              <a:latin typeface="Garamond" pitchFamily="18" charset="0"/>
            </a:endParaRPr>
          </a:p>
          <a:p>
            <a:pPr marL="0" indent="0">
              <a:buNone/>
            </a:pPr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Ureteral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Strichture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Üretral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Striktur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Taş, tümör gibi bir nedenle </a:t>
            </a:r>
            <a:r>
              <a:rPr lang="tr-TR" sz="1800" dirty="0" err="1">
                <a:latin typeface="Garamond" pitchFamily="18" charset="0"/>
              </a:rPr>
              <a:t>üreter</a:t>
            </a:r>
            <a:r>
              <a:rPr lang="tr-TR" sz="1800" dirty="0">
                <a:latin typeface="Garamond" pitchFamily="18" charset="0"/>
              </a:rPr>
              <a:t> darlığı. </a:t>
            </a:r>
          </a:p>
        </p:txBody>
      </p:sp>
      <p:pic>
        <p:nvPicPr>
          <p:cNvPr id="3074" name="Picture 2" descr="C:\Users\user\Downloads\idrar-kanalı-darlığ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24944"/>
            <a:ext cx="288032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atır Belirtme Çizgisi 1 4"/>
          <p:cNvSpPr/>
          <p:nvPr/>
        </p:nvSpPr>
        <p:spPr>
          <a:xfrm>
            <a:off x="8460432" y="6021288"/>
            <a:ext cx="432048" cy="4320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23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FEB87527-AA97-46D1-8789-BB89E2AB8052}"/>
              </a:ext>
            </a:extLst>
          </p:cNvPr>
          <p:cNvSpPr/>
          <p:nvPr/>
        </p:nvSpPr>
        <p:spPr>
          <a:xfrm>
            <a:off x="4860032" y="5085184"/>
            <a:ext cx="129614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90031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b="1" dirty="0">
                <a:latin typeface="Garamond" pitchFamily="18" charset="0"/>
              </a:rPr>
              <a:t>2-SEMPTOM TERİMLERİ</a:t>
            </a:r>
            <a:endParaRPr lang="tr-TR" sz="1800" dirty="0">
              <a:latin typeface="Garamond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fontScale="92500" lnSpcReduction="20000"/>
          </a:bodyPr>
          <a:lstStyle/>
          <a:p>
            <a:r>
              <a:rPr lang="tr-TR" sz="1800" b="1" dirty="0" err="1">
                <a:latin typeface="Garamond" pitchFamily="18" charset="0"/>
              </a:rPr>
              <a:t>Uriner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Tenesmus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Üriner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tenesmus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Rektum veya mesanenin iltihaplı durumlarında görülen ağrılı idrar yapma veya </a:t>
            </a:r>
            <a:r>
              <a:rPr lang="tr-TR" sz="1800" dirty="0" err="1">
                <a:latin typeface="Garamond" pitchFamily="18" charset="0"/>
              </a:rPr>
              <a:t>defekasyon</a:t>
            </a:r>
            <a:r>
              <a:rPr lang="tr-TR" sz="1800" dirty="0">
                <a:latin typeface="Garamond" pitchFamily="18" charset="0"/>
              </a:rPr>
              <a:t> duygusu. </a:t>
            </a: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Enürezis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Enürezis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Gece yatağı ıslatma. </a:t>
            </a: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>
                <a:latin typeface="Garamond" pitchFamily="18" charset="0"/>
              </a:rPr>
              <a:t>Renal Kolik(Renal Kolik): </a:t>
            </a:r>
            <a:r>
              <a:rPr lang="tr-TR" sz="1800" dirty="0">
                <a:latin typeface="Garamond" pitchFamily="18" charset="0"/>
              </a:rPr>
              <a:t>Ani </a:t>
            </a:r>
            <a:r>
              <a:rPr lang="tr-TR" sz="1800" dirty="0" err="1">
                <a:latin typeface="Garamond" pitchFamily="18" charset="0"/>
              </a:rPr>
              <a:t>özellği</a:t>
            </a:r>
            <a:r>
              <a:rPr lang="tr-TR" sz="1800" dirty="0">
                <a:latin typeface="Garamond" pitchFamily="18" charset="0"/>
              </a:rPr>
              <a:t> olan böbrek ağrısı, taş veya bir başka nedenle olabilir.</a:t>
            </a:r>
          </a:p>
          <a:p>
            <a:endParaRPr lang="tr-TR" sz="1800" dirty="0">
              <a:latin typeface="Garamond" pitchFamily="18" charset="0"/>
            </a:endParaRPr>
          </a:p>
          <a:p>
            <a:pPr marL="0" indent="0">
              <a:buNone/>
            </a:pPr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b="1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Uretral</a:t>
            </a:r>
            <a:r>
              <a:rPr lang="tr-TR" sz="1800" b="1" dirty="0">
                <a:latin typeface="Garamond" pitchFamily="18" charset="0"/>
              </a:rPr>
              <a:t> Kolik(</a:t>
            </a:r>
            <a:r>
              <a:rPr lang="tr-TR" sz="1800" b="1" dirty="0" err="1">
                <a:latin typeface="Garamond" pitchFamily="18" charset="0"/>
              </a:rPr>
              <a:t>Üretral</a:t>
            </a:r>
            <a:r>
              <a:rPr lang="tr-TR" sz="1800" b="1" dirty="0">
                <a:latin typeface="Garamond" pitchFamily="18" charset="0"/>
              </a:rPr>
              <a:t> Kolik): </a:t>
            </a:r>
            <a:r>
              <a:rPr lang="tr-TR" sz="1800" dirty="0">
                <a:latin typeface="Garamond" pitchFamily="18" charset="0"/>
              </a:rPr>
              <a:t>Taş veya başka bir nedenle idrar yolunda duyulan ağrı.</a:t>
            </a:r>
          </a:p>
          <a:p>
            <a:endParaRPr lang="tr-TR" sz="1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88840"/>
            <a:ext cx="2733675" cy="16764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77072"/>
            <a:ext cx="3390922" cy="180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atır Belirtme Çizgisi 1 4"/>
          <p:cNvSpPr/>
          <p:nvPr/>
        </p:nvSpPr>
        <p:spPr>
          <a:xfrm>
            <a:off x="8028384" y="3665240"/>
            <a:ext cx="504056" cy="267816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24</a:t>
            </a:r>
          </a:p>
        </p:txBody>
      </p:sp>
      <p:sp>
        <p:nvSpPr>
          <p:cNvPr id="6" name="Satır Belirtme Çizgisi 1 (Diğer Çubuk) 5"/>
          <p:cNvSpPr/>
          <p:nvPr/>
        </p:nvSpPr>
        <p:spPr>
          <a:xfrm>
            <a:off x="8532440" y="6021288"/>
            <a:ext cx="432048" cy="360040"/>
          </a:xfrm>
          <a:prstGeom prst="accent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25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337568D6-635E-4EAE-A4A5-D14BF0F30582}"/>
              </a:ext>
            </a:extLst>
          </p:cNvPr>
          <p:cNvSpPr/>
          <p:nvPr/>
        </p:nvSpPr>
        <p:spPr>
          <a:xfrm>
            <a:off x="4427984" y="2924944"/>
            <a:ext cx="115212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756154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tr-TR" sz="1800" b="1" dirty="0">
                <a:latin typeface="Garamond" pitchFamily="18" charset="0"/>
              </a:rPr>
              <a:t>3-AMELİYAT TERİMLERİ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5554960" cy="4713387"/>
          </a:xfrm>
        </p:spPr>
        <p:txBody>
          <a:bodyPr>
            <a:normAutofit/>
          </a:bodyPr>
          <a:lstStyle/>
          <a:p>
            <a:r>
              <a:rPr lang="tr-TR" sz="1800" b="1" dirty="0">
                <a:latin typeface="Garamond" pitchFamily="18" charset="0"/>
              </a:rPr>
              <a:t>Renal </a:t>
            </a:r>
            <a:r>
              <a:rPr lang="tr-TR" sz="1800" b="1" dirty="0" err="1">
                <a:latin typeface="Garamond" pitchFamily="18" charset="0"/>
              </a:rPr>
              <a:t>Transplantation</a:t>
            </a:r>
            <a:r>
              <a:rPr lang="tr-TR" sz="1800" b="1" dirty="0">
                <a:latin typeface="Garamond" pitchFamily="18" charset="0"/>
              </a:rPr>
              <a:t>(Renal Transplantasyon): </a:t>
            </a:r>
            <a:r>
              <a:rPr lang="tr-TR" sz="1800" dirty="0">
                <a:latin typeface="Garamond" pitchFamily="18" charset="0"/>
              </a:rPr>
              <a:t>Böbrek nakli, hasta böbreğin çıkarılarak yerine sağlıklı böbreğin nakledilmesi.</a:t>
            </a:r>
          </a:p>
          <a:p>
            <a:pPr marL="0" indent="0">
              <a:buNone/>
            </a:pPr>
            <a:endParaRPr lang="tr-TR" sz="1800" b="1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Nephrectomy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Nefrektomi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Böbreğin çıkarılması. </a:t>
            </a:r>
          </a:p>
          <a:p>
            <a:pPr marL="0" indent="0">
              <a:buNone/>
            </a:pPr>
            <a:endParaRPr lang="tr-TR" sz="1800" b="1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Nephrostomy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Nefrostomi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Böbreğin bir tüp aracılığıyla deriyle </a:t>
            </a:r>
            <a:r>
              <a:rPr lang="tr-TR" sz="1800" dirty="0" err="1">
                <a:latin typeface="Garamond" pitchFamily="18" charset="0"/>
              </a:rPr>
              <a:t>ağızlaştırması</a:t>
            </a:r>
            <a:r>
              <a:rPr lang="tr-TR" sz="1800" dirty="0">
                <a:latin typeface="Garamond" pitchFamily="18" charset="0"/>
              </a:rPr>
              <a:t>.</a:t>
            </a: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Nephrotomy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Nefrotomi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Böbreğin açılarak operasyon yapılması, örneğin kist çıkarılması. </a:t>
            </a: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Nephrolithotomy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Nefrolitotomi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Böbrekte bulunan taşların ameliyatla alınması.</a:t>
            </a:r>
          </a:p>
        </p:txBody>
      </p:sp>
      <p:sp>
        <p:nvSpPr>
          <p:cNvPr id="4" name="Satır Belirtme Çizgisi 1 (Kenarlık ve Diğer Çubuk) 3"/>
          <p:cNvSpPr/>
          <p:nvPr/>
        </p:nvSpPr>
        <p:spPr>
          <a:xfrm>
            <a:off x="8494644" y="2259996"/>
            <a:ext cx="469338" cy="491434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26</a:t>
            </a:r>
          </a:p>
        </p:txBody>
      </p:sp>
      <p:sp>
        <p:nvSpPr>
          <p:cNvPr id="7" name="Satır Belirtme Çizgisi 1 (Kenarlık ve Diğer Çubuk) 6"/>
          <p:cNvSpPr/>
          <p:nvPr/>
        </p:nvSpPr>
        <p:spPr>
          <a:xfrm>
            <a:off x="8574073" y="4208479"/>
            <a:ext cx="486189" cy="431042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27</a:t>
            </a:r>
          </a:p>
        </p:txBody>
      </p:sp>
      <p:pic>
        <p:nvPicPr>
          <p:cNvPr id="5124" name="Picture 4" descr="C:\Users\user\Downloads\GB-BobrekNak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826" y="939363"/>
            <a:ext cx="2392916" cy="156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Ä°lgili res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4" y="2727733"/>
            <a:ext cx="2577228" cy="1987390"/>
          </a:xfrm>
          <a:prstGeom prst="rect">
            <a:avLst/>
          </a:prstGeom>
        </p:spPr>
      </p:pic>
      <p:pic>
        <p:nvPicPr>
          <p:cNvPr id="5128" name="Picture 8" descr="nefrolitotomi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96" y="4868114"/>
            <a:ext cx="2722650" cy="185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ağ Ok 10"/>
          <p:cNvSpPr/>
          <p:nvPr/>
        </p:nvSpPr>
        <p:spPr>
          <a:xfrm>
            <a:off x="4139952" y="5795242"/>
            <a:ext cx="1728192" cy="82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atır Belirtme Çizgisi 1 (Kenarlık ve Diğer Çubuk) 11"/>
          <p:cNvSpPr/>
          <p:nvPr/>
        </p:nvSpPr>
        <p:spPr>
          <a:xfrm>
            <a:off x="7884368" y="6453336"/>
            <a:ext cx="605807" cy="269034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28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ED25C8AF-B5AF-47D1-BD9C-FEDD92A9A194}"/>
              </a:ext>
            </a:extLst>
          </p:cNvPr>
          <p:cNvSpPr/>
          <p:nvPr/>
        </p:nvSpPr>
        <p:spPr>
          <a:xfrm>
            <a:off x="3851920" y="2060848"/>
            <a:ext cx="2079906" cy="82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D9A37084-26B7-45CB-9957-5849CDAF7C0D}"/>
              </a:ext>
            </a:extLst>
          </p:cNvPr>
          <p:cNvSpPr/>
          <p:nvPr/>
        </p:nvSpPr>
        <p:spPr>
          <a:xfrm rot="1863369">
            <a:off x="5360597" y="3154211"/>
            <a:ext cx="871929" cy="53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41629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tr-TR" sz="1800" b="1" dirty="0">
                <a:latin typeface="Garamond" pitchFamily="18" charset="0"/>
              </a:rPr>
              <a:t>3-AMELİYAT TERİMLERİ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8599" y="1634070"/>
            <a:ext cx="5266928" cy="4525963"/>
          </a:xfrm>
        </p:spPr>
        <p:txBody>
          <a:bodyPr>
            <a:normAutofit fontScale="92500" lnSpcReduction="10000"/>
          </a:bodyPr>
          <a:lstStyle/>
          <a:p>
            <a:r>
              <a:rPr lang="tr-TR" sz="1800" b="1" dirty="0" err="1">
                <a:latin typeface="Garamond" pitchFamily="18" charset="0"/>
              </a:rPr>
              <a:t>Nephrolithotripsy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Nefrolitotripsi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Böbrek taşlarının kırılması. </a:t>
            </a: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b="1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Nephropexy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Nefropeksi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Böbreğin ameliyatla yerine tespit edilmesi. </a:t>
            </a: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Suprapubik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Kateterizasyon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Suprapubik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Kateterizasyon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 err="1">
                <a:latin typeface="Garamond" pitchFamily="18" charset="0"/>
              </a:rPr>
              <a:t>Suprapubik</a:t>
            </a:r>
            <a:r>
              <a:rPr lang="tr-TR" sz="1800" dirty="0">
                <a:latin typeface="Garamond" pitchFamily="18" charset="0"/>
              </a:rPr>
              <a:t> bölgeden idrar kesesine bir </a:t>
            </a:r>
            <a:r>
              <a:rPr lang="tr-TR" sz="1800" dirty="0" err="1">
                <a:latin typeface="Garamond" pitchFamily="18" charset="0"/>
              </a:rPr>
              <a:t>kateter</a:t>
            </a:r>
            <a:r>
              <a:rPr lang="tr-TR" sz="1800" dirty="0">
                <a:latin typeface="Garamond" pitchFamily="18" charset="0"/>
              </a:rPr>
              <a:t> yerleştirilerek idrar kesesinin boşaltılmasının sağlanması.</a:t>
            </a:r>
          </a:p>
          <a:p>
            <a:pPr marL="0" indent="0">
              <a:buNone/>
            </a:pPr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Cystolithotomy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Sistolitomi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İdrar kesesindeki taşların ameliyatla alınması.</a:t>
            </a: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Cystolithotripsy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Sistolitotripsi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İdrar kesesindeki taşların kırılması.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24744"/>
            <a:ext cx="276552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611" y="2708920"/>
            <a:ext cx="2252050" cy="186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ağ Ok 3"/>
          <p:cNvSpPr/>
          <p:nvPr/>
        </p:nvSpPr>
        <p:spPr>
          <a:xfrm>
            <a:off x="5508104" y="3861048"/>
            <a:ext cx="108012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ağ Ok 4"/>
          <p:cNvSpPr/>
          <p:nvPr/>
        </p:nvSpPr>
        <p:spPr>
          <a:xfrm>
            <a:off x="5148064" y="1988840"/>
            <a:ext cx="108012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atır Belirtme Çizgisi 1 5"/>
          <p:cNvSpPr/>
          <p:nvPr/>
        </p:nvSpPr>
        <p:spPr>
          <a:xfrm>
            <a:off x="7956376" y="2204864"/>
            <a:ext cx="504056" cy="36004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29</a:t>
            </a:r>
          </a:p>
        </p:txBody>
      </p:sp>
      <p:sp>
        <p:nvSpPr>
          <p:cNvPr id="7" name="Satır Belirtme Çizgisi 1 6"/>
          <p:cNvSpPr/>
          <p:nvPr/>
        </p:nvSpPr>
        <p:spPr>
          <a:xfrm>
            <a:off x="8162056" y="4214624"/>
            <a:ext cx="432048" cy="36004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30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81" y="4887987"/>
            <a:ext cx="2252050" cy="154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atır Belirtme Çizgisi 1 7"/>
          <p:cNvSpPr/>
          <p:nvPr/>
        </p:nvSpPr>
        <p:spPr>
          <a:xfrm>
            <a:off x="8162056" y="6237312"/>
            <a:ext cx="432048" cy="288032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31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F5284EC4-1E64-49C7-B41C-1B6BE748D591}"/>
              </a:ext>
            </a:extLst>
          </p:cNvPr>
          <p:cNvSpPr/>
          <p:nvPr/>
        </p:nvSpPr>
        <p:spPr>
          <a:xfrm>
            <a:off x="4716016" y="6160033"/>
            <a:ext cx="151216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902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tr-TR" sz="1800" b="1" dirty="0">
                <a:latin typeface="Garamond" pitchFamily="18" charset="0"/>
              </a:rPr>
              <a:t>3-AMELİYAT TERİMLERİ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7973" y="1287642"/>
            <a:ext cx="4690864" cy="4525963"/>
          </a:xfrm>
        </p:spPr>
        <p:txBody>
          <a:bodyPr>
            <a:normAutofit fontScale="85000" lnSpcReduction="10000"/>
          </a:bodyPr>
          <a:lstStyle/>
          <a:p>
            <a:r>
              <a:rPr lang="tr-TR" sz="1800" b="1" dirty="0" err="1">
                <a:latin typeface="Garamond" pitchFamily="18" charset="0"/>
              </a:rPr>
              <a:t>Cystectomy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Sistektomi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İdrar kesesinin çıkarılması. </a:t>
            </a: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b="1" dirty="0">
              <a:latin typeface="Garamond" pitchFamily="18" charset="0"/>
            </a:endParaRPr>
          </a:p>
          <a:p>
            <a:endParaRPr lang="tr-TR" sz="1800" b="1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Cystoscopy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Sistoskopi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 err="1">
                <a:latin typeface="Garamond" pitchFamily="18" charset="0"/>
              </a:rPr>
              <a:t>Fiberoptik</a:t>
            </a:r>
            <a:r>
              <a:rPr lang="tr-TR" sz="1800" dirty="0">
                <a:latin typeface="Garamond" pitchFamily="18" charset="0"/>
              </a:rPr>
              <a:t> bir aletle idrar kesesinin incelenmesi. </a:t>
            </a: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b="1" dirty="0">
              <a:latin typeface="Garamond" pitchFamily="18" charset="0"/>
            </a:endParaRPr>
          </a:p>
          <a:p>
            <a:pPr marL="0" indent="0">
              <a:buNone/>
            </a:pPr>
            <a:endParaRPr lang="tr-TR" sz="1800" b="1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Cystography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Sistografi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 err="1">
                <a:latin typeface="Garamond" pitchFamily="18" charset="0"/>
              </a:rPr>
              <a:t>Kontres</a:t>
            </a:r>
            <a:r>
              <a:rPr lang="tr-TR" sz="1800" dirty="0">
                <a:latin typeface="Garamond" pitchFamily="18" charset="0"/>
              </a:rPr>
              <a:t> bir madde ile doldurulan idrar kesesinin radyografisi.</a:t>
            </a: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İntravenous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Pyelography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İntravenöz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Piyelografi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Böbreklerin, </a:t>
            </a:r>
            <a:r>
              <a:rPr lang="tr-TR" sz="1800" dirty="0" err="1">
                <a:latin typeface="Garamond" pitchFamily="18" charset="0"/>
              </a:rPr>
              <a:t>üreter</a:t>
            </a:r>
            <a:r>
              <a:rPr lang="tr-TR" sz="1800" dirty="0">
                <a:latin typeface="Garamond" pitchFamily="18" charset="0"/>
              </a:rPr>
              <a:t> ve mesanenin, </a:t>
            </a:r>
            <a:r>
              <a:rPr lang="tr-TR" sz="1800" dirty="0" err="1">
                <a:latin typeface="Garamond" pitchFamily="18" charset="0"/>
              </a:rPr>
              <a:t>intravenöz</a:t>
            </a:r>
            <a:r>
              <a:rPr lang="tr-TR" sz="1800" dirty="0">
                <a:latin typeface="Garamond" pitchFamily="18" charset="0"/>
              </a:rPr>
              <a:t> </a:t>
            </a:r>
            <a:r>
              <a:rPr lang="tr-TR" sz="1800" dirty="0" err="1">
                <a:latin typeface="Garamond" pitchFamily="18" charset="0"/>
              </a:rPr>
              <a:t>radyopak</a:t>
            </a:r>
            <a:r>
              <a:rPr lang="tr-TR" sz="1800" dirty="0">
                <a:latin typeface="Garamond" pitchFamily="18" charset="0"/>
              </a:rPr>
              <a:t> madde verilerek X ışınları ile görüntülenmesi.</a:t>
            </a: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Nephrouretectomy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Nefroureterektomi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Böbrek ve </a:t>
            </a:r>
            <a:r>
              <a:rPr lang="tr-TR" sz="1800" dirty="0" err="1">
                <a:latin typeface="Garamond" pitchFamily="18" charset="0"/>
              </a:rPr>
              <a:t>üreterin</a:t>
            </a:r>
            <a:r>
              <a:rPr lang="tr-TR" sz="1800" dirty="0">
                <a:latin typeface="Garamond" pitchFamily="18" charset="0"/>
              </a:rPr>
              <a:t> alınması.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704" y="908721"/>
            <a:ext cx="200119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ağ Ok 3"/>
          <p:cNvSpPr/>
          <p:nvPr/>
        </p:nvSpPr>
        <p:spPr>
          <a:xfrm rot="1447438">
            <a:off x="4545233" y="1836134"/>
            <a:ext cx="2192693" cy="67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atır Belirtme Çizgisi 1 4"/>
          <p:cNvSpPr/>
          <p:nvPr/>
        </p:nvSpPr>
        <p:spPr>
          <a:xfrm>
            <a:off x="8138296" y="2348880"/>
            <a:ext cx="440080" cy="249373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32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674" y="2948176"/>
            <a:ext cx="3143250" cy="192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ağ Ok 5"/>
          <p:cNvSpPr/>
          <p:nvPr/>
        </p:nvSpPr>
        <p:spPr>
          <a:xfrm rot="1813814">
            <a:off x="4481048" y="3438896"/>
            <a:ext cx="3136261" cy="94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atır Belirtme Çizgisi 1 6"/>
          <p:cNvSpPr/>
          <p:nvPr/>
        </p:nvSpPr>
        <p:spPr>
          <a:xfrm>
            <a:off x="7740352" y="4869160"/>
            <a:ext cx="617984" cy="36004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2032436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b="1" dirty="0">
                <a:latin typeface="Garamond" pitchFamily="18" charset="0"/>
              </a:rPr>
              <a:t>1-ANATOMİK TERİMLER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b="1" dirty="0">
                <a:latin typeface="Garamond" pitchFamily="18" charset="0"/>
              </a:rPr>
              <a:t>Organa </a:t>
            </a:r>
            <a:r>
              <a:rPr lang="tr-TR" sz="1800" b="1" dirty="0" err="1">
                <a:latin typeface="Garamond" pitchFamily="18" charset="0"/>
              </a:rPr>
              <a:t>urinaria</a:t>
            </a:r>
            <a:r>
              <a:rPr lang="tr-TR" sz="1800" b="1" dirty="0">
                <a:latin typeface="Garamond" pitchFamily="18" charset="0"/>
              </a:rPr>
              <a:t>(Organa </a:t>
            </a:r>
            <a:r>
              <a:rPr lang="tr-TR" sz="1800" b="1" dirty="0" err="1">
                <a:latin typeface="Garamond" pitchFamily="18" charset="0"/>
              </a:rPr>
              <a:t>urinerya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 err="1">
                <a:latin typeface="Garamond" pitchFamily="18" charset="0"/>
              </a:rPr>
              <a:t>Üriner</a:t>
            </a:r>
            <a:r>
              <a:rPr lang="tr-TR" sz="1800" dirty="0">
                <a:latin typeface="Garamond" pitchFamily="18" charset="0"/>
              </a:rPr>
              <a:t>  organlar</a:t>
            </a:r>
          </a:p>
          <a:p>
            <a:endParaRPr lang="tr-TR" sz="1800" b="1" dirty="0">
              <a:latin typeface="Garamond" pitchFamily="18" charset="0"/>
            </a:endParaRPr>
          </a:p>
          <a:p>
            <a:r>
              <a:rPr lang="tr-TR" sz="1800" b="1" dirty="0">
                <a:latin typeface="Garamond" pitchFamily="18" charset="0"/>
              </a:rPr>
              <a:t>Ren(Ren): </a:t>
            </a:r>
            <a:r>
              <a:rPr lang="tr-TR" sz="1800" dirty="0">
                <a:latin typeface="Garamond" pitchFamily="18" charset="0"/>
              </a:rPr>
              <a:t>Böbrek</a:t>
            </a:r>
          </a:p>
          <a:p>
            <a:endParaRPr lang="tr-TR" sz="1800" b="1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Nephros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Nefros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Böbrek</a:t>
            </a: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/>
          </a:p>
          <a:p>
            <a:endParaRPr lang="tr-TR" sz="1800" dirty="0"/>
          </a:p>
          <a:p>
            <a:endParaRPr lang="tr-TR" sz="1800" b="1" dirty="0"/>
          </a:p>
          <a:p>
            <a:endParaRPr lang="tr-TR" sz="1800" b="1" dirty="0"/>
          </a:p>
        </p:txBody>
      </p:sp>
      <p:pic>
        <p:nvPicPr>
          <p:cNvPr id="1026" name="Picture 2" descr="C:\Users\user\Downloads\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375" y="2924944"/>
            <a:ext cx="277796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atır Belirtme Çizgisi 1 1"/>
          <p:cNvSpPr/>
          <p:nvPr/>
        </p:nvSpPr>
        <p:spPr>
          <a:xfrm>
            <a:off x="7596336" y="4149080"/>
            <a:ext cx="329688" cy="288032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29374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tr-TR" sz="2000" b="1" dirty="0">
                <a:latin typeface="Garamond" pitchFamily="18" charset="0"/>
              </a:rPr>
              <a:t>3-AMELİYAT TERİMLERİ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72816"/>
            <a:ext cx="4762872" cy="4536504"/>
          </a:xfrm>
        </p:spPr>
        <p:txBody>
          <a:bodyPr>
            <a:normAutofit fontScale="92500" lnSpcReduction="10000"/>
          </a:bodyPr>
          <a:lstStyle/>
          <a:p>
            <a:r>
              <a:rPr lang="tr-TR" sz="1800" b="1" dirty="0" err="1">
                <a:latin typeface="Garamond" pitchFamily="18" charset="0"/>
              </a:rPr>
              <a:t>Nephrolysis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Nefroliz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Renal adezyonlarının cerrahi yolla onarımı .</a:t>
            </a: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Pyelolithotomy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Piyelolitotomi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Böbrek </a:t>
            </a:r>
            <a:r>
              <a:rPr lang="tr-TR" sz="1800" dirty="0" err="1">
                <a:latin typeface="Garamond" pitchFamily="18" charset="0"/>
              </a:rPr>
              <a:t>pelvisine</a:t>
            </a:r>
            <a:r>
              <a:rPr lang="tr-TR" sz="1800" dirty="0">
                <a:latin typeface="Garamond" pitchFamily="18" charset="0"/>
              </a:rPr>
              <a:t> kesi yaparak içindeki taşı çıkarma.</a:t>
            </a:r>
          </a:p>
          <a:p>
            <a:endParaRPr lang="tr-TR" sz="1800" b="1" dirty="0">
              <a:latin typeface="Garamond" pitchFamily="18" charset="0"/>
            </a:endParaRPr>
          </a:p>
          <a:p>
            <a:endParaRPr lang="tr-TR" sz="1800" b="1" dirty="0">
              <a:latin typeface="Garamond" pitchFamily="18" charset="0"/>
            </a:endParaRPr>
          </a:p>
          <a:p>
            <a:endParaRPr lang="tr-TR" sz="1800" b="1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Pyeloplasty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Piyeloplasti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Böbrek </a:t>
            </a:r>
            <a:r>
              <a:rPr lang="tr-TR" sz="1800" dirty="0" err="1">
                <a:latin typeface="Garamond" pitchFamily="18" charset="0"/>
              </a:rPr>
              <a:t>pelvisinin</a:t>
            </a:r>
            <a:r>
              <a:rPr lang="tr-TR" sz="1800" dirty="0">
                <a:latin typeface="Garamond" pitchFamily="18" charset="0"/>
              </a:rPr>
              <a:t> plastik ameliyatı.</a:t>
            </a:r>
          </a:p>
          <a:p>
            <a:pPr marL="0" indent="0">
              <a:buNone/>
            </a:pPr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Pyelotomy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Piyelotomi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Böbrek </a:t>
            </a:r>
            <a:r>
              <a:rPr lang="tr-TR" sz="1800" dirty="0" err="1">
                <a:latin typeface="Garamond" pitchFamily="18" charset="0"/>
              </a:rPr>
              <a:t>pelvisi</a:t>
            </a:r>
            <a:r>
              <a:rPr lang="tr-TR" sz="1800" dirty="0">
                <a:latin typeface="Garamond" pitchFamily="18" charset="0"/>
              </a:rPr>
              <a:t> </a:t>
            </a:r>
            <a:r>
              <a:rPr lang="tr-TR" sz="1800" dirty="0" err="1">
                <a:latin typeface="Garamond" pitchFamily="18" charset="0"/>
              </a:rPr>
              <a:t>enzisyonu</a:t>
            </a:r>
            <a:r>
              <a:rPr lang="tr-TR" sz="1800" b="1" dirty="0">
                <a:latin typeface="Garamond" pitchFamily="18" charset="0"/>
              </a:rPr>
              <a:t>.</a:t>
            </a:r>
          </a:p>
          <a:p>
            <a:endParaRPr lang="tr-TR" sz="1800" b="1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Cystostomy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Sistostomi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İdrarın drenajı için mesaneye fistül koyma.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77505"/>
            <a:ext cx="2233007" cy="167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ağ Ok 4"/>
          <p:cNvSpPr/>
          <p:nvPr/>
        </p:nvSpPr>
        <p:spPr>
          <a:xfrm rot="20790482">
            <a:off x="4762597" y="2876645"/>
            <a:ext cx="1185272" cy="740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707" y="3645024"/>
            <a:ext cx="28575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ağ Ok 5"/>
          <p:cNvSpPr/>
          <p:nvPr/>
        </p:nvSpPr>
        <p:spPr>
          <a:xfrm rot="603897">
            <a:off x="4852571" y="4258870"/>
            <a:ext cx="1324190" cy="118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atır Belirtme Çizgisi 1 6"/>
          <p:cNvSpPr/>
          <p:nvPr/>
        </p:nvSpPr>
        <p:spPr>
          <a:xfrm>
            <a:off x="8605207" y="3140968"/>
            <a:ext cx="431289" cy="335682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34</a:t>
            </a:r>
          </a:p>
        </p:txBody>
      </p:sp>
      <p:sp>
        <p:nvSpPr>
          <p:cNvPr id="8" name="Satır Belirtme Çizgisi 1 7"/>
          <p:cNvSpPr/>
          <p:nvPr/>
        </p:nvSpPr>
        <p:spPr>
          <a:xfrm>
            <a:off x="8605207" y="5373216"/>
            <a:ext cx="431289" cy="36004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484918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800" b="1" dirty="0">
                <a:solidFill>
                  <a:prstClr val="black"/>
                </a:solidFill>
                <a:latin typeface="Garamond" pitchFamily="18" charset="0"/>
              </a:rPr>
              <a:t>3-AMELİYAT TERİMLERİ</a:t>
            </a:r>
            <a:endParaRPr lang="tr-TR" dirty="0">
              <a:latin typeface="Garamond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tr-TR" sz="1800" b="1" dirty="0" err="1">
                <a:solidFill>
                  <a:prstClr val="black"/>
                </a:solidFill>
                <a:latin typeface="Garamond" pitchFamily="18" charset="0"/>
              </a:rPr>
              <a:t>Cytorrhaphy</a:t>
            </a:r>
            <a:r>
              <a:rPr lang="tr-TR" sz="1800" b="1" dirty="0">
                <a:solidFill>
                  <a:prstClr val="black"/>
                </a:solidFill>
                <a:latin typeface="Garamond" pitchFamily="18" charset="0"/>
              </a:rPr>
              <a:t>(</a:t>
            </a:r>
            <a:r>
              <a:rPr lang="tr-TR" sz="1800" b="1" dirty="0" err="1">
                <a:solidFill>
                  <a:prstClr val="black"/>
                </a:solidFill>
                <a:latin typeface="Garamond" pitchFamily="18" charset="0"/>
              </a:rPr>
              <a:t>Sistorafi</a:t>
            </a:r>
            <a:r>
              <a:rPr lang="tr-TR" sz="1800" b="1" dirty="0">
                <a:solidFill>
                  <a:prstClr val="black"/>
                </a:solidFill>
                <a:latin typeface="Garamond" pitchFamily="18" charset="0"/>
              </a:rPr>
              <a:t>): </a:t>
            </a:r>
            <a:r>
              <a:rPr lang="tr-TR" sz="1800" dirty="0">
                <a:solidFill>
                  <a:prstClr val="black"/>
                </a:solidFill>
                <a:latin typeface="Garamond" pitchFamily="18" charset="0"/>
              </a:rPr>
              <a:t>Yırtılan mesanenin dikilmesi.</a:t>
            </a:r>
          </a:p>
          <a:p>
            <a:pPr lvl="0"/>
            <a:endParaRPr lang="tr-TR" sz="1800" dirty="0">
              <a:solidFill>
                <a:prstClr val="black"/>
              </a:solidFill>
              <a:latin typeface="Garamond" pitchFamily="18" charset="0"/>
            </a:endParaRPr>
          </a:p>
          <a:p>
            <a:pPr lvl="0"/>
            <a:r>
              <a:rPr lang="tr-TR" sz="1800" b="1" dirty="0" err="1">
                <a:solidFill>
                  <a:prstClr val="black"/>
                </a:solidFill>
                <a:latin typeface="Garamond" pitchFamily="18" charset="0"/>
              </a:rPr>
              <a:t>Transurethral</a:t>
            </a:r>
            <a:r>
              <a:rPr lang="tr-TR" sz="1800" b="1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latin typeface="Garamond" pitchFamily="18" charset="0"/>
              </a:rPr>
              <a:t>Resection</a:t>
            </a:r>
            <a:r>
              <a:rPr lang="tr-TR" sz="1800" b="1" dirty="0">
                <a:solidFill>
                  <a:prstClr val="black"/>
                </a:solidFill>
                <a:latin typeface="Garamond" pitchFamily="18" charset="0"/>
              </a:rPr>
              <a:t>( </a:t>
            </a:r>
            <a:r>
              <a:rPr lang="tr-TR" sz="1800" b="1" dirty="0" err="1">
                <a:solidFill>
                  <a:prstClr val="black"/>
                </a:solidFill>
                <a:latin typeface="Garamond" pitchFamily="18" charset="0"/>
              </a:rPr>
              <a:t>Transüretral</a:t>
            </a:r>
            <a:r>
              <a:rPr lang="tr-TR" sz="1800" b="1" dirty="0">
                <a:solidFill>
                  <a:prstClr val="black"/>
                </a:solidFill>
                <a:latin typeface="Garamond" pitchFamily="18" charset="0"/>
              </a:rPr>
              <a:t> rezeksiyon): </a:t>
            </a:r>
            <a:r>
              <a:rPr lang="tr-TR" sz="1800" dirty="0" err="1">
                <a:solidFill>
                  <a:prstClr val="black"/>
                </a:solidFill>
                <a:latin typeface="Garamond" pitchFamily="18" charset="0"/>
              </a:rPr>
              <a:t>Üretradan</a:t>
            </a:r>
            <a:r>
              <a:rPr lang="tr-TR" sz="1800" dirty="0">
                <a:solidFill>
                  <a:prstClr val="black"/>
                </a:solidFill>
                <a:latin typeface="Garamond" pitchFamily="18" charset="0"/>
              </a:rPr>
              <a:t> girilerek </a:t>
            </a:r>
            <a:r>
              <a:rPr lang="tr-TR" sz="1800" dirty="0" err="1">
                <a:solidFill>
                  <a:prstClr val="black"/>
                </a:solidFill>
                <a:latin typeface="Garamond" pitchFamily="18" charset="0"/>
              </a:rPr>
              <a:t>üriner</a:t>
            </a:r>
            <a:r>
              <a:rPr lang="tr-TR" sz="1800" dirty="0">
                <a:solidFill>
                  <a:prstClr val="black"/>
                </a:solidFill>
                <a:latin typeface="Garamond" pitchFamily="18" charset="0"/>
              </a:rPr>
              <a:t> sistemdeki patolojik oluşumu almak.</a:t>
            </a:r>
          </a:p>
          <a:p>
            <a:pPr lvl="0"/>
            <a:endParaRPr lang="tr-TR" sz="1800" dirty="0">
              <a:solidFill>
                <a:prstClr val="black"/>
              </a:solidFill>
              <a:latin typeface="Garamond" pitchFamily="18" charset="0"/>
            </a:endParaRPr>
          </a:p>
          <a:p>
            <a:pPr lvl="0"/>
            <a:r>
              <a:rPr lang="tr-TR" sz="1800" b="1" dirty="0">
                <a:solidFill>
                  <a:prstClr val="black"/>
                </a:solidFill>
                <a:latin typeface="Garamond" pitchFamily="18" charset="0"/>
              </a:rPr>
              <a:t>Ureteral Resection(Üreteral Rezeksiyon)</a:t>
            </a:r>
            <a:r>
              <a:rPr lang="tr-TR" sz="1800" dirty="0">
                <a:solidFill>
                  <a:prstClr val="black"/>
                </a:solidFill>
                <a:latin typeface="Garamond" pitchFamily="18" charset="0"/>
              </a:rPr>
              <a:t> Anestezi olarak ameliyatla kesilip çıkarılması.</a:t>
            </a:r>
          </a:p>
          <a:p>
            <a:pPr lvl="0"/>
            <a:endParaRPr lang="tr-TR" sz="1800" dirty="0">
              <a:solidFill>
                <a:prstClr val="black"/>
              </a:solidFill>
              <a:latin typeface="Garamond" pitchFamily="18" charset="0"/>
            </a:endParaRPr>
          </a:p>
          <a:p>
            <a:pPr lvl="0"/>
            <a:r>
              <a:rPr lang="tr-TR" sz="1800" b="1" dirty="0" err="1">
                <a:solidFill>
                  <a:prstClr val="black"/>
                </a:solidFill>
                <a:latin typeface="Garamond" pitchFamily="18" charset="0"/>
              </a:rPr>
              <a:t>Ureterectomy</a:t>
            </a:r>
            <a:r>
              <a:rPr lang="tr-TR" sz="1800" b="1" dirty="0">
                <a:solidFill>
                  <a:prstClr val="black"/>
                </a:solidFill>
                <a:latin typeface="Garamond" pitchFamily="18" charset="0"/>
              </a:rPr>
              <a:t>(</a:t>
            </a:r>
            <a:r>
              <a:rPr lang="tr-TR" sz="1800" b="1" dirty="0" err="1">
                <a:solidFill>
                  <a:prstClr val="black"/>
                </a:solidFill>
                <a:latin typeface="Garamond" pitchFamily="18" charset="0"/>
              </a:rPr>
              <a:t>Üreterektomi</a:t>
            </a:r>
            <a:r>
              <a:rPr lang="tr-TR" sz="1800" b="1" dirty="0">
                <a:solidFill>
                  <a:prstClr val="black"/>
                </a:solidFill>
                <a:latin typeface="Garamond" pitchFamily="18" charset="0"/>
              </a:rPr>
              <a:t>): </a:t>
            </a:r>
            <a:r>
              <a:rPr lang="tr-TR" sz="1800" dirty="0" err="1">
                <a:solidFill>
                  <a:prstClr val="black"/>
                </a:solidFill>
                <a:latin typeface="Garamond" pitchFamily="18" charset="0"/>
              </a:rPr>
              <a:t>Üreterin</a:t>
            </a:r>
            <a:r>
              <a:rPr lang="tr-TR" sz="1800" dirty="0">
                <a:solidFill>
                  <a:prstClr val="black"/>
                </a:solidFill>
                <a:latin typeface="Garamond" pitchFamily="18" charset="0"/>
              </a:rPr>
              <a:t> kısmen veya tamamen alınması.</a:t>
            </a:r>
          </a:p>
          <a:p>
            <a:pPr lvl="0"/>
            <a:endParaRPr lang="tr-TR" sz="1800" dirty="0">
              <a:solidFill>
                <a:prstClr val="black"/>
              </a:solidFill>
              <a:latin typeface="Garamond" pitchFamily="18" charset="0"/>
            </a:endParaRPr>
          </a:p>
          <a:p>
            <a:pPr lvl="0"/>
            <a:r>
              <a:rPr lang="tr-TR" sz="1800" b="1" dirty="0" err="1">
                <a:solidFill>
                  <a:prstClr val="black"/>
                </a:solidFill>
                <a:latin typeface="Garamond" pitchFamily="18" charset="0"/>
              </a:rPr>
              <a:t>Ureterolithotomy</a:t>
            </a:r>
            <a:r>
              <a:rPr lang="tr-TR" sz="1800" b="1" dirty="0">
                <a:solidFill>
                  <a:prstClr val="black"/>
                </a:solidFill>
                <a:latin typeface="Garamond" pitchFamily="18" charset="0"/>
              </a:rPr>
              <a:t>(</a:t>
            </a:r>
            <a:r>
              <a:rPr lang="tr-TR" sz="1800" b="1" dirty="0" err="1">
                <a:solidFill>
                  <a:prstClr val="black"/>
                </a:solidFill>
                <a:latin typeface="Garamond" pitchFamily="18" charset="0"/>
              </a:rPr>
              <a:t>Üreterolitotomi</a:t>
            </a:r>
            <a:r>
              <a:rPr lang="tr-TR" sz="1800" b="1" dirty="0">
                <a:solidFill>
                  <a:prstClr val="black"/>
                </a:solidFill>
                <a:latin typeface="Garamond" pitchFamily="18" charset="0"/>
              </a:rPr>
              <a:t>): </a:t>
            </a:r>
            <a:r>
              <a:rPr lang="tr-TR" sz="1800" dirty="0">
                <a:solidFill>
                  <a:prstClr val="black"/>
                </a:solidFill>
                <a:latin typeface="Garamond" pitchFamily="18" charset="0"/>
              </a:rPr>
              <a:t>Taşı almak için </a:t>
            </a:r>
            <a:r>
              <a:rPr lang="tr-TR" sz="1800" dirty="0" err="1">
                <a:solidFill>
                  <a:prstClr val="black"/>
                </a:solidFill>
                <a:latin typeface="Garamond" pitchFamily="18" charset="0"/>
              </a:rPr>
              <a:t>üreter</a:t>
            </a:r>
            <a:r>
              <a:rPr lang="tr-TR" sz="18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tr-TR" sz="1800" dirty="0" err="1">
                <a:solidFill>
                  <a:prstClr val="black"/>
                </a:solidFill>
                <a:latin typeface="Garamond" pitchFamily="18" charset="0"/>
              </a:rPr>
              <a:t>ensizyonu</a:t>
            </a:r>
            <a:r>
              <a:rPr lang="tr-TR" sz="1800" dirty="0">
                <a:solidFill>
                  <a:prstClr val="black"/>
                </a:solidFill>
                <a:latin typeface="Garamond" pitchFamily="18" charset="0"/>
              </a:rPr>
              <a:t> .</a:t>
            </a:r>
          </a:p>
          <a:p>
            <a:pPr lvl="0"/>
            <a:endParaRPr lang="tr-TR" sz="1800" dirty="0">
              <a:solidFill>
                <a:prstClr val="black"/>
              </a:solidFill>
              <a:latin typeface="Garamond" pitchFamily="18" charset="0"/>
            </a:endParaRPr>
          </a:p>
          <a:p>
            <a:pPr lvl="0"/>
            <a:r>
              <a:rPr lang="tr-TR" sz="1800" b="1" dirty="0" err="1">
                <a:solidFill>
                  <a:prstClr val="black"/>
                </a:solidFill>
                <a:latin typeface="Garamond" pitchFamily="18" charset="0"/>
              </a:rPr>
              <a:t>Ureteropyelostomy</a:t>
            </a:r>
            <a:r>
              <a:rPr lang="tr-TR" sz="1800" b="1" dirty="0">
                <a:solidFill>
                  <a:prstClr val="black"/>
                </a:solidFill>
                <a:latin typeface="Garamond" pitchFamily="18" charset="0"/>
              </a:rPr>
              <a:t>(</a:t>
            </a:r>
            <a:r>
              <a:rPr lang="tr-TR" sz="1800" b="1" dirty="0" err="1">
                <a:solidFill>
                  <a:prstClr val="black"/>
                </a:solidFill>
                <a:latin typeface="Garamond" pitchFamily="18" charset="0"/>
              </a:rPr>
              <a:t>Üreteropiyelostomi</a:t>
            </a:r>
            <a:r>
              <a:rPr lang="tr-TR" sz="1800" b="1" dirty="0">
                <a:solidFill>
                  <a:prstClr val="black"/>
                </a:solidFill>
                <a:latin typeface="Garamond" pitchFamily="18" charset="0"/>
              </a:rPr>
              <a:t>): </a:t>
            </a:r>
            <a:r>
              <a:rPr lang="tr-TR" sz="1800" dirty="0" err="1">
                <a:solidFill>
                  <a:prstClr val="black"/>
                </a:solidFill>
                <a:latin typeface="Garamond" pitchFamily="18" charset="0"/>
              </a:rPr>
              <a:t>Üreter</a:t>
            </a:r>
            <a:r>
              <a:rPr lang="tr-TR" sz="1800" dirty="0">
                <a:solidFill>
                  <a:prstClr val="black"/>
                </a:solidFill>
                <a:latin typeface="Garamond" pitchFamily="18" charset="0"/>
              </a:rPr>
              <a:t> ve renal </a:t>
            </a:r>
            <a:r>
              <a:rPr lang="tr-TR" sz="1800" dirty="0" err="1">
                <a:solidFill>
                  <a:prstClr val="black"/>
                </a:solidFill>
                <a:latin typeface="Garamond" pitchFamily="18" charset="0"/>
              </a:rPr>
              <a:t>pelvis</a:t>
            </a:r>
            <a:r>
              <a:rPr lang="tr-TR" sz="1800" dirty="0">
                <a:solidFill>
                  <a:prstClr val="black"/>
                </a:solidFill>
                <a:latin typeface="Garamond" pitchFamily="18" charset="0"/>
              </a:rPr>
              <a:t> arasında </a:t>
            </a:r>
            <a:r>
              <a:rPr lang="tr-TR" sz="1800" dirty="0" err="1">
                <a:solidFill>
                  <a:prstClr val="black"/>
                </a:solidFill>
                <a:latin typeface="Garamond" pitchFamily="18" charset="0"/>
              </a:rPr>
              <a:t>anastomaz</a:t>
            </a:r>
            <a:r>
              <a:rPr lang="tr-TR" sz="1800" dirty="0">
                <a:solidFill>
                  <a:prstClr val="black"/>
                </a:solidFill>
                <a:latin typeface="Garamond" pitchFamily="18" charset="0"/>
              </a:rPr>
              <a:t> bağlantı oluşturmak</a:t>
            </a:r>
            <a:endParaRPr lang="tr-TR" sz="1800" dirty="0">
              <a:latin typeface="Garamond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44823"/>
            <a:ext cx="3276077" cy="233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ağ Ok 3"/>
          <p:cNvSpPr/>
          <p:nvPr/>
        </p:nvSpPr>
        <p:spPr>
          <a:xfrm>
            <a:off x="5004048" y="3095248"/>
            <a:ext cx="1512168" cy="117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atır Belirtme Çizgisi 1 4"/>
          <p:cNvSpPr/>
          <p:nvPr/>
        </p:nvSpPr>
        <p:spPr>
          <a:xfrm>
            <a:off x="7956376" y="4365104"/>
            <a:ext cx="432048" cy="4320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957749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tr-TR" sz="1800" b="1" dirty="0">
                <a:latin typeface="Garamond" pitchFamily="18" charset="0"/>
              </a:rPr>
              <a:t>4-TANI TERİMLERİ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92500" lnSpcReduction="20000"/>
          </a:bodyPr>
          <a:lstStyle/>
          <a:p>
            <a:r>
              <a:rPr lang="tr-TR" sz="1800" b="1" dirty="0" err="1">
                <a:latin typeface="Garamond" pitchFamily="18" charset="0"/>
              </a:rPr>
              <a:t>Chronic</a:t>
            </a:r>
            <a:r>
              <a:rPr lang="tr-TR" sz="1800" b="1" dirty="0">
                <a:latin typeface="Garamond" pitchFamily="18" charset="0"/>
              </a:rPr>
              <a:t> Renal </a:t>
            </a:r>
            <a:r>
              <a:rPr lang="tr-TR" sz="1800" b="1" dirty="0" err="1">
                <a:latin typeface="Garamond" pitchFamily="18" charset="0"/>
              </a:rPr>
              <a:t>Failure</a:t>
            </a:r>
            <a:r>
              <a:rPr lang="tr-TR" sz="1800" b="1" dirty="0">
                <a:latin typeface="Garamond" pitchFamily="18" charset="0"/>
              </a:rPr>
              <a:t>(Kronik Renal </a:t>
            </a:r>
            <a:r>
              <a:rPr lang="tr-TR" sz="1800" b="1" dirty="0" err="1">
                <a:latin typeface="Garamond" pitchFamily="18" charset="0"/>
              </a:rPr>
              <a:t>Feylür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Böbreğin filtrasyon ve düzenleme işlevlerinde bozulma ve yetmezliğe yol açan patolojik tablo.</a:t>
            </a: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Acute</a:t>
            </a:r>
            <a:r>
              <a:rPr lang="tr-TR" sz="1800" b="1" dirty="0">
                <a:latin typeface="Garamond" pitchFamily="18" charset="0"/>
              </a:rPr>
              <a:t> Renal </a:t>
            </a:r>
            <a:r>
              <a:rPr lang="tr-TR" sz="1800" b="1" dirty="0" err="1">
                <a:latin typeface="Garamond" pitchFamily="18" charset="0"/>
              </a:rPr>
              <a:t>Failure</a:t>
            </a:r>
            <a:r>
              <a:rPr lang="tr-TR" sz="1800" b="1" dirty="0">
                <a:latin typeface="Garamond" pitchFamily="18" charset="0"/>
              </a:rPr>
              <a:t>( Akut Renal </a:t>
            </a:r>
            <a:r>
              <a:rPr lang="tr-TR" sz="1800" b="1" dirty="0" err="1">
                <a:latin typeface="Garamond" pitchFamily="18" charset="0"/>
              </a:rPr>
              <a:t>Feylür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Kısa sürede </a:t>
            </a:r>
            <a:r>
              <a:rPr lang="tr-TR" sz="1800" dirty="0" err="1">
                <a:latin typeface="Garamond" pitchFamily="18" charset="0"/>
              </a:rPr>
              <a:t>oligüri</a:t>
            </a:r>
            <a:r>
              <a:rPr lang="tr-TR" sz="1800" dirty="0">
                <a:latin typeface="Garamond" pitchFamily="18" charset="0"/>
              </a:rPr>
              <a:t> ya da anüriye </a:t>
            </a:r>
            <a:r>
              <a:rPr lang="tr-TR" sz="1800" dirty="0" err="1">
                <a:latin typeface="Garamond" pitchFamily="18" charset="0"/>
              </a:rPr>
              <a:t>azoteminin</a:t>
            </a:r>
            <a:r>
              <a:rPr lang="tr-TR" sz="1800" dirty="0">
                <a:latin typeface="Garamond" pitchFamily="18" charset="0"/>
              </a:rPr>
              <a:t> eşlik ettiği tablo.</a:t>
            </a: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Dialysis</a:t>
            </a:r>
            <a:r>
              <a:rPr lang="tr-TR" sz="1800" b="1" dirty="0">
                <a:latin typeface="Garamond" pitchFamily="18" charset="0"/>
              </a:rPr>
              <a:t>(Diyaliz): </a:t>
            </a:r>
            <a:r>
              <a:rPr lang="tr-TR" sz="1800" dirty="0">
                <a:latin typeface="Garamond" pitchFamily="18" charset="0"/>
              </a:rPr>
              <a:t>Bir çözeltinin içindeki elementlerin yarı geçirgen bir zarın bir yanından öbür yanına difüzyon yolu ile geçirilerek ayrılması.</a:t>
            </a:r>
          </a:p>
          <a:p>
            <a:endParaRPr lang="tr-TR" sz="1800" b="1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Peritoneal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Dialysis</a:t>
            </a:r>
            <a:r>
              <a:rPr lang="tr-TR" sz="1800" b="1" dirty="0">
                <a:latin typeface="Garamond" pitchFamily="18" charset="0"/>
              </a:rPr>
              <a:t>(Periton Diyalizi): </a:t>
            </a:r>
            <a:r>
              <a:rPr lang="tr-TR" sz="1800" dirty="0">
                <a:latin typeface="Garamond" pitchFamily="18" charset="0"/>
              </a:rPr>
              <a:t>Karın ön duvarından yapılan bir kesit ile periton boşluğuna </a:t>
            </a:r>
            <a:r>
              <a:rPr lang="tr-TR" sz="1800" dirty="0" err="1">
                <a:latin typeface="Garamond" pitchFamily="18" charset="0"/>
              </a:rPr>
              <a:t>dializ</a:t>
            </a:r>
            <a:r>
              <a:rPr lang="tr-TR" sz="1800" dirty="0">
                <a:latin typeface="Garamond" pitchFamily="18" charset="0"/>
              </a:rPr>
              <a:t> sıvısı verilir. Kandaki </a:t>
            </a:r>
            <a:r>
              <a:rPr lang="tr-TR" sz="1800" dirty="0" err="1">
                <a:latin typeface="Garamond" pitchFamily="18" charset="0"/>
              </a:rPr>
              <a:t>toksik</a:t>
            </a:r>
            <a:r>
              <a:rPr lang="tr-TR" sz="1800" dirty="0">
                <a:latin typeface="Garamond" pitchFamily="18" charset="0"/>
              </a:rPr>
              <a:t> maddeler </a:t>
            </a:r>
            <a:r>
              <a:rPr lang="tr-TR" sz="1800" dirty="0" err="1">
                <a:latin typeface="Garamond" pitchFamily="18" charset="0"/>
              </a:rPr>
              <a:t>dializ</a:t>
            </a:r>
            <a:r>
              <a:rPr lang="tr-TR" sz="1800" dirty="0">
                <a:latin typeface="Garamond" pitchFamily="18" charset="0"/>
              </a:rPr>
              <a:t> sıvısına difüzyon yoluyla geçer.</a:t>
            </a:r>
            <a:endParaRPr lang="tr-TR" sz="1800" b="1" dirty="0">
              <a:latin typeface="Garamond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28575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ağ Ok 3"/>
          <p:cNvSpPr/>
          <p:nvPr/>
        </p:nvSpPr>
        <p:spPr>
          <a:xfrm>
            <a:off x="4644008" y="2030760"/>
            <a:ext cx="79208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atır Belirtme Çizgisi 1 4"/>
          <p:cNvSpPr/>
          <p:nvPr/>
        </p:nvSpPr>
        <p:spPr>
          <a:xfrm>
            <a:off x="8648208" y="2461320"/>
            <a:ext cx="432048" cy="34820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37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27" y="3284984"/>
            <a:ext cx="241946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atır Belirtme Çizgisi 1 5"/>
          <p:cNvSpPr/>
          <p:nvPr/>
        </p:nvSpPr>
        <p:spPr>
          <a:xfrm>
            <a:off x="8218596" y="5301208"/>
            <a:ext cx="429612" cy="36004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38</a:t>
            </a:r>
          </a:p>
        </p:txBody>
      </p:sp>
      <p:sp>
        <p:nvSpPr>
          <p:cNvPr id="7" name="Sağ Ok 6"/>
          <p:cNvSpPr/>
          <p:nvPr/>
        </p:nvSpPr>
        <p:spPr>
          <a:xfrm>
            <a:off x="4427984" y="4005064"/>
            <a:ext cx="115212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0583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tr-TR" sz="1800" b="1" dirty="0">
                <a:solidFill>
                  <a:prstClr val="black"/>
                </a:solidFill>
                <a:latin typeface="Garamond" pitchFamily="18" charset="0"/>
              </a:rPr>
              <a:t>4-TANI TERİMLERİ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92500" lnSpcReduction="20000"/>
          </a:bodyPr>
          <a:lstStyle/>
          <a:p>
            <a:r>
              <a:rPr lang="tr-TR" sz="1800" b="1" dirty="0" err="1">
                <a:latin typeface="Garamond" pitchFamily="18" charset="0"/>
              </a:rPr>
              <a:t>Hemodialysis</a:t>
            </a:r>
            <a:r>
              <a:rPr lang="tr-TR" sz="1800" b="1" dirty="0">
                <a:latin typeface="Garamond" pitchFamily="18" charset="0"/>
              </a:rPr>
              <a:t>(Hemodiyaliz): </a:t>
            </a:r>
            <a:r>
              <a:rPr lang="tr-TR" sz="1800" dirty="0" err="1">
                <a:latin typeface="Garamond" pitchFamily="18" charset="0"/>
              </a:rPr>
              <a:t>Toksik</a:t>
            </a:r>
            <a:r>
              <a:rPr lang="tr-TR" sz="1800" dirty="0">
                <a:latin typeface="Garamond" pitchFamily="18" charset="0"/>
              </a:rPr>
              <a:t> maddelerin hemodiyaliz aygıtları ve sıvıları aracılığıyla kandan uzaklaştırılması.</a:t>
            </a: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Glomerulonephritis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Glomerulonefrit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 err="1">
                <a:latin typeface="Garamond" pitchFamily="18" charset="0"/>
              </a:rPr>
              <a:t>Glomerüllerin</a:t>
            </a:r>
            <a:r>
              <a:rPr lang="tr-TR" sz="1800" dirty="0">
                <a:latin typeface="Garamond" pitchFamily="18" charset="0"/>
              </a:rPr>
              <a:t> iltihabı.</a:t>
            </a: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Nephrotic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syndrome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Nefrotik</a:t>
            </a:r>
            <a:r>
              <a:rPr lang="tr-TR" sz="1800" b="1" dirty="0">
                <a:latin typeface="Garamond" pitchFamily="18" charset="0"/>
              </a:rPr>
              <a:t> Sendrom): </a:t>
            </a:r>
            <a:r>
              <a:rPr lang="tr-TR" sz="1800" dirty="0">
                <a:latin typeface="Garamond" pitchFamily="18" charset="0"/>
              </a:rPr>
              <a:t>Ödem, </a:t>
            </a:r>
            <a:r>
              <a:rPr lang="tr-TR" sz="1800" dirty="0" err="1">
                <a:latin typeface="Garamond" pitchFamily="18" charset="0"/>
              </a:rPr>
              <a:t>proteinüri</a:t>
            </a:r>
            <a:r>
              <a:rPr lang="tr-TR" sz="1800" dirty="0">
                <a:latin typeface="Garamond" pitchFamily="18" charset="0"/>
              </a:rPr>
              <a:t>(idrarda protein bulunması) </a:t>
            </a:r>
            <a:r>
              <a:rPr lang="tr-TR" sz="1800" dirty="0" err="1">
                <a:latin typeface="Garamond" pitchFamily="18" charset="0"/>
              </a:rPr>
              <a:t>hipoalbünemi</a:t>
            </a:r>
            <a:r>
              <a:rPr lang="tr-TR" sz="1800" dirty="0">
                <a:latin typeface="Garamond" pitchFamily="18" charset="0"/>
              </a:rPr>
              <a:t>(Kandaki </a:t>
            </a:r>
            <a:r>
              <a:rPr lang="tr-TR" sz="1800" dirty="0" err="1">
                <a:latin typeface="Garamond" pitchFamily="18" charset="0"/>
              </a:rPr>
              <a:t>albumin</a:t>
            </a:r>
            <a:r>
              <a:rPr lang="tr-TR" sz="1800" dirty="0">
                <a:latin typeface="Garamond" pitchFamily="18" charset="0"/>
              </a:rPr>
              <a:t> oranının düşmesi), </a:t>
            </a:r>
            <a:r>
              <a:rPr lang="tr-TR" sz="1800" dirty="0" err="1">
                <a:latin typeface="Garamond" pitchFamily="18" charset="0"/>
              </a:rPr>
              <a:t>lipidüri</a:t>
            </a:r>
            <a:r>
              <a:rPr lang="tr-TR" sz="1800" dirty="0">
                <a:latin typeface="Garamond" pitchFamily="18" charset="0"/>
              </a:rPr>
              <a:t>(İdrarda yağ varlığı) ve </a:t>
            </a:r>
            <a:r>
              <a:rPr lang="tr-TR" sz="1800" dirty="0" err="1">
                <a:latin typeface="Garamond" pitchFamily="18" charset="0"/>
              </a:rPr>
              <a:t>hiperlipemi</a:t>
            </a:r>
            <a:r>
              <a:rPr lang="tr-TR" sz="1800" dirty="0">
                <a:latin typeface="Garamond" pitchFamily="18" charset="0"/>
              </a:rPr>
              <a:t>(Kandaki çeşitli yağların yüksekliğidir) ile ortaya çıkan bir grup hastalık.</a:t>
            </a: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>
                <a:latin typeface="Garamond" pitchFamily="18" charset="0"/>
              </a:rPr>
              <a:t>Renal </a:t>
            </a:r>
            <a:r>
              <a:rPr lang="tr-TR" sz="1800" b="1" dirty="0" err="1">
                <a:latin typeface="Garamond" pitchFamily="18" charset="0"/>
              </a:rPr>
              <a:t>Glucosuria</a:t>
            </a:r>
            <a:r>
              <a:rPr lang="tr-TR" sz="1800" b="1" dirty="0">
                <a:latin typeface="Garamond" pitchFamily="18" charset="0"/>
              </a:rPr>
              <a:t>(Renal Glikozüri): </a:t>
            </a:r>
            <a:r>
              <a:rPr lang="tr-TR" sz="1800" dirty="0">
                <a:latin typeface="Garamond" pitchFamily="18" charset="0"/>
              </a:rPr>
              <a:t>Kan glikoz düzeyi normal veya düşük olmasına rağmen idrara glikoz çıkarılması.</a:t>
            </a:r>
          </a:p>
        </p:txBody>
      </p:sp>
      <p:pic>
        <p:nvPicPr>
          <p:cNvPr id="8194" name="Picture 2" descr="C:\Users\user\Downloads\hemodiyal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69545"/>
            <a:ext cx="2857048" cy="193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ağ Ok 3"/>
          <p:cNvSpPr/>
          <p:nvPr/>
        </p:nvSpPr>
        <p:spPr>
          <a:xfrm>
            <a:off x="4499992" y="2123413"/>
            <a:ext cx="72008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342785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ağ Ok 4"/>
          <p:cNvSpPr/>
          <p:nvPr/>
        </p:nvSpPr>
        <p:spPr>
          <a:xfrm rot="1680146" flipV="1">
            <a:off x="4214992" y="3721964"/>
            <a:ext cx="2389583" cy="87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atır Belirtme Çizgisi 1 5"/>
          <p:cNvSpPr/>
          <p:nvPr/>
        </p:nvSpPr>
        <p:spPr>
          <a:xfrm>
            <a:off x="8221136" y="2708920"/>
            <a:ext cx="426795" cy="290719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39</a:t>
            </a:r>
          </a:p>
        </p:txBody>
      </p:sp>
      <p:sp>
        <p:nvSpPr>
          <p:cNvPr id="7" name="Satır Belirtme Çizgisi 1 6"/>
          <p:cNvSpPr/>
          <p:nvPr/>
        </p:nvSpPr>
        <p:spPr>
          <a:xfrm>
            <a:off x="8434533" y="5445224"/>
            <a:ext cx="457947" cy="36004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591570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tr-TR" sz="1800" b="1" dirty="0">
                <a:solidFill>
                  <a:prstClr val="black"/>
                </a:solidFill>
                <a:latin typeface="Garamond" pitchFamily="18" charset="0"/>
              </a:rPr>
              <a:t>4-TANI TERİMLERİ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 fontScale="92500" lnSpcReduction="20000"/>
          </a:bodyPr>
          <a:lstStyle/>
          <a:p>
            <a:r>
              <a:rPr lang="tr-TR" sz="1800" b="1" dirty="0" err="1">
                <a:latin typeface="Garamond" pitchFamily="18" charset="0"/>
              </a:rPr>
              <a:t>Nephrogenic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Diabetes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İnsipidus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Nefrojenik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Diabetes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İnsipidus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Böbrek </a:t>
            </a:r>
            <a:r>
              <a:rPr lang="tr-TR" sz="1800" dirty="0" err="1">
                <a:latin typeface="Garamond" pitchFamily="18" charset="0"/>
              </a:rPr>
              <a:t>tubuluslarının</a:t>
            </a:r>
            <a:r>
              <a:rPr lang="tr-TR" sz="1800" dirty="0">
                <a:latin typeface="Garamond" pitchFamily="18" charset="0"/>
              </a:rPr>
              <a:t> </a:t>
            </a:r>
            <a:r>
              <a:rPr lang="tr-TR" sz="1800" dirty="0" err="1">
                <a:latin typeface="Garamond" pitchFamily="18" charset="0"/>
              </a:rPr>
              <a:t>antidiüretik</a:t>
            </a:r>
            <a:r>
              <a:rPr lang="tr-TR" sz="1800" dirty="0">
                <a:latin typeface="Garamond" pitchFamily="18" charset="0"/>
              </a:rPr>
              <a:t> hormona duyarsız olması.</a:t>
            </a:r>
          </a:p>
          <a:p>
            <a:endParaRPr lang="tr-TR" sz="1800" b="1" dirty="0">
              <a:latin typeface="Garamond" pitchFamily="18" charset="0"/>
            </a:endParaRPr>
          </a:p>
          <a:p>
            <a:r>
              <a:rPr lang="tr-TR" sz="1800" b="1" dirty="0">
                <a:latin typeface="Garamond" pitchFamily="18" charset="0"/>
              </a:rPr>
              <a:t>Renal Solea (Atnalı Böbrek)</a:t>
            </a:r>
            <a:r>
              <a:rPr lang="tr-TR" sz="1800" dirty="0">
                <a:latin typeface="Garamond" pitchFamily="18" charset="0"/>
              </a:rPr>
              <a:t>: Her iki böbreğin normal konumlarını alamayarak alt uçlarından birleşmeleri sonucu oluşan doğumsal bir anomalidir</a:t>
            </a:r>
            <a:r>
              <a:rPr lang="tr-TR" sz="1800" b="1" dirty="0">
                <a:latin typeface="Garamond" pitchFamily="18" charset="0"/>
              </a:rPr>
              <a:t>.</a:t>
            </a:r>
          </a:p>
          <a:p>
            <a:endParaRPr lang="tr-TR" sz="1800" b="1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Acute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Tubulointerstitial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Nephritis</a:t>
            </a:r>
            <a:r>
              <a:rPr lang="tr-TR" sz="1800" b="1" dirty="0">
                <a:latin typeface="Garamond" pitchFamily="18" charset="0"/>
              </a:rPr>
              <a:t>(Akut </a:t>
            </a:r>
            <a:r>
              <a:rPr lang="tr-TR" sz="1800" b="1" dirty="0" err="1">
                <a:latin typeface="Garamond" pitchFamily="18" charset="0"/>
              </a:rPr>
              <a:t>Tubulointerstisyel</a:t>
            </a:r>
            <a:r>
              <a:rPr lang="tr-TR" sz="1800" b="1" dirty="0">
                <a:latin typeface="Garamond" pitchFamily="18" charset="0"/>
              </a:rPr>
              <a:t> Nefrit): </a:t>
            </a:r>
            <a:r>
              <a:rPr lang="tr-TR" sz="1800" dirty="0">
                <a:latin typeface="Garamond" pitchFamily="18" charset="0"/>
              </a:rPr>
              <a:t>Çoğunlukla ilaçlara karşı aşırı duyarlılık durumunun neden olduğu </a:t>
            </a:r>
            <a:r>
              <a:rPr lang="tr-TR" sz="1800" dirty="0" err="1">
                <a:latin typeface="Garamond" pitchFamily="18" charset="0"/>
              </a:rPr>
              <a:t>bşr</a:t>
            </a:r>
            <a:r>
              <a:rPr lang="tr-TR" sz="1800" dirty="0">
                <a:latin typeface="Garamond" pitchFamily="18" charset="0"/>
              </a:rPr>
              <a:t> akut böbrek yetmezliği sendromudur.</a:t>
            </a: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Chronic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tubulointerstitial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Nephropathy</a:t>
            </a:r>
            <a:r>
              <a:rPr lang="tr-TR" sz="1800" b="1" dirty="0">
                <a:latin typeface="Garamond" pitchFamily="18" charset="0"/>
              </a:rPr>
              <a:t>(Kronik </a:t>
            </a:r>
            <a:r>
              <a:rPr lang="tr-TR" sz="1800" b="1" dirty="0" err="1">
                <a:latin typeface="Garamond" pitchFamily="18" charset="0"/>
              </a:rPr>
              <a:t>İnterstisiyel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Nefropati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 err="1">
                <a:latin typeface="Garamond" pitchFamily="18" charset="0"/>
              </a:rPr>
              <a:t>Tubulointerstisyel</a:t>
            </a:r>
            <a:r>
              <a:rPr lang="tr-TR" sz="1800" dirty="0">
                <a:latin typeface="Garamond" pitchFamily="18" charset="0"/>
              </a:rPr>
              <a:t> alandaki lezyonların ön planda olduğu kronik böbrek hastalığı tablosu.</a:t>
            </a:r>
          </a:p>
        </p:txBody>
      </p:sp>
      <p:pic>
        <p:nvPicPr>
          <p:cNvPr id="9218" name="Picture 2" descr="C:\Users\user\Downloads\at nalı böbr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27788"/>
            <a:ext cx="2514246" cy="203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ağ Ok 3"/>
          <p:cNvSpPr/>
          <p:nvPr/>
        </p:nvSpPr>
        <p:spPr>
          <a:xfrm rot="469309">
            <a:off x="4665382" y="3367920"/>
            <a:ext cx="2373833" cy="116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atır Belirtme Çizgisi 1 4"/>
          <p:cNvSpPr/>
          <p:nvPr/>
        </p:nvSpPr>
        <p:spPr>
          <a:xfrm>
            <a:off x="8028384" y="3861048"/>
            <a:ext cx="432048" cy="36004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841317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b="1" dirty="0">
                <a:latin typeface="Garamond" pitchFamily="18" charset="0"/>
              </a:rPr>
              <a:t>4-TANI TERİMLERİ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>
            <a:normAutofit fontScale="85000" lnSpcReduction="10000"/>
          </a:bodyPr>
          <a:lstStyle/>
          <a:p>
            <a:r>
              <a:rPr lang="tr-TR" sz="1800" b="1" dirty="0" err="1">
                <a:latin typeface="Garamond" pitchFamily="18" charset="0"/>
              </a:rPr>
              <a:t>Toxic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Nephropathy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Toksik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Nefropati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Böbrekte ilaç, yenilen içilen, </a:t>
            </a:r>
            <a:r>
              <a:rPr lang="tr-TR" sz="1800" dirty="0" err="1">
                <a:latin typeface="Garamond" pitchFamily="18" charset="0"/>
              </a:rPr>
              <a:t>absorbe</a:t>
            </a:r>
            <a:r>
              <a:rPr lang="tr-TR" sz="1800" dirty="0">
                <a:latin typeface="Garamond" pitchFamily="18" charset="0"/>
              </a:rPr>
              <a:t> edilen veya solunan kimyasal ya da biyolojik bir madde tarafından oluşturulan morfolojik ve ya fonksiyonel değişiklik.</a:t>
            </a: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b="1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Pyelonephritis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Piyelonefrit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Böbrek </a:t>
            </a:r>
            <a:r>
              <a:rPr lang="tr-TR" sz="1800" dirty="0" err="1">
                <a:latin typeface="Garamond" pitchFamily="18" charset="0"/>
              </a:rPr>
              <a:t>pelvis</a:t>
            </a:r>
            <a:r>
              <a:rPr lang="tr-TR" sz="1800" dirty="0">
                <a:latin typeface="Garamond" pitchFamily="18" charset="0"/>
              </a:rPr>
              <a:t> ve </a:t>
            </a:r>
            <a:r>
              <a:rPr lang="tr-TR" sz="1800" dirty="0" err="1">
                <a:latin typeface="Garamond" pitchFamily="18" charset="0"/>
              </a:rPr>
              <a:t>parankim</a:t>
            </a:r>
            <a:r>
              <a:rPr lang="tr-TR" sz="1800" dirty="0">
                <a:latin typeface="Garamond" pitchFamily="18" charset="0"/>
              </a:rPr>
              <a:t> dokusunun iltihabıdır. Akut ve kronik şekli vardır</a:t>
            </a: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Urethritis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Üretrit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 err="1">
                <a:latin typeface="Garamond" pitchFamily="18" charset="0"/>
              </a:rPr>
              <a:t>Üretranın</a:t>
            </a:r>
            <a:r>
              <a:rPr lang="tr-TR" sz="1800" dirty="0">
                <a:latin typeface="Garamond" pitchFamily="18" charset="0"/>
              </a:rPr>
              <a:t> iltihabı.</a:t>
            </a: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Cystitis</a:t>
            </a:r>
            <a:r>
              <a:rPr lang="tr-TR" sz="1800" b="1" dirty="0">
                <a:latin typeface="Garamond" pitchFamily="18" charset="0"/>
              </a:rPr>
              <a:t>(Sistit): </a:t>
            </a:r>
            <a:r>
              <a:rPr lang="tr-TR" sz="1800" dirty="0">
                <a:latin typeface="Garamond" pitchFamily="18" charset="0"/>
              </a:rPr>
              <a:t>İdrar kesesinin iltihabı</a:t>
            </a: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>
                <a:latin typeface="Garamond" pitchFamily="18" charset="0"/>
              </a:rPr>
              <a:t>Fanconi Syndrome(Fankomi Sendromu): </a:t>
            </a:r>
            <a:r>
              <a:rPr lang="tr-TR" sz="1800" dirty="0">
                <a:latin typeface="Garamond" pitchFamily="18" charset="0"/>
              </a:rPr>
              <a:t>Glikozüri(İdrarda glikozun bulunması), fosfatüri(İdrarda fosfat bulunması), aminoasitüri(İdrarda aminoasit oranının artması) ve bikarbonat kaybıyla belirgin özellikle çocuklarda görülen bir hastalık. Dudaklarda şişkinlik belirtileri verebilir.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874" y="4487730"/>
            <a:ext cx="3590126" cy="209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atır Belirtme Çizgisi 1 3"/>
          <p:cNvSpPr/>
          <p:nvPr/>
        </p:nvSpPr>
        <p:spPr>
          <a:xfrm>
            <a:off x="8639944" y="4127690"/>
            <a:ext cx="504056" cy="36004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42</a:t>
            </a:r>
          </a:p>
        </p:txBody>
      </p:sp>
      <p:sp>
        <p:nvSpPr>
          <p:cNvPr id="5" name="Sağ Ok 4"/>
          <p:cNvSpPr/>
          <p:nvPr/>
        </p:nvSpPr>
        <p:spPr>
          <a:xfrm>
            <a:off x="4568772" y="5616333"/>
            <a:ext cx="867324" cy="116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7744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800" b="1" dirty="0">
                <a:solidFill>
                  <a:prstClr val="black"/>
                </a:solidFill>
                <a:latin typeface="Garamond" pitchFamily="18" charset="0"/>
              </a:rPr>
              <a:t>4-TANI TERİMLERİ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lnSpcReduction="10000"/>
          </a:bodyPr>
          <a:lstStyle/>
          <a:p>
            <a:r>
              <a:rPr lang="tr-TR" sz="1800" b="1" dirty="0" err="1">
                <a:latin typeface="Garamond" pitchFamily="18" charset="0"/>
              </a:rPr>
              <a:t>Hydronephrosis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Hidronefroz</a:t>
            </a:r>
            <a:r>
              <a:rPr lang="tr-TR" sz="1800" b="1" dirty="0">
                <a:latin typeface="Garamond" pitchFamily="18" charset="0"/>
              </a:rPr>
              <a:t>):</a:t>
            </a:r>
            <a:r>
              <a:rPr lang="tr-TR" sz="1800" dirty="0">
                <a:latin typeface="Garamond" pitchFamily="18" charset="0"/>
              </a:rPr>
              <a:t> Böbrek </a:t>
            </a:r>
            <a:r>
              <a:rPr lang="tr-TR" sz="1800" dirty="0" err="1">
                <a:latin typeface="Garamond" pitchFamily="18" charset="0"/>
              </a:rPr>
              <a:t>pelvisinin</a:t>
            </a:r>
            <a:r>
              <a:rPr lang="tr-TR" sz="1800" dirty="0">
                <a:latin typeface="Garamond" pitchFamily="18" charset="0"/>
              </a:rPr>
              <a:t> idrar birikmesinden dolayı genişlemesi.</a:t>
            </a: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>
                <a:latin typeface="Garamond" pitchFamily="18" charset="0"/>
              </a:rPr>
              <a:t>Renal </a:t>
            </a:r>
            <a:r>
              <a:rPr lang="tr-TR" sz="1800" b="1" dirty="0" err="1">
                <a:latin typeface="Garamond" pitchFamily="18" charset="0"/>
              </a:rPr>
              <a:t>Ectopia</a:t>
            </a:r>
            <a:r>
              <a:rPr lang="tr-TR" sz="1800" b="1" dirty="0">
                <a:latin typeface="Garamond" pitchFamily="18" charset="0"/>
              </a:rPr>
              <a:t>(Renal </a:t>
            </a:r>
            <a:r>
              <a:rPr lang="tr-TR" sz="1800" b="1" dirty="0" err="1">
                <a:latin typeface="Garamond" pitchFamily="18" charset="0"/>
              </a:rPr>
              <a:t>Ektopi</a:t>
            </a:r>
            <a:r>
              <a:rPr lang="tr-TR" sz="1800" b="1" dirty="0">
                <a:latin typeface="Garamond" pitchFamily="18" charset="0"/>
              </a:rPr>
              <a:t>):</a:t>
            </a:r>
            <a:r>
              <a:rPr lang="tr-TR" sz="1800" dirty="0">
                <a:latin typeface="Garamond" pitchFamily="18" charset="0"/>
              </a:rPr>
              <a:t> Böbreğin normal yerinin dışında bir yerde olması.</a:t>
            </a: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>
                <a:latin typeface="Garamond" pitchFamily="18" charset="0"/>
              </a:rPr>
              <a:t>Renal </a:t>
            </a:r>
            <a:r>
              <a:rPr lang="tr-TR" sz="1800" b="1" dirty="0" err="1">
                <a:latin typeface="Garamond" pitchFamily="18" charset="0"/>
              </a:rPr>
              <a:t>Agenesis</a:t>
            </a:r>
            <a:r>
              <a:rPr lang="tr-TR" sz="1800" b="1" dirty="0">
                <a:latin typeface="Garamond" pitchFamily="18" charset="0"/>
              </a:rPr>
              <a:t>(Renal </a:t>
            </a:r>
            <a:r>
              <a:rPr lang="tr-TR" sz="1800" b="1" dirty="0" err="1">
                <a:latin typeface="Garamond" pitchFamily="18" charset="0"/>
              </a:rPr>
              <a:t>Ajenezis</a:t>
            </a:r>
            <a:r>
              <a:rPr lang="tr-TR" sz="1800" b="1" dirty="0">
                <a:latin typeface="Garamond" pitchFamily="18" charset="0"/>
              </a:rPr>
              <a:t>):</a:t>
            </a:r>
            <a:r>
              <a:rPr lang="tr-TR" sz="1800" dirty="0">
                <a:latin typeface="Garamond" pitchFamily="18" charset="0"/>
              </a:rPr>
              <a:t>Böbreğin oluşamaması. Tek taraflı olursa semptom vermeyebilir.</a:t>
            </a: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Hypernephroma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Hipernefroma</a:t>
            </a:r>
            <a:r>
              <a:rPr lang="tr-TR" sz="1800" b="1" dirty="0">
                <a:latin typeface="Garamond" pitchFamily="18" charset="0"/>
              </a:rPr>
              <a:t>):</a:t>
            </a:r>
            <a:r>
              <a:rPr lang="tr-TR" sz="1800" dirty="0">
                <a:latin typeface="Garamond" pitchFamily="18" charset="0"/>
              </a:rPr>
              <a:t> Böbrek üstü korteksinden meydana gelen tümör.</a:t>
            </a: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Nephrolithiasis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Nefrolityaz</a:t>
            </a:r>
            <a:r>
              <a:rPr lang="tr-TR" sz="1800" b="1" dirty="0">
                <a:latin typeface="Garamond" pitchFamily="18" charset="0"/>
              </a:rPr>
              <a:t>)</a:t>
            </a:r>
            <a:r>
              <a:rPr lang="tr-TR" sz="1800" dirty="0">
                <a:latin typeface="Garamond" pitchFamily="18" charset="0"/>
              </a:rPr>
              <a:t>: Böbreklerde taş oluşması.</a:t>
            </a:r>
          </a:p>
        </p:txBody>
      </p:sp>
      <p:pic>
        <p:nvPicPr>
          <p:cNvPr id="11266" name="Picture 2" descr="C:\Users\user\Downloads\hipernefr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507" y="3501008"/>
            <a:ext cx="173355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2652886" cy="176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ağ Ok 3"/>
          <p:cNvSpPr/>
          <p:nvPr/>
        </p:nvSpPr>
        <p:spPr>
          <a:xfrm>
            <a:off x="4644008" y="2081047"/>
            <a:ext cx="194421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ağ Ok 4"/>
          <p:cNvSpPr/>
          <p:nvPr/>
        </p:nvSpPr>
        <p:spPr>
          <a:xfrm>
            <a:off x="4932040" y="5013176"/>
            <a:ext cx="129614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atır Belirtme Çizgisi 1 5"/>
          <p:cNvSpPr/>
          <p:nvPr/>
        </p:nvSpPr>
        <p:spPr>
          <a:xfrm>
            <a:off x="7800950" y="2564904"/>
            <a:ext cx="515466" cy="288032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43</a:t>
            </a:r>
          </a:p>
        </p:txBody>
      </p:sp>
      <p:sp>
        <p:nvSpPr>
          <p:cNvPr id="7" name="Satır Belirtme Çizgisi 1 6"/>
          <p:cNvSpPr/>
          <p:nvPr/>
        </p:nvSpPr>
        <p:spPr>
          <a:xfrm>
            <a:off x="8208057" y="6139433"/>
            <a:ext cx="468399" cy="313903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768206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tr-TR" sz="1800" b="1" dirty="0">
                <a:solidFill>
                  <a:prstClr val="black"/>
                </a:solidFill>
                <a:latin typeface="Garamond" pitchFamily="18" charset="0"/>
              </a:rPr>
              <a:t>4-TANI TERİMLERİ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92500" lnSpcReduction="20000"/>
          </a:bodyPr>
          <a:lstStyle/>
          <a:p>
            <a:r>
              <a:rPr lang="tr-TR" sz="1800" b="1" dirty="0">
                <a:latin typeface="Garamond" pitchFamily="18" charset="0"/>
              </a:rPr>
              <a:t>Vesicoureteral Reflux(Vesikoüreteral Refluks): </a:t>
            </a:r>
            <a:r>
              <a:rPr lang="tr-TR" sz="1800" dirty="0">
                <a:latin typeface="Garamond" pitchFamily="18" charset="0"/>
              </a:rPr>
              <a:t>İdrar kesesindeki idrarın üretere geri kaçması.</a:t>
            </a:r>
          </a:p>
          <a:p>
            <a:endParaRPr lang="tr-TR" sz="1800" b="1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Nephroptosis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Nefroptazis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Böbreğin aşağı sarkması.</a:t>
            </a: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Hypospadias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Hipospadias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 err="1">
                <a:latin typeface="Garamond" pitchFamily="18" charset="0"/>
              </a:rPr>
              <a:t>Üretranın</a:t>
            </a:r>
            <a:r>
              <a:rPr lang="tr-TR" sz="1800" dirty="0">
                <a:latin typeface="Garamond" pitchFamily="18" charset="0"/>
              </a:rPr>
              <a:t> penisin </a:t>
            </a:r>
            <a:r>
              <a:rPr lang="tr-TR" sz="1800" dirty="0" err="1">
                <a:latin typeface="Garamond" pitchFamily="18" charset="0"/>
              </a:rPr>
              <a:t>ventraline</a:t>
            </a:r>
            <a:r>
              <a:rPr lang="tr-TR" sz="1800" dirty="0">
                <a:latin typeface="Garamond" pitchFamily="18" charset="0"/>
              </a:rPr>
              <a:t> açılması.</a:t>
            </a: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Epispadias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Epispadias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 err="1">
                <a:latin typeface="Garamond" pitchFamily="18" charset="0"/>
              </a:rPr>
              <a:t>Üretranın</a:t>
            </a:r>
            <a:r>
              <a:rPr lang="tr-TR" sz="1800" dirty="0">
                <a:latin typeface="Garamond" pitchFamily="18" charset="0"/>
              </a:rPr>
              <a:t> penisin </a:t>
            </a:r>
            <a:r>
              <a:rPr lang="tr-TR" sz="1800" dirty="0" err="1">
                <a:latin typeface="Garamond" pitchFamily="18" charset="0"/>
              </a:rPr>
              <a:t>dorsaline</a:t>
            </a:r>
            <a:r>
              <a:rPr lang="tr-TR" sz="1800" dirty="0">
                <a:latin typeface="Garamond" pitchFamily="18" charset="0"/>
              </a:rPr>
              <a:t> açılması.</a:t>
            </a: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>
                <a:latin typeface="Garamond" pitchFamily="18" charset="0"/>
              </a:rPr>
              <a:t>Renal Hypertrophy (Böbrek Hipertrofisi): </a:t>
            </a:r>
            <a:r>
              <a:rPr lang="tr-TR" sz="1800" dirty="0">
                <a:latin typeface="Garamond" pitchFamily="18" charset="0"/>
              </a:rPr>
              <a:t>Böbrekte büyüme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14" y="1276008"/>
            <a:ext cx="261029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atır Belirtme Çizgisi 1 3"/>
          <p:cNvSpPr/>
          <p:nvPr/>
        </p:nvSpPr>
        <p:spPr>
          <a:xfrm>
            <a:off x="7868889" y="2492896"/>
            <a:ext cx="576064" cy="36004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45</a:t>
            </a:r>
          </a:p>
        </p:txBody>
      </p:sp>
      <p:sp>
        <p:nvSpPr>
          <p:cNvPr id="5" name="Sağ Ok 4"/>
          <p:cNvSpPr/>
          <p:nvPr/>
        </p:nvSpPr>
        <p:spPr>
          <a:xfrm>
            <a:off x="4572000" y="2996952"/>
            <a:ext cx="115212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atır Belirtme Çizgisi 1 6"/>
          <p:cNvSpPr/>
          <p:nvPr/>
        </p:nvSpPr>
        <p:spPr>
          <a:xfrm>
            <a:off x="8214778" y="4951432"/>
            <a:ext cx="460349" cy="288032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46</a:t>
            </a:r>
          </a:p>
        </p:txBody>
      </p:sp>
      <p:pic>
        <p:nvPicPr>
          <p:cNvPr id="12292" name="Picture 4" descr="C:\Users\user\Downloads\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26" y="3828100"/>
            <a:ext cx="2512395" cy="197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120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800" b="1" dirty="0">
                <a:solidFill>
                  <a:prstClr val="black"/>
                </a:solidFill>
                <a:latin typeface="Garamond" pitchFamily="18" charset="0"/>
              </a:rPr>
              <a:t>4-TANI TERİMLERİ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5027" y="1281958"/>
            <a:ext cx="5266928" cy="4785395"/>
          </a:xfrm>
        </p:spPr>
        <p:txBody>
          <a:bodyPr>
            <a:normAutofit/>
          </a:bodyPr>
          <a:lstStyle/>
          <a:p>
            <a:r>
              <a:rPr lang="tr-TR" sz="1800" b="1" dirty="0" err="1">
                <a:latin typeface="Garamond" pitchFamily="18" charset="0"/>
              </a:rPr>
              <a:t>Nephritis</a:t>
            </a:r>
            <a:r>
              <a:rPr lang="tr-TR" sz="1800" b="1" dirty="0">
                <a:latin typeface="Garamond" pitchFamily="18" charset="0"/>
              </a:rPr>
              <a:t>(Nefrit): </a:t>
            </a:r>
            <a:r>
              <a:rPr lang="tr-TR" sz="1800" dirty="0">
                <a:latin typeface="Garamond" pitchFamily="18" charset="0"/>
              </a:rPr>
              <a:t>Böbrek iltihabı.</a:t>
            </a:r>
          </a:p>
          <a:p>
            <a:endParaRPr lang="tr-TR" sz="1800" b="1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Uremia</a:t>
            </a:r>
            <a:r>
              <a:rPr lang="tr-TR" sz="1800" b="1" dirty="0">
                <a:latin typeface="Garamond" pitchFamily="18" charset="0"/>
              </a:rPr>
              <a:t>(Üremi): </a:t>
            </a:r>
            <a:r>
              <a:rPr lang="tr-TR" sz="1800" dirty="0">
                <a:latin typeface="Garamond" pitchFamily="18" charset="0"/>
              </a:rPr>
              <a:t>Böbreklerde meydana gelen hastalığa bağlı olarak kanda üre miktarının artması.</a:t>
            </a: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Anephrogenesis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Anefrojenezis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Doğuştan böbreğin olmaması</a:t>
            </a: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>
                <a:latin typeface="Garamond" pitchFamily="18" charset="0"/>
              </a:rPr>
              <a:t>Renal Cell </a:t>
            </a:r>
            <a:r>
              <a:rPr lang="tr-TR" sz="1800" b="1" dirty="0" err="1">
                <a:latin typeface="Garamond" pitchFamily="18" charset="0"/>
              </a:rPr>
              <a:t>Carcinoma</a:t>
            </a:r>
            <a:r>
              <a:rPr lang="tr-TR" sz="1800" b="1" dirty="0">
                <a:latin typeface="Garamond" pitchFamily="18" charset="0"/>
              </a:rPr>
              <a:t>(Renal Sel </a:t>
            </a:r>
            <a:r>
              <a:rPr lang="tr-TR" sz="1800" b="1" dirty="0" err="1">
                <a:latin typeface="Garamond" pitchFamily="18" charset="0"/>
              </a:rPr>
              <a:t>Karsinoma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Böbrek kanseri.</a:t>
            </a: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Wilms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Tumor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Wilms</a:t>
            </a:r>
            <a:r>
              <a:rPr lang="tr-TR" sz="1800" b="1" dirty="0">
                <a:latin typeface="Garamond" pitchFamily="18" charset="0"/>
              </a:rPr>
              <a:t> Tümörü): </a:t>
            </a:r>
            <a:r>
              <a:rPr lang="tr-TR" sz="1800" dirty="0">
                <a:latin typeface="Garamond" pitchFamily="18" charset="0"/>
              </a:rPr>
              <a:t>Böbrekte görülen kötü huylu </a:t>
            </a:r>
            <a:r>
              <a:rPr lang="tr-TR" sz="1800" dirty="0" err="1">
                <a:latin typeface="Garamond" pitchFamily="18" charset="0"/>
              </a:rPr>
              <a:t>embriyonel</a:t>
            </a:r>
            <a:r>
              <a:rPr lang="tr-TR" sz="1800" dirty="0">
                <a:latin typeface="Garamond" pitchFamily="18" charset="0"/>
              </a:rPr>
              <a:t> tümör</a:t>
            </a: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Ureteritis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Üreterit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 err="1">
                <a:latin typeface="Garamond" pitchFamily="18" charset="0"/>
              </a:rPr>
              <a:t>Üreter</a:t>
            </a:r>
            <a:r>
              <a:rPr lang="tr-TR" sz="1800" dirty="0">
                <a:latin typeface="Garamond" pitchFamily="18" charset="0"/>
              </a:rPr>
              <a:t> iltihabı.</a:t>
            </a:r>
          </a:p>
        </p:txBody>
      </p:sp>
      <p:sp>
        <p:nvSpPr>
          <p:cNvPr id="4" name="AutoShape 2" descr="nefrit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0768"/>
            <a:ext cx="2015877" cy="137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52936"/>
            <a:ext cx="2015877" cy="164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4574104"/>
            <a:ext cx="2232248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atır Belirtme Çizgisi 1 4"/>
          <p:cNvSpPr/>
          <p:nvPr/>
        </p:nvSpPr>
        <p:spPr>
          <a:xfrm>
            <a:off x="8460433" y="2204864"/>
            <a:ext cx="504055" cy="508555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47</a:t>
            </a:r>
          </a:p>
        </p:txBody>
      </p:sp>
      <p:sp>
        <p:nvSpPr>
          <p:cNvPr id="6" name="Satır Belirtme Çizgisi 1 5"/>
          <p:cNvSpPr/>
          <p:nvPr/>
        </p:nvSpPr>
        <p:spPr>
          <a:xfrm>
            <a:off x="8460433" y="3933056"/>
            <a:ext cx="504055" cy="36004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48</a:t>
            </a:r>
          </a:p>
        </p:txBody>
      </p:sp>
      <p:sp>
        <p:nvSpPr>
          <p:cNvPr id="7" name="Satır Belirtme Çizgisi 1 6"/>
          <p:cNvSpPr/>
          <p:nvPr/>
        </p:nvSpPr>
        <p:spPr>
          <a:xfrm>
            <a:off x="8460433" y="5589240"/>
            <a:ext cx="504055" cy="504056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49</a:t>
            </a:r>
          </a:p>
        </p:txBody>
      </p:sp>
      <p:sp>
        <p:nvSpPr>
          <p:cNvPr id="8" name="Sağ Ok 7"/>
          <p:cNvSpPr/>
          <p:nvPr/>
        </p:nvSpPr>
        <p:spPr>
          <a:xfrm>
            <a:off x="4283968" y="1448780"/>
            <a:ext cx="1440160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ağ Ok 8"/>
          <p:cNvSpPr/>
          <p:nvPr/>
        </p:nvSpPr>
        <p:spPr>
          <a:xfrm>
            <a:off x="5292080" y="3212975"/>
            <a:ext cx="2376264" cy="108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ağ Ok 9"/>
          <p:cNvSpPr/>
          <p:nvPr/>
        </p:nvSpPr>
        <p:spPr>
          <a:xfrm rot="21423296" flipV="1">
            <a:off x="4461415" y="4979720"/>
            <a:ext cx="3072722" cy="126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2904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800" b="1" dirty="0">
                <a:solidFill>
                  <a:prstClr val="black"/>
                </a:solidFill>
                <a:latin typeface="Garamond" pitchFamily="18" charset="0"/>
              </a:rPr>
              <a:t>4-TANI TERİMLERİ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 fontScale="92500" lnSpcReduction="10000"/>
          </a:bodyPr>
          <a:lstStyle/>
          <a:p>
            <a:r>
              <a:rPr lang="tr-TR" sz="1800" b="1" dirty="0" err="1">
                <a:latin typeface="Garamond" pitchFamily="18" charset="0"/>
              </a:rPr>
              <a:t>Neuroblastoma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Nöroblastoma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Adrenal medulla veya sempatik zincirin herhangi bir yerinde kaynaklanabilen kötü huylu tümör.</a:t>
            </a: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Cystocele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Sistosel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Mesane fıtığı, mesanenin vajina ön duvarını da sürükleyerek dışarıya doğru bombelik denk gelmesi.</a:t>
            </a: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Cystorrhagia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Sistoraji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Mesaneden gelen kanama.</a:t>
            </a: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Cystouretritis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Sistoüreterit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Mesane ve </a:t>
            </a:r>
            <a:r>
              <a:rPr lang="tr-TR" sz="1800" dirty="0" err="1">
                <a:latin typeface="Garamond" pitchFamily="18" charset="0"/>
              </a:rPr>
              <a:t>üreterlerin</a:t>
            </a:r>
            <a:r>
              <a:rPr lang="tr-TR" sz="1800" dirty="0">
                <a:latin typeface="Garamond" pitchFamily="18" charset="0"/>
              </a:rPr>
              <a:t>  bir arada iltihabı.</a:t>
            </a:r>
          </a:p>
          <a:p>
            <a:endParaRPr lang="tr-TR" sz="1800" b="1" dirty="0">
              <a:latin typeface="Garamond" pitchFamily="18" charset="0"/>
            </a:endParaRPr>
          </a:p>
          <a:p>
            <a:endParaRPr lang="tr-TR" sz="1800" b="1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Prolopse</a:t>
            </a:r>
            <a:r>
              <a:rPr lang="tr-TR" sz="1800" b="1" dirty="0">
                <a:latin typeface="Garamond" pitchFamily="18" charset="0"/>
              </a:rPr>
              <a:t> of </a:t>
            </a:r>
            <a:r>
              <a:rPr lang="tr-TR" sz="1800" b="1" dirty="0" err="1">
                <a:latin typeface="Garamond" pitchFamily="18" charset="0"/>
              </a:rPr>
              <a:t>bladder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Prolaps</a:t>
            </a:r>
            <a:r>
              <a:rPr lang="tr-TR" sz="1800" b="1" dirty="0">
                <a:latin typeface="Garamond" pitchFamily="18" charset="0"/>
              </a:rPr>
              <a:t> of </a:t>
            </a:r>
            <a:r>
              <a:rPr lang="tr-TR" sz="1800" b="1" dirty="0" err="1">
                <a:latin typeface="Garamond" pitchFamily="18" charset="0"/>
              </a:rPr>
              <a:t>Blader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Mesanenin sarkması.</a:t>
            </a:r>
          </a:p>
          <a:p>
            <a:endParaRPr lang="tr-TR" sz="1800" dirty="0">
              <a:latin typeface="Garamond" pitchFamily="18" charset="0"/>
            </a:endParaRPr>
          </a:p>
        </p:txBody>
      </p:sp>
      <p:sp>
        <p:nvSpPr>
          <p:cNvPr id="4" name="AutoShape 2" descr="sistosel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2761607" cy="15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C:\Users\user\Downloads\Bladder-Prolap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392" y="4005064"/>
            <a:ext cx="2952327" cy="213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atır Belirtme Çizgisi 1 4"/>
          <p:cNvSpPr/>
          <p:nvPr/>
        </p:nvSpPr>
        <p:spPr>
          <a:xfrm>
            <a:off x="8172400" y="2780928"/>
            <a:ext cx="504056" cy="374689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50</a:t>
            </a:r>
          </a:p>
        </p:txBody>
      </p:sp>
      <p:sp>
        <p:nvSpPr>
          <p:cNvPr id="6" name="Satır Belirtme Çizgisi 1 5"/>
          <p:cNvSpPr/>
          <p:nvPr/>
        </p:nvSpPr>
        <p:spPr>
          <a:xfrm>
            <a:off x="8424428" y="5445224"/>
            <a:ext cx="540060" cy="36004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51</a:t>
            </a:r>
          </a:p>
        </p:txBody>
      </p:sp>
      <p:sp>
        <p:nvSpPr>
          <p:cNvPr id="7" name="Sağ Ok 6"/>
          <p:cNvSpPr/>
          <p:nvPr/>
        </p:nvSpPr>
        <p:spPr>
          <a:xfrm>
            <a:off x="5184068" y="2780928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Ok 7"/>
          <p:cNvSpPr/>
          <p:nvPr/>
        </p:nvSpPr>
        <p:spPr>
          <a:xfrm rot="21153110">
            <a:off x="4499993" y="5805264"/>
            <a:ext cx="2952326" cy="71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773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800" b="1" dirty="0">
                <a:solidFill>
                  <a:prstClr val="black"/>
                </a:solidFill>
                <a:latin typeface="Garamond" pitchFamily="18" charset="0"/>
              </a:rPr>
              <a:t>1-ANATOMİK TERİMLER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6635080" cy="4637112"/>
          </a:xfrm>
        </p:spPr>
        <p:txBody>
          <a:bodyPr/>
          <a:lstStyle/>
          <a:p>
            <a:pPr lvl="0"/>
            <a:r>
              <a:rPr lang="tr-TR" sz="1800" b="1" dirty="0" err="1">
                <a:solidFill>
                  <a:prstClr val="black"/>
                </a:solidFill>
                <a:latin typeface="Garamond" pitchFamily="18" charset="0"/>
              </a:rPr>
              <a:t>Nephron</a:t>
            </a:r>
            <a:r>
              <a:rPr lang="tr-TR" sz="1800" b="1" dirty="0">
                <a:solidFill>
                  <a:prstClr val="black"/>
                </a:solidFill>
                <a:latin typeface="Garamond" pitchFamily="18" charset="0"/>
              </a:rPr>
              <a:t>(</a:t>
            </a:r>
            <a:r>
              <a:rPr lang="tr-TR" sz="1800" b="1" dirty="0" err="1">
                <a:solidFill>
                  <a:prstClr val="black"/>
                </a:solidFill>
                <a:latin typeface="Garamond" pitchFamily="18" charset="0"/>
              </a:rPr>
              <a:t>Nefron</a:t>
            </a:r>
            <a:r>
              <a:rPr lang="tr-TR" sz="1800" b="1" dirty="0">
                <a:solidFill>
                  <a:prstClr val="black"/>
                </a:solidFill>
                <a:latin typeface="Garamond" pitchFamily="18" charset="0"/>
              </a:rPr>
              <a:t>): </a:t>
            </a:r>
            <a:r>
              <a:rPr lang="tr-TR" sz="1800" dirty="0">
                <a:solidFill>
                  <a:prstClr val="black"/>
                </a:solidFill>
                <a:latin typeface="Garamond" pitchFamily="18" charset="0"/>
              </a:rPr>
              <a:t>Böbreğin işlev yapan en küçük anatomik birimidir. Her böbrekte yaklaşık bir milyon </a:t>
            </a:r>
            <a:r>
              <a:rPr lang="tr-TR" sz="1800" dirty="0" err="1">
                <a:solidFill>
                  <a:prstClr val="black"/>
                </a:solidFill>
                <a:latin typeface="Garamond" pitchFamily="18" charset="0"/>
              </a:rPr>
              <a:t>nefron</a:t>
            </a:r>
            <a:r>
              <a:rPr lang="tr-TR" sz="1800" dirty="0">
                <a:solidFill>
                  <a:prstClr val="black"/>
                </a:solidFill>
                <a:latin typeface="Garamond" pitchFamily="18" charset="0"/>
              </a:rPr>
              <a:t> bulunur.</a:t>
            </a:r>
          </a:p>
          <a:p>
            <a:pPr lvl="0"/>
            <a:endParaRPr lang="tr-TR" sz="1800" dirty="0">
              <a:solidFill>
                <a:prstClr val="black"/>
              </a:solidFill>
              <a:latin typeface="Garamond" pitchFamily="18" charset="0"/>
            </a:endParaRPr>
          </a:p>
          <a:p>
            <a:pPr lvl="0"/>
            <a:endParaRPr lang="tr-TR" sz="1800" dirty="0">
              <a:solidFill>
                <a:prstClr val="black"/>
              </a:solidFill>
            </a:endParaRPr>
          </a:p>
          <a:p>
            <a:pPr lvl="0"/>
            <a:r>
              <a:rPr lang="tr-TR" sz="1800" b="1" dirty="0" err="1">
                <a:solidFill>
                  <a:prstClr val="black"/>
                </a:solidFill>
                <a:latin typeface="Garamond" pitchFamily="18" charset="0"/>
              </a:rPr>
              <a:t>Glomerulus</a:t>
            </a:r>
            <a:r>
              <a:rPr lang="tr-TR" sz="1800" b="1" dirty="0">
                <a:solidFill>
                  <a:prstClr val="black"/>
                </a:solidFill>
                <a:latin typeface="Garamond" pitchFamily="18" charset="0"/>
              </a:rPr>
              <a:t>( </a:t>
            </a:r>
            <a:r>
              <a:rPr lang="tr-TR" sz="1800" b="1" dirty="0" err="1">
                <a:solidFill>
                  <a:prstClr val="black"/>
                </a:solidFill>
                <a:latin typeface="Garamond" pitchFamily="18" charset="0"/>
              </a:rPr>
              <a:t>Glomerulus</a:t>
            </a:r>
            <a:r>
              <a:rPr lang="tr-TR" sz="1800" b="1" dirty="0">
                <a:solidFill>
                  <a:prstClr val="black"/>
                </a:solidFill>
                <a:latin typeface="Garamond" pitchFamily="18" charset="0"/>
              </a:rPr>
              <a:t>): </a:t>
            </a:r>
            <a:r>
              <a:rPr lang="tr-TR" sz="1800" dirty="0" err="1">
                <a:solidFill>
                  <a:prstClr val="black"/>
                </a:solidFill>
                <a:latin typeface="Garamond" pitchFamily="18" charset="0"/>
              </a:rPr>
              <a:t>Nefronun</a:t>
            </a:r>
            <a:r>
              <a:rPr lang="tr-TR" sz="18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tr-TR" sz="1800" dirty="0" err="1">
                <a:solidFill>
                  <a:prstClr val="black"/>
                </a:solidFill>
                <a:latin typeface="Garamond" pitchFamily="18" charset="0"/>
              </a:rPr>
              <a:t>arteryal</a:t>
            </a:r>
            <a:r>
              <a:rPr lang="tr-TR" sz="1800" dirty="0">
                <a:solidFill>
                  <a:prstClr val="black"/>
                </a:solidFill>
                <a:latin typeface="Garamond" pitchFamily="18" charset="0"/>
              </a:rPr>
              <a:t> kılcal  damar ağından oluşmuş yumak şeklindeki bölümü.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2050" name="Picture 2" descr="C:\Users\user\Downloads\GLOMERÜ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369" y="3841028"/>
            <a:ext cx="288031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atır Belirtme Çizgisi 1 4"/>
          <p:cNvSpPr/>
          <p:nvPr/>
        </p:nvSpPr>
        <p:spPr>
          <a:xfrm>
            <a:off x="8172400" y="5877272"/>
            <a:ext cx="360040" cy="36004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4</a:t>
            </a:r>
          </a:p>
        </p:txBody>
      </p:sp>
      <p:pic>
        <p:nvPicPr>
          <p:cNvPr id="2051" name="Picture 3" descr="C:\Users\user\Downloads\bir-nefronun--yapi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529" y="1052736"/>
            <a:ext cx="181370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atır Belirtme Çizgisi 1 5"/>
          <p:cNvSpPr/>
          <p:nvPr/>
        </p:nvSpPr>
        <p:spPr>
          <a:xfrm>
            <a:off x="8495231" y="3212976"/>
            <a:ext cx="325241" cy="36004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34661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dirty="0">
                <a:latin typeface="Garamond" pitchFamily="18" charset="0"/>
              </a:rPr>
              <a:t>	</a:t>
            </a:r>
            <a:endParaRPr lang="tr-TR" sz="1800" b="1" dirty="0">
              <a:latin typeface="Garamond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1800" dirty="0">
                <a:latin typeface="Garamond" pitchFamily="18" charset="0"/>
              </a:rPr>
              <a:t>25, E. şiddetli böbrek ağrısı, hipertansif( TA: 150/65 mmHg) Hastanın Gelişen öyküsü ise şöyledir; Yaklaşık 2 yıl önce ürolithiazis</a:t>
            </a:r>
            <a:r>
              <a:rPr lang="tr-TR" sz="1800" b="1" dirty="0">
                <a:latin typeface="Garamond" pitchFamily="18" charset="0"/>
              </a:rPr>
              <a:t>(idrar yolunda taş bulunması.) </a:t>
            </a:r>
            <a:r>
              <a:rPr lang="tr-TR" sz="1800" dirty="0">
                <a:latin typeface="Garamond" pitchFamily="18" charset="0"/>
              </a:rPr>
              <a:t>tanısı koyulan 25 yaşında erkek hasta, inguinal</a:t>
            </a:r>
            <a:r>
              <a:rPr lang="tr-TR" sz="1800" b="1" dirty="0">
                <a:latin typeface="Garamond" pitchFamily="18" charset="0"/>
              </a:rPr>
              <a:t>(kasık) </a:t>
            </a:r>
            <a:r>
              <a:rPr lang="tr-TR" sz="1800" dirty="0">
                <a:latin typeface="Garamond" pitchFamily="18" charset="0"/>
              </a:rPr>
              <a:t>olarak gelişen ve dorsalise doğru yayılan ağrı sonucunda hastaneye başvurmuş. Hastada gözlem sırasında </a:t>
            </a:r>
            <a:r>
              <a:rPr lang="tr-TR" sz="1800" dirty="0" err="1">
                <a:latin typeface="Garamond" pitchFamily="18" charset="0"/>
              </a:rPr>
              <a:t>emezis</a:t>
            </a:r>
            <a:r>
              <a:rPr lang="tr-TR" sz="1800" b="1" dirty="0">
                <a:latin typeface="Garamond" pitchFamily="18" charset="0"/>
              </a:rPr>
              <a:t>(bulantı-kusma)</a:t>
            </a:r>
            <a:r>
              <a:rPr lang="tr-TR" sz="1800" dirty="0">
                <a:latin typeface="Garamond" pitchFamily="18" charset="0"/>
              </a:rPr>
              <a:t>, sürekli </a:t>
            </a:r>
            <a:r>
              <a:rPr lang="tr-TR" sz="1800" dirty="0" err="1">
                <a:latin typeface="Garamond" pitchFamily="18" charset="0"/>
              </a:rPr>
              <a:t>hareketliklik</a:t>
            </a:r>
            <a:r>
              <a:rPr lang="tr-TR" sz="1800" dirty="0">
                <a:latin typeface="Garamond" pitchFamily="18" charset="0"/>
              </a:rPr>
              <a:t> hali görülmüş ve </a:t>
            </a:r>
            <a:r>
              <a:rPr lang="tr-TR" sz="1800" dirty="0" err="1">
                <a:latin typeface="Garamond" pitchFamily="18" charset="0"/>
              </a:rPr>
              <a:t>hematüri</a:t>
            </a:r>
            <a:r>
              <a:rPr lang="tr-TR" sz="1800" dirty="0">
                <a:latin typeface="Garamond" pitchFamily="18" charset="0"/>
              </a:rPr>
              <a:t> şikayetlerine eşlik etmiş. Hastadan alınan anemnez(öykü) sonucunda hastanın 2016 yılında ESWL(Ekstrakorporeal şok dalga litotripsi) </a:t>
            </a:r>
            <a:r>
              <a:rPr lang="tr-TR" sz="1800" b="1" dirty="0">
                <a:latin typeface="Garamond" pitchFamily="18" charset="0"/>
              </a:rPr>
              <a:t>*</a:t>
            </a:r>
            <a:r>
              <a:rPr lang="tr-TR" sz="1800" b="1" dirty="0">
                <a:solidFill>
                  <a:srgbClr val="222222"/>
                </a:solidFill>
                <a:latin typeface="Garamond" pitchFamily="18" charset="0"/>
              </a:rPr>
              <a:t>yüksek frekanslı ses dalgalarını dış bir kaynaktan (vücudun dışından) göndererek böbrek taşını küçük parçalara ayırıp idrar yollarından düşmesini sağlamaya yarar* </a:t>
            </a:r>
            <a:r>
              <a:rPr lang="tr-TR" sz="1800" dirty="0">
                <a:latin typeface="Garamond" pitchFamily="18" charset="0"/>
              </a:rPr>
              <a:t>tedavisi uygulanmış ve hastanın taşının çapı 2 santimetrenin altında olduğu için başarı sağlanmış.Fakat hastada yeniden gelişen şikayetler sonucunda USG(Ultrasonografi) çekilmiş ve hastanın şikayetlerinin ürolithiazis</a:t>
            </a:r>
            <a:r>
              <a:rPr lang="tr-TR" sz="1800" b="1" dirty="0">
                <a:latin typeface="Garamond" pitchFamily="18" charset="0"/>
              </a:rPr>
              <a:t>(idrar yolunda taş bulunması) </a:t>
            </a:r>
            <a:r>
              <a:rPr lang="tr-TR" sz="1800" dirty="0">
                <a:latin typeface="Garamond" pitchFamily="18" charset="0"/>
              </a:rPr>
              <a:t>dolayısıyla olduğu tanısı koyulmuş.Hastaya yeni bir tedavi olarak taşı 4 santimetre olduğu için PNL(Perkütan nefrolitotomi) *</a:t>
            </a:r>
            <a:r>
              <a:rPr lang="tr-TR" sz="1800" dirty="0">
                <a:solidFill>
                  <a:srgbClr val="222222"/>
                </a:solidFill>
                <a:latin typeface="arial"/>
              </a:rPr>
              <a:t> </a:t>
            </a:r>
            <a:r>
              <a:rPr lang="tr-TR" sz="1800" b="1" dirty="0">
                <a:solidFill>
                  <a:srgbClr val="222222"/>
                </a:solidFill>
                <a:latin typeface="Garamond" pitchFamily="18" charset="0"/>
              </a:rPr>
              <a:t>ciltten bir iğne ile taşın bulunduğu böbrek sistemine girildikten sonra, bu iğne içinden bir kılavuz tel sisteme yerleştirilmesi</a:t>
            </a:r>
            <a:r>
              <a:rPr lang="tr-TR" sz="1800" dirty="0">
                <a:solidFill>
                  <a:srgbClr val="222222"/>
                </a:solidFill>
                <a:latin typeface="arial"/>
              </a:rPr>
              <a:t>.*</a:t>
            </a:r>
            <a:r>
              <a:rPr lang="tr-TR" sz="1800" dirty="0">
                <a:latin typeface="Garamond" pitchFamily="18" charset="0"/>
              </a:rPr>
              <a:t> uygulanmasına karar verilmiş.Hastaya genel anestezi uygulanarak regio lumbalisten</a:t>
            </a:r>
            <a:r>
              <a:rPr lang="tr-TR" sz="1800" b="1" dirty="0">
                <a:latin typeface="Garamond" pitchFamily="18" charset="0"/>
              </a:rPr>
              <a:t>(bel bölgesinden)</a:t>
            </a:r>
            <a:r>
              <a:rPr lang="tr-TR" sz="1800" dirty="0">
                <a:latin typeface="Garamond" pitchFamily="18" charset="0"/>
              </a:rPr>
              <a:t> 1 santimetrelik kesi açılarak pnomotik</a:t>
            </a:r>
            <a:r>
              <a:rPr lang="tr-TR" sz="1800" b="1" dirty="0">
                <a:latin typeface="Garamond" pitchFamily="18" charset="0"/>
              </a:rPr>
              <a:t>(akciğer-göğüs bölgesi taş kırmaya yarayan alet) </a:t>
            </a:r>
            <a:r>
              <a:rPr lang="tr-TR" sz="1800" dirty="0">
                <a:latin typeface="Garamond" pitchFamily="18" charset="0"/>
              </a:rPr>
              <a:t>taş kırıcılar ile taş kırılarak çıkarılmıştır.</a:t>
            </a:r>
          </a:p>
        </p:txBody>
      </p:sp>
    </p:spTree>
    <p:extLst>
      <p:ext uri="{BB962C8B-B14F-4D97-AF65-F5344CB8AC3E}">
        <p14:creationId xmlns:p14="http://schemas.microsoft.com/office/powerpoint/2010/main" val="2117038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dirty="0">
                <a:latin typeface="Garamond" pitchFamily="18" charset="0"/>
              </a:rPr>
              <a:t>70, E. Hipertansif(160/70 mmHg) İdrar yaparken prostat ağrısı. Hastanın gelişen öyküsü şu şekildedir;Vakamız hematüri</a:t>
            </a:r>
            <a:r>
              <a:rPr lang="tr-TR" sz="1800" b="1" dirty="0">
                <a:latin typeface="Garamond" pitchFamily="18" charset="0"/>
              </a:rPr>
              <a:t>(idrarda kan bulunması) </a:t>
            </a:r>
            <a:r>
              <a:rPr lang="tr-TR" sz="1800" dirty="0">
                <a:latin typeface="Garamond" pitchFamily="18" charset="0"/>
              </a:rPr>
              <a:t>ve rezidüel </a:t>
            </a:r>
            <a:r>
              <a:rPr lang="tr-TR" sz="1800" b="1" dirty="0">
                <a:latin typeface="Garamond" pitchFamily="18" charset="0"/>
              </a:rPr>
              <a:t>(idrar yapıldıktan sonra çıkartılamıyarak geride kalan idrar.)</a:t>
            </a:r>
            <a:r>
              <a:rPr lang="tr-TR" sz="1800" dirty="0">
                <a:latin typeface="Garamond" pitchFamily="18" charset="0"/>
              </a:rPr>
              <a:t>idrar şikayetleri ile hastaneye başvurmuş. Hastanın kan kültüründe PSA(Prostat spesifik antijen</a:t>
            </a:r>
            <a:r>
              <a:rPr lang="tr-TR" sz="1800" b="1" dirty="0">
                <a:latin typeface="Garamond" pitchFamily="18" charset="0"/>
              </a:rPr>
              <a:t>)*Prostat kanserini  erken yakalamak için ilk yapılan test* </a:t>
            </a:r>
            <a:r>
              <a:rPr lang="tr-TR" sz="1800" dirty="0">
                <a:latin typeface="Garamond" pitchFamily="18" charset="0"/>
              </a:rPr>
              <a:t>bakılmış ve </a:t>
            </a:r>
            <a:r>
              <a:rPr lang="tr-TR" sz="1800" dirty="0" err="1">
                <a:latin typeface="Garamond" pitchFamily="18" charset="0"/>
              </a:rPr>
              <a:t>azotemi</a:t>
            </a:r>
            <a:r>
              <a:rPr lang="tr-TR" sz="1800" b="1" dirty="0">
                <a:latin typeface="Garamond" pitchFamily="18" charset="0"/>
              </a:rPr>
              <a:t>(Kanda üre vb. azotlu bileşiklerin aşırı miktarda artışı.)</a:t>
            </a:r>
            <a:r>
              <a:rPr lang="tr-TR" sz="1800" dirty="0">
                <a:latin typeface="Garamond" pitchFamily="18" charset="0"/>
              </a:rPr>
              <a:t> görülmüş. TİT</a:t>
            </a:r>
            <a:r>
              <a:rPr lang="tr-TR" sz="1800" b="1" dirty="0">
                <a:latin typeface="Garamond" pitchFamily="18" charset="0"/>
              </a:rPr>
              <a:t>(Tam idrar tahlili) </a:t>
            </a:r>
            <a:r>
              <a:rPr lang="tr-TR" sz="1800" dirty="0">
                <a:latin typeface="Garamond" pitchFamily="18" charset="0"/>
              </a:rPr>
              <a:t>tetkikleri yapılmış.Transrektal biyopsi ve hastada gözlemlenen bulgular sonucunda hastaya BPH</a:t>
            </a:r>
            <a:r>
              <a:rPr lang="tr-TR" sz="1800" b="1" dirty="0">
                <a:latin typeface="Garamond" pitchFamily="18" charset="0"/>
              </a:rPr>
              <a:t>(Bening prostat hiperplazisi) *iyi huylu prostat büyümesi* </a:t>
            </a:r>
            <a:r>
              <a:rPr lang="tr-TR" sz="1800" dirty="0">
                <a:latin typeface="Garamond" pitchFamily="18" charset="0"/>
              </a:rPr>
              <a:t>tanısı konulmuş. Tedavi yöntemi olarak TUR-P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Transüretral</a:t>
            </a:r>
            <a:r>
              <a:rPr lang="tr-TR" sz="1800" b="1" dirty="0">
                <a:latin typeface="Garamond" pitchFamily="18" charset="0"/>
              </a:rPr>
              <a:t> rezeksiyon </a:t>
            </a:r>
            <a:r>
              <a:rPr lang="tr-TR" sz="1800" b="1" dirty="0" err="1">
                <a:latin typeface="Garamond" pitchFamily="18" charset="0"/>
              </a:rPr>
              <a:t>prostatektomi</a:t>
            </a:r>
            <a:r>
              <a:rPr lang="tr-TR" sz="1800" b="1" dirty="0">
                <a:latin typeface="Garamond" pitchFamily="18" charset="0"/>
              </a:rPr>
              <a:t>) </a:t>
            </a:r>
            <a:r>
              <a:rPr lang="tr-TR" sz="1800" dirty="0">
                <a:latin typeface="Garamond" pitchFamily="18" charset="0"/>
              </a:rPr>
              <a:t>uygulamaya karar </a:t>
            </a:r>
            <a:r>
              <a:rPr lang="tr-TR" sz="1800" dirty="0" err="1">
                <a:latin typeface="Garamond" pitchFamily="18" charset="0"/>
              </a:rPr>
              <a:t>verilmiş.Genel</a:t>
            </a:r>
            <a:r>
              <a:rPr lang="tr-TR" sz="1800" dirty="0">
                <a:latin typeface="Garamond" pitchFamily="18" charset="0"/>
              </a:rPr>
              <a:t> anestezi uygulanmış. TUR-P</a:t>
            </a:r>
            <a:r>
              <a:rPr lang="tr-TR" sz="1800" b="1" dirty="0">
                <a:latin typeface="Garamond" pitchFamily="18" charset="0"/>
              </a:rPr>
              <a:t>(orta ile ciddi düzeyde iyi huylu prostat bezi büyümelerini (BPH) tedavi etmek için kullanılır</a:t>
            </a:r>
            <a:r>
              <a:rPr lang="tr-TR" sz="1800" b="1" dirty="0"/>
              <a:t>)</a:t>
            </a:r>
            <a:r>
              <a:rPr lang="tr-TR" sz="1800" dirty="0">
                <a:latin typeface="Garamond" pitchFamily="18" charset="0"/>
              </a:rPr>
              <a:t> için rezektoskop</a:t>
            </a:r>
            <a:r>
              <a:rPr lang="tr-TR" sz="1800" b="1" dirty="0">
                <a:latin typeface="Garamond" pitchFamily="18" charset="0"/>
              </a:rPr>
              <a:t>(Prostat ya da mesanedeki lezyonun rezektoskop aracılığıyla kesilip çıkarılması)</a:t>
            </a:r>
            <a:r>
              <a:rPr lang="tr-TR" sz="1800" dirty="0">
                <a:latin typeface="Garamond" pitchFamily="18" charset="0"/>
              </a:rPr>
              <a:t> kullanılmış.Hastaya işlem sonrasında üriner kateter takılmış.Hastanın TUR-P sonrasında dysuria</a:t>
            </a:r>
            <a:r>
              <a:rPr lang="tr-TR" sz="1800" b="1" dirty="0">
                <a:latin typeface="Garamond" pitchFamily="18" charset="0"/>
              </a:rPr>
              <a:t>(ağrılı işeme) </a:t>
            </a:r>
            <a:r>
              <a:rPr lang="tr-TR" sz="1800" dirty="0">
                <a:latin typeface="Garamond" pitchFamily="18" charset="0"/>
              </a:rPr>
              <a:t>şikayeti olmuş ve 2 hafta içerisinde iyileşme görülmüş.Yeniden tekrarlama durumundan dolayı yılda bir kez rektal</a:t>
            </a:r>
            <a:r>
              <a:rPr lang="tr-TR" sz="1800" b="1" dirty="0">
                <a:latin typeface="Garamond" pitchFamily="18" charset="0"/>
              </a:rPr>
              <a:t>(makat) </a:t>
            </a:r>
            <a:r>
              <a:rPr lang="tr-TR" sz="1800" dirty="0">
                <a:latin typeface="Garamond" pitchFamily="18" charset="0"/>
              </a:rPr>
              <a:t>muayene ile kontrol yapılması gerektiği hastaya söylenmiş.</a:t>
            </a:r>
          </a:p>
        </p:txBody>
      </p:sp>
    </p:spTree>
    <p:extLst>
      <p:ext uri="{BB962C8B-B14F-4D97-AF65-F5344CB8AC3E}">
        <p14:creationId xmlns:p14="http://schemas.microsoft.com/office/powerpoint/2010/main" val="158951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2348"/>
            <a:ext cx="8229600" cy="1143000"/>
          </a:xfrm>
        </p:spPr>
        <p:txBody>
          <a:bodyPr/>
          <a:lstStyle/>
          <a:p>
            <a:r>
              <a:rPr lang="tr-TR" sz="1800" b="1" dirty="0">
                <a:solidFill>
                  <a:prstClr val="black"/>
                </a:solidFill>
                <a:latin typeface="Garamond" pitchFamily="18" charset="0"/>
              </a:rPr>
              <a:t>1-ANATOMİK TERİMLER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340768"/>
            <a:ext cx="5976664" cy="4997152"/>
          </a:xfrm>
        </p:spPr>
        <p:txBody>
          <a:bodyPr>
            <a:normAutofit/>
          </a:bodyPr>
          <a:lstStyle/>
          <a:p>
            <a:r>
              <a:rPr lang="tr-TR" sz="1800" b="1" dirty="0">
                <a:latin typeface="Garamond" pitchFamily="18" charset="0"/>
              </a:rPr>
              <a:t>Medulla </a:t>
            </a:r>
            <a:r>
              <a:rPr lang="tr-TR" sz="1800" b="1" dirty="0" err="1">
                <a:latin typeface="Garamond" pitchFamily="18" charset="0"/>
              </a:rPr>
              <a:t>Renalis</a:t>
            </a:r>
            <a:r>
              <a:rPr lang="tr-TR" sz="1800" b="1" dirty="0">
                <a:latin typeface="Garamond" pitchFamily="18" charset="0"/>
              </a:rPr>
              <a:t>( Medulla </a:t>
            </a:r>
            <a:r>
              <a:rPr lang="tr-TR" sz="1800" b="1" dirty="0" err="1">
                <a:latin typeface="Garamond" pitchFamily="18" charset="0"/>
              </a:rPr>
              <a:t>Renalis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Böbreğin iki katmanından içte ve </a:t>
            </a:r>
            <a:r>
              <a:rPr lang="tr-TR" sz="1800" dirty="0" err="1">
                <a:latin typeface="Garamond" pitchFamily="18" charset="0"/>
              </a:rPr>
              <a:t>hiliuma</a:t>
            </a:r>
            <a:r>
              <a:rPr lang="tr-TR" sz="1800" dirty="0">
                <a:latin typeface="Garamond" pitchFamily="18" charset="0"/>
              </a:rPr>
              <a:t> yakın olanı.</a:t>
            </a:r>
          </a:p>
          <a:p>
            <a:endParaRPr lang="tr-TR" sz="1800" dirty="0">
              <a:latin typeface="Garamond" pitchFamily="18" charset="0"/>
            </a:endParaRPr>
          </a:p>
          <a:p>
            <a:pPr marL="0" indent="0">
              <a:buNone/>
            </a:pPr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Cortex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Renalis</a:t>
            </a:r>
            <a:r>
              <a:rPr lang="tr-TR" sz="1800" b="1" dirty="0">
                <a:latin typeface="Garamond" pitchFamily="18" charset="0"/>
              </a:rPr>
              <a:t>( Korteks </a:t>
            </a:r>
            <a:r>
              <a:rPr lang="tr-TR" sz="1800" b="1" dirty="0" err="1">
                <a:latin typeface="Garamond" pitchFamily="18" charset="0"/>
              </a:rPr>
              <a:t>Renalis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Böbreğin iki katmanından dışta olanı.</a:t>
            </a:r>
          </a:p>
          <a:p>
            <a:endParaRPr lang="tr-TR" sz="1800" dirty="0">
              <a:latin typeface="Garamond" pitchFamily="18" charset="0"/>
            </a:endParaRPr>
          </a:p>
          <a:p>
            <a:pPr marL="0" indent="0">
              <a:buNone/>
            </a:pPr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Carpusculum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Renalis</a:t>
            </a:r>
            <a:r>
              <a:rPr lang="tr-TR" sz="1800" b="1" dirty="0">
                <a:latin typeface="Garamond" pitchFamily="18" charset="0"/>
              </a:rPr>
              <a:t>( </a:t>
            </a:r>
            <a:r>
              <a:rPr lang="tr-TR" sz="1800" b="1" dirty="0" err="1">
                <a:latin typeface="Garamond" pitchFamily="18" charset="0"/>
              </a:rPr>
              <a:t>Karpuskulum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Renalis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Böbrek cisimciği, </a:t>
            </a:r>
            <a:r>
              <a:rPr lang="tr-TR" sz="1800" dirty="0" err="1">
                <a:latin typeface="Garamond" pitchFamily="18" charset="0"/>
              </a:rPr>
              <a:t>glomerulusu</a:t>
            </a:r>
            <a:r>
              <a:rPr lang="tr-TR" sz="1800" dirty="0">
                <a:latin typeface="Garamond" pitchFamily="18" charset="0"/>
              </a:rPr>
              <a:t> içeren ve arada boşluk olan oluşumlar.</a:t>
            </a: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/>
          </a:p>
          <a:p>
            <a:endParaRPr lang="tr-TR" sz="1800" dirty="0"/>
          </a:p>
          <a:p>
            <a:r>
              <a:rPr lang="tr-TR" sz="1800" b="1" dirty="0" err="1"/>
              <a:t>Hilum</a:t>
            </a:r>
            <a:r>
              <a:rPr lang="tr-TR" sz="1800" b="1" dirty="0"/>
              <a:t> </a:t>
            </a:r>
            <a:r>
              <a:rPr lang="tr-TR" sz="1800" b="1" dirty="0" err="1"/>
              <a:t>Renale</a:t>
            </a:r>
            <a:r>
              <a:rPr lang="tr-TR" sz="1800" b="1" dirty="0"/>
              <a:t>( </a:t>
            </a:r>
            <a:r>
              <a:rPr lang="tr-TR" sz="1800" b="1" dirty="0" err="1"/>
              <a:t>Hilum</a:t>
            </a:r>
            <a:r>
              <a:rPr lang="tr-TR" sz="1800" b="1" dirty="0"/>
              <a:t> </a:t>
            </a:r>
            <a:r>
              <a:rPr lang="tr-TR" sz="1800" b="1" dirty="0" err="1"/>
              <a:t>Renale</a:t>
            </a:r>
            <a:r>
              <a:rPr lang="tr-TR" sz="1800" b="1" dirty="0"/>
              <a:t>): </a:t>
            </a:r>
            <a:r>
              <a:rPr lang="tr-TR" sz="1800" dirty="0">
                <a:latin typeface="Garamond" pitchFamily="18" charset="0"/>
              </a:rPr>
              <a:t>Böbreğin ortasında  ve böbreğe giren çıkan oluşumların olduğu göbek bölgesi. </a:t>
            </a: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</p:txBody>
      </p:sp>
      <p:pic>
        <p:nvPicPr>
          <p:cNvPr id="3074" name="Picture 2" descr="C:\Users\user\Downloads\Med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08720"/>
            <a:ext cx="2839021" cy="22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atır Belirtme Çizgisi 1 3"/>
          <p:cNvSpPr/>
          <p:nvPr/>
        </p:nvSpPr>
        <p:spPr>
          <a:xfrm>
            <a:off x="8460432" y="3185904"/>
            <a:ext cx="360040" cy="315104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5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2D5405B0-6F4D-4D89-BB98-E8F2680E4CEF}"/>
              </a:ext>
            </a:extLst>
          </p:cNvPr>
          <p:cNvSpPr/>
          <p:nvPr/>
        </p:nvSpPr>
        <p:spPr>
          <a:xfrm>
            <a:off x="5292080" y="2852936"/>
            <a:ext cx="20882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54478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b="1" dirty="0">
                <a:latin typeface="Garamond" pitchFamily="18" charset="0"/>
              </a:rPr>
              <a:t>1-ANATOMİK TERİMLER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 lnSpcReduction="10000"/>
          </a:bodyPr>
          <a:lstStyle/>
          <a:p>
            <a:r>
              <a:rPr lang="tr-TR" sz="1800" b="1" dirty="0" err="1">
                <a:latin typeface="Garamond" pitchFamily="18" charset="0"/>
              </a:rPr>
              <a:t>Pelvis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Renalis</a:t>
            </a:r>
            <a:r>
              <a:rPr lang="tr-TR" sz="1800" b="1" dirty="0">
                <a:latin typeface="Garamond" pitchFamily="18" charset="0"/>
              </a:rPr>
              <a:t>( </a:t>
            </a:r>
            <a:r>
              <a:rPr lang="tr-TR" sz="1800" b="1" dirty="0" err="1">
                <a:latin typeface="Garamond" pitchFamily="18" charset="0"/>
              </a:rPr>
              <a:t>Pelvis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Renalis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Böbrek </a:t>
            </a:r>
            <a:r>
              <a:rPr lang="tr-TR" sz="1800" dirty="0" err="1">
                <a:latin typeface="Garamond" pitchFamily="18" charset="0"/>
              </a:rPr>
              <a:t>pelvisi</a:t>
            </a:r>
            <a:r>
              <a:rPr lang="tr-TR" sz="1800" dirty="0">
                <a:latin typeface="Garamond" pitchFamily="18" charset="0"/>
              </a:rPr>
              <a:t>, böbrek havuzu, </a:t>
            </a:r>
            <a:r>
              <a:rPr lang="tr-TR" sz="1800" dirty="0" err="1">
                <a:latin typeface="Garamond" pitchFamily="18" charset="0"/>
              </a:rPr>
              <a:t>üreterin</a:t>
            </a:r>
            <a:r>
              <a:rPr lang="tr-TR" sz="1800" dirty="0">
                <a:latin typeface="Garamond" pitchFamily="18" charset="0"/>
              </a:rPr>
              <a:t> üst ucunun, böbrek içinde huni şeklinde genişlemesiyle oluşan anatomik boşluk.</a:t>
            </a:r>
          </a:p>
          <a:p>
            <a:endParaRPr lang="tr-TR" sz="1800" b="1" dirty="0">
              <a:latin typeface="Garamond" pitchFamily="18" charset="0"/>
            </a:endParaRPr>
          </a:p>
          <a:p>
            <a:endParaRPr lang="tr-TR" sz="1800" b="1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Tubulus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Renalis</a:t>
            </a:r>
            <a:r>
              <a:rPr lang="tr-TR" sz="1800" b="1" dirty="0">
                <a:latin typeface="Garamond" pitchFamily="18" charset="0"/>
              </a:rPr>
              <a:t>( </a:t>
            </a:r>
            <a:r>
              <a:rPr lang="tr-TR" sz="1800" b="1" dirty="0" err="1">
                <a:latin typeface="Garamond" pitchFamily="18" charset="0"/>
              </a:rPr>
              <a:t>Tubulus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Renalis</a:t>
            </a:r>
            <a:r>
              <a:rPr lang="tr-TR" sz="1800" b="1" dirty="0">
                <a:latin typeface="Garamond" pitchFamily="18" charset="0"/>
              </a:rPr>
              <a:t>):  </a:t>
            </a:r>
            <a:r>
              <a:rPr lang="tr-TR" sz="1800" dirty="0">
                <a:latin typeface="Garamond" pitchFamily="18" charset="0"/>
              </a:rPr>
              <a:t>Böbrek borucuğu, böbrekte her iki katmanda görülen ince borucuk.</a:t>
            </a:r>
          </a:p>
          <a:p>
            <a:endParaRPr lang="tr-TR" sz="1800" dirty="0">
              <a:latin typeface="Garamond" pitchFamily="18" charset="0"/>
            </a:endParaRPr>
          </a:p>
          <a:p>
            <a:pPr marL="0" indent="0">
              <a:buNone/>
            </a:pPr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Ureter</a:t>
            </a:r>
            <a:r>
              <a:rPr lang="tr-TR" sz="1800" b="1" dirty="0">
                <a:latin typeface="Garamond" pitchFamily="18" charset="0"/>
              </a:rPr>
              <a:t>( </a:t>
            </a:r>
            <a:r>
              <a:rPr lang="tr-TR" sz="1800" b="1" dirty="0" err="1">
                <a:latin typeface="Garamond" pitchFamily="18" charset="0"/>
              </a:rPr>
              <a:t>Üreter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İdrarın böbrekten mesaneye iletilmesini sağlayan ince boru.</a:t>
            </a: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Urethra</a:t>
            </a:r>
            <a:r>
              <a:rPr lang="tr-TR" sz="1800" b="1" dirty="0">
                <a:latin typeface="Garamond" pitchFamily="18" charset="0"/>
              </a:rPr>
              <a:t>( </a:t>
            </a:r>
            <a:r>
              <a:rPr lang="tr-TR" sz="1800" b="1" dirty="0" err="1">
                <a:latin typeface="Garamond" pitchFamily="18" charset="0"/>
              </a:rPr>
              <a:t>Üretra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İdrar kanalı, idrarın idrar torbasından alınarak vücut dışına atıldığı son kanal.</a:t>
            </a: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</p:txBody>
      </p:sp>
      <p:pic>
        <p:nvPicPr>
          <p:cNvPr id="5122" name="Picture 2" descr="C:\Users\user\Downloads\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590" y="3356992"/>
            <a:ext cx="230650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ağ Ok 3"/>
          <p:cNvSpPr/>
          <p:nvPr/>
        </p:nvSpPr>
        <p:spPr>
          <a:xfrm>
            <a:off x="5004048" y="4581128"/>
            <a:ext cx="1872208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ağ Ok 5"/>
          <p:cNvSpPr/>
          <p:nvPr/>
        </p:nvSpPr>
        <p:spPr>
          <a:xfrm>
            <a:off x="5436096" y="5805264"/>
            <a:ext cx="158417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123" name="Picture 3" descr="C:\Users\user\Downloads\Nefronun-Yapisi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014" y="1574510"/>
            <a:ext cx="2112866" cy="158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ağ Ok 9"/>
          <p:cNvSpPr/>
          <p:nvPr/>
        </p:nvSpPr>
        <p:spPr>
          <a:xfrm rot="20943709" flipV="1">
            <a:off x="5165697" y="2999883"/>
            <a:ext cx="245466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atır Belirtme Çizgisi 1 10"/>
          <p:cNvSpPr/>
          <p:nvPr/>
        </p:nvSpPr>
        <p:spPr>
          <a:xfrm>
            <a:off x="7884368" y="5877272"/>
            <a:ext cx="433728" cy="288032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7</a:t>
            </a:r>
          </a:p>
        </p:txBody>
      </p:sp>
      <p:sp>
        <p:nvSpPr>
          <p:cNvPr id="12" name="Satır Belirtme Çizgisi 1 11"/>
          <p:cNvSpPr/>
          <p:nvPr/>
        </p:nvSpPr>
        <p:spPr>
          <a:xfrm>
            <a:off x="8167880" y="3082377"/>
            <a:ext cx="364560" cy="418631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750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800" b="1" dirty="0">
                <a:solidFill>
                  <a:prstClr val="black"/>
                </a:solidFill>
                <a:latin typeface="Garamond" pitchFamily="18" charset="0"/>
              </a:rPr>
              <a:t>1-ANATOMİK TERİMLER</a:t>
            </a:r>
            <a:endParaRPr lang="tr-TR" dirty="0">
              <a:latin typeface="Garamond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>
            <a:normAutofit fontScale="92500" lnSpcReduction="10000"/>
          </a:bodyPr>
          <a:lstStyle/>
          <a:p>
            <a:r>
              <a:rPr lang="tr-TR" sz="1800" b="1" dirty="0" err="1">
                <a:latin typeface="Garamond" pitchFamily="18" charset="0"/>
              </a:rPr>
              <a:t>Vesico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Urinaria</a:t>
            </a:r>
            <a:r>
              <a:rPr lang="tr-TR" sz="1800" b="1" dirty="0">
                <a:latin typeface="Garamond" pitchFamily="18" charset="0"/>
              </a:rPr>
              <a:t>( Vesika </a:t>
            </a:r>
            <a:r>
              <a:rPr lang="tr-TR" sz="1800" b="1" dirty="0" err="1">
                <a:latin typeface="Garamond" pitchFamily="18" charset="0"/>
              </a:rPr>
              <a:t>Ürinerya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Mesane, idrar kesesi.</a:t>
            </a: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b="1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Sphincter</a:t>
            </a:r>
            <a:r>
              <a:rPr lang="tr-TR" sz="1800" b="1" dirty="0">
                <a:latin typeface="Garamond" pitchFamily="18" charset="0"/>
              </a:rPr>
              <a:t>( </a:t>
            </a:r>
            <a:r>
              <a:rPr lang="tr-TR" sz="1800" b="1" dirty="0" err="1">
                <a:latin typeface="Garamond" pitchFamily="18" charset="0"/>
              </a:rPr>
              <a:t>Sfinkter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Büzücü, dış tarafa akmakta olan idrarın durdurulmasını sağlayan, irademize bağlı olarak çalışan büzücü kas.</a:t>
            </a: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b="1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Ductus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Deferentes</a:t>
            </a:r>
            <a:r>
              <a:rPr lang="tr-TR" sz="1800" b="1" dirty="0">
                <a:latin typeface="Garamond" pitchFamily="18" charset="0"/>
              </a:rPr>
              <a:t>( </a:t>
            </a:r>
            <a:r>
              <a:rPr lang="tr-TR" sz="1800" b="1" dirty="0" err="1">
                <a:latin typeface="Garamond" pitchFamily="18" charset="0"/>
              </a:rPr>
              <a:t>Duktus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Deferendes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Erbezinin </a:t>
            </a:r>
            <a:r>
              <a:rPr lang="tr-TR" sz="1800" dirty="0" err="1">
                <a:latin typeface="Garamond" pitchFamily="18" charset="0"/>
              </a:rPr>
              <a:t>epididimisten</a:t>
            </a:r>
            <a:r>
              <a:rPr lang="tr-TR" sz="1800" dirty="0">
                <a:latin typeface="Garamond" pitchFamily="18" charset="0"/>
              </a:rPr>
              <a:t> </a:t>
            </a:r>
            <a:r>
              <a:rPr lang="tr-TR" sz="1800" dirty="0" err="1">
                <a:latin typeface="Garamond" pitchFamily="18" charset="0"/>
              </a:rPr>
              <a:t>prostatik</a:t>
            </a:r>
            <a:r>
              <a:rPr lang="tr-TR" sz="1800" dirty="0">
                <a:latin typeface="Garamond" pitchFamily="18" charset="0"/>
              </a:rPr>
              <a:t> </a:t>
            </a:r>
            <a:r>
              <a:rPr lang="tr-TR" sz="1800" dirty="0" err="1">
                <a:latin typeface="Garamond" pitchFamily="18" charset="0"/>
              </a:rPr>
              <a:t>üretraya</a:t>
            </a:r>
            <a:r>
              <a:rPr lang="tr-TR" sz="1800" dirty="0">
                <a:latin typeface="Garamond" pitchFamily="18" charset="0"/>
              </a:rPr>
              <a:t> uzanan salgılayıcı kanalı</a:t>
            </a:r>
          </a:p>
          <a:p>
            <a:endParaRPr lang="tr-TR" sz="1800" dirty="0">
              <a:latin typeface="Garamond" pitchFamily="18" charset="0"/>
            </a:endParaRPr>
          </a:p>
          <a:p>
            <a:pPr marL="0" indent="0">
              <a:buNone/>
            </a:pPr>
            <a:endParaRPr lang="tr-TR" sz="1800" dirty="0">
              <a:latin typeface="Garamond" pitchFamily="18" charset="0"/>
            </a:endParaRPr>
          </a:p>
          <a:p>
            <a:endParaRPr lang="tr-TR" sz="1800" b="1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Urethra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Feminina</a:t>
            </a:r>
            <a:r>
              <a:rPr lang="tr-TR" sz="1800" b="1" dirty="0">
                <a:latin typeface="Garamond" pitchFamily="18" charset="0"/>
              </a:rPr>
              <a:t>( </a:t>
            </a:r>
            <a:r>
              <a:rPr lang="tr-TR" sz="1800" b="1" dirty="0" err="1">
                <a:latin typeface="Garamond" pitchFamily="18" charset="0"/>
              </a:rPr>
              <a:t>Üretra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Feminina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Kadın </a:t>
            </a:r>
            <a:r>
              <a:rPr lang="tr-TR" sz="1800" dirty="0" err="1">
                <a:latin typeface="Garamond" pitchFamily="18" charset="0"/>
              </a:rPr>
              <a:t>üretrası</a:t>
            </a:r>
            <a:r>
              <a:rPr lang="tr-TR" sz="1800" dirty="0">
                <a:latin typeface="Garamond" pitchFamily="18" charset="0"/>
              </a:rPr>
              <a:t>, idrar kesesinden başlar </a:t>
            </a:r>
            <a:r>
              <a:rPr lang="tr-TR" sz="1800" dirty="0" err="1">
                <a:latin typeface="Garamond" pitchFamily="18" charset="0"/>
              </a:rPr>
              <a:t>vulvuladan</a:t>
            </a:r>
            <a:r>
              <a:rPr lang="tr-TR" sz="1800" dirty="0">
                <a:latin typeface="Garamond" pitchFamily="18" charset="0"/>
              </a:rPr>
              <a:t> dışarı açılır. Sadece boşaltma organıdır.</a:t>
            </a:r>
          </a:p>
          <a:p>
            <a:endParaRPr lang="tr-TR" sz="1800" b="1" dirty="0">
              <a:latin typeface="Garamond" pitchFamily="18" charset="0"/>
            </a:endParaRPr>
          </a:p>
          <a:p>
            <a:endParaRPr lang="tr-TR" sz="1800" b="1" dirty="0">
              <a:latin typeface="Garamond" pitchFamily="18" charset="0"/>
            </a:endParaRPr>
          </a:p>
        </p:txBody>
      </p:sp>
      <p:pic>
        <p:nvPicPr>
          <p:cNvPr id="6147" name="Picture 3" descr="C:\Users\user\Downloads\Ductus_deferen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212976"/>
            <a:ext cx="2728985" cy="139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ownloads\üretra femin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916" y="4941168"/>
            <a:ext cx="2413439" cy="169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atır Belirtme Çizgisi 1 3"/>
          <p:cNvSpPr/>
          <p:nvPr/>
        </p:nvSpPr>
        <p:spPr>
          <a:xfrm>
            <a:off x="8532440" y="2348880"/>
            <a:ext cx="360040" cy="36004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8</a:t>
            </a:r>
          </a:p>
        </p:txBody>
      </p:sp>
      <p:sp>
        <p:nvSpPr>
          <p:cNvPr id="6" name="Satır Belirtme Çizgisi 1 5"/>
          <p:cNvSpPr/>
          <p:nvPr/>
        </p:nvSpPr>
        <p:spPr>
          <a:xfrm>
            <a:off x="8532440" y="4609916"/>
            <a:ext cx="360040" cy="331252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9</a:t>
            </a:r>
          </a:p>
        </p:txBody>
      </p:sp>
      <p:sp>
        <p:nvSpPr>
          <p:cNvPr id="7" name="Satır Belirtme Çizgisi 1 6"/>
          <p:cNvSpPr/>
          <p:nvPr/>
        </p:nvSpPr>
        <p:spPr>
          <a:xfrm>
            <a:off x="8388424" y="6309320"/>
            <a:ext cx="504056" cy="331252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10</a:t>
            </a:r>
          </a:p>
        </p:txBody>
      </p:sp>
      <p:sp>
        <p:nvSpPr>
          <p:cNvPr id="8" name="Sağ Ok 7"/>
          <p:cNvSpPr/>
          <p:nvPr/>
        </p:nvSpPr>
        <p:spPr>
          <a:xfrm>
            <a:off x="5593256" y="3911446"/>
            <a:ext cx="122413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ağ Ok 8"/>
          <p:cNvSpPr/>
          <p:nvPr/>
        </p:nvSpPr>
        <p:spPr>
          <a:xfrm>
            <a:off x="5742806" y="5589240"/>
            <a:ext cx="917426" cy="188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149" name="Picture 5" descr="C:\Users\user\Downloads\norojen-mesa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324" y="1080708"/>
            <a:ext cx="2327116" cy="126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ağ Ok 9"/>
          <p:cNvSpPr/>
          <p:nvPr/>
        </p:nvSpPr>
        <p:spPr>
          <a:xfrm>
            <a:off x="5905500" y="1844824"/>
            <a:ext cx="41841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441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800" b="1" dirty="0">
                <a:solidFill>
                  <a:prstClr val="black"/>
                </a:solidFill>
                <a:latin typeface="Garamond" pitchFamily="18" charset="0"/>
              </a:rPr>
              <a:t>1-ANATOMİK TERİMLER</a:t>
            </a:r>
            <a:endParaRPr lang="tr-TR" dirty="0">
              <a:latin typeface="Garamond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/>
          </a:bodyPr>
          <a:lstStyle/>
          <a:p>
            <a:r>
              <a:rPr lang="tr-TR" sz="1800" b="1" dirty="0" err="1">
                <a:latin typeface="Garamond" pitchFamily="18" charset="0"/>
              </a:rPr>
              <a:t>Hilium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Renale</a:t>
            </a:r>
            <a:r>
              <a:rPr lang="tr-TR" sz="1800" b="1" dirty="0">
                <a:latin typeface="Garamond" pitchFamily="18" charset="0"/>
              </a:rPr>
              <a:t>( </a:t>
            </a:r>
            <a:r>
              <a:rPr lang="tr-TR" sz="1800" b="1" dirty="0" err="1">
                <a:latin typeface="Garamond" pitchFamily="18" charset="0"/>
              </a:rPr>
              <a:t>Hilum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Renale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Böbreğin ortasında böbreğe giren ve çıkan damarların, sinirlerin geçtiği bölge.</a:t>
            </a: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b="1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Ductus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Ejeculatorius</a:t>
            </a:r>
            <a:r>
              <a:rPr lang="tr-TR" sz="1800" b="1" dirty="0">
                <a:latin typeface="Garamond" pitchFamily="18" charset="0"/>
              </a:rPr>
              <a:t>( </a:t>
            </a:r>
            <a:r>
              <a:rPr lang="tr-TR" sz="1800" b="1" dirty="0" err="1">
                <a:latin typeface="Garamond" pitchFamily="18" charset="0"/>
              </a:rPr>
              <a:t>Duktus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Eyekulatoryus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 err="1">
                <a:latin typeface="Garamond" pitchFamily="18" charset="0"/>
              </a:rPr>
              <a:t>Seminal</a:t>
            </a:r>
            <a:r>
              <a:rPr lang="tr-TR" sz="1800" dirty="0">
                <a:latin typeface="Garamond" pitchFamily="18" charset="0"/>
              </a:rPr>
              <a:t> kesenin salgı ve boşaltım kanallarının oluşmasıyla oluşan kanallar.</a:t>
            </a: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b="1" dirty="0">
              <a:latin typeface="Garamond" pitchFamily="18" charset="0"/>
            </a:endParaRPr>
          </a:p>
          <a:p>
            <a:r>
              <a:rPr lang="tr-TR" sz="1800" b="1" dirty="0">
                <a:latin typeface="Garamond" pitchFamily="18" charset="0"/>
              </a:rPr>
              <a:t>Renal </a:t>
            </a:r>
            <a:r>
              <a:rPr lang="tr-TR" sz="1800" b="1" dirty="0" err="1">
                <a:latin typeface="Garamond" pitchFamily="18" charset="0"/>
              </a:rPr>
              <a:t>Cortex</a:t>
            </a:r>
            <a:r>
              <a:rPr lang="tr-TR" sz="1800" b="1" dirty="0">
                <a:latin typeface="Garamond" pitchFamily="18" charset="0"/>
              </a:rPr>
              <a:t>( Renal Korteks): </a:t>
            </a:r>
            <a:r>
              <a:rPr lang="tr-TR" sz="1800" dirty="0">
                <a:latin typeface="Garamond" pitchFamily="18" charset="0"/>
              </a:rPr>
              <a:t>Böbreğin dış bölümü.</a:t>
            </a:r>
          </a:p>
        </p:txBody>
      </p:sp>
      <p:pic>
        <p:nvPicPr>
          <p:cNvPr id="7170" name="Picture 2" descr="C:\Users\user\Downloads\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51" y="4072210"/>
            <a:ext cx="2518388" cy="20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688" y="980728"/>
            <a:ext cx="2496277" cy="1872208"/>
          </a:xfrm>
          <a:prstGeom prst="rect">
            <a:avLst/>
          </a:prstGeom>
        </p:spPr>
      </p:pic>
      <p:sp>
        <p:nvSpPr>
          <p:cNvPr id="7" name="Sağ Ok 6"/>
          <p:cNvSpPr/>
          <p:nvPr/>
        </p:nvSpPr>
        <p:spPr>
          <a:xfrm>
            <a:off x="4932040" y="1772816"/>
            <a:ext cx="194421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atır Belirtme Çizgisi 1 8"/>
          <p:cNvSpPr/>
          <p:nvPr/>
        </p:nvSpPr>
        <p:spPr>
          <a:xfrm>
            <a:off x="7947964" y="2636912"/>
            <a:ext cx="440459" cy="36004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11</a:t>
            </a:r>
          </a:p>
        </p:txBody>
      </p:sp>
      <p:sp>
        <p:nvSpPr>
          <p:cNvPr id="10" name="Satır Belirtme Çizgisi 1 9"/>
          <p:cNvSpPr/>
          <p:nvPr/>
        </p:nvSpPr>
        <p:spPr>
          <a:xfrm>
            <a:off x="8168193" y="6165304"/>
            <a:ext cx="436255" cy="4320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12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DE4D89C6-0944-4443-A699-3B9FD42CDB50}"/>
              </a:ext>
            </a:extLst>
          </p:cNvPr>
          <p:cNvSpPr/>
          <p:nvPr/>
        </p:nvSpPr>
        <p:spPr>
          <a:xfrm rot="19176416">
            <a:off x="4949260" y="4830547"/>
            <a:ext cx="1016941" cy="71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908362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tr-TR" sz="1800" b="1" dirty="0">
                <a:solidFill>
                  <a:prstClr val="black"/>
                </a:solidFill>
                <a:latin typeface="Garamond" pitchFamily="18" charset="0"/>
              </a:rPr>
              <a:t>1-ANATOMİK TERİMLER</a:t>
            </a:r>
            <a:endParaRPr lang="tr-TR" dirty="0">
              <a:latin typeface="Garamond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1" y="1600200"/>
            <a:ext cx="4330823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sz="1800" b="1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Vesiculae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Seminales</a:t>
            </a:r>
            <a:r>
              <a:rPr lang="tr-TR" sz="1800" b="1" dirty="0">
                <a:latin typeface="Garamond" pitchFamily="18" charset="0"/>
              </a:rPr>
              <a:t>( </a:t>
            </a:r>
            <a:r>
              <a:rPr lang="tr-TR" sz="1800" b="1" dirty="0" err="1">
                <a:latin typeface="Garamond" pitchFamily="18" charset="0"/>
              </a:rPr>
              <a:t>Vesikule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Seminalis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 err="1">
                <a:latin typeface="Garamond" pitchFamily="18" charset="0"/>
              </a:rPr>
              <a:t>Seminal</a:t>
            </a:r>
            <a:r>
              <a:rPr lang="tr-TR" sz="1800" dirty="0">
                <a:latin typeface="Garamond" pitchFamily="18" charset="0"/>
              </a:rPr>
              <a:t> kese.</a:t>
            </a: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b="1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Vezical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Sphincter</a:t>
            </a:r>
            <a:r>
              <a:rPr lang="tr-TR" sz="1800" b="1" dirty="0">
                <a:latin typeface="Garamond" pitchFamily="18" charset="0"/>
              </a:rPr>
              <a:t>( </a:t>
            </a:r>
            <a:r>
              <a:rPr lang="tr-TR" sz="1800" b="1" dirty="0" err="1">
                <a:latin typeface="Garamond" pitchFamily="18" charset="0"/>
              </a:rPr>
              <a:t>Vezikal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Sfinkter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Mesane boynunda mesaneden çıkışı kontrol eden kaslardan oluşmuş yapı.</a:t>
            </a: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b="1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Urethra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Masculina</a:t>
            </a:r>
            <a:r>
              <a:rPr lang="tr-TR" sz="1800" b="1" dirty="0">
                <a:latin typeface="Garamond" pitchFamily="18" charset="0"/>
              </a:rPr>
              <a:t>( </a:t>
            </a:r>
            <a:r>
              <a:rPr lang="tr-TR" sz="1800" b="1" dirty="0" err="1">
                <a:latin typeface="Garamond" pitchFamily="18" charset="0"/>
              </a:rPr>
              <a:t>Üretra</a:t>
            </a:r>
            <a:r>
              <a:rPr lang="tr-TR" sz="1800" b="1" dirty="0">
                <a:latin typeface="Garamond" pitchFamily="18" charset="0"/>
              </a:rPr>
              <a:t> </a:t>
            </a:r>
            <a:r>
              <a:rPr lang="tr-TR" sz="1800" b="1" dirty="0" err="1">
                <a:latin typeface="Garamond" pitchFamily="18" charset="0"/>
              </a:rPr>
              <a:t>Maskulina</a:t>
            </a:r>
            <a:r>
              <a:rPr lang="tr-TR" sz="1800" b="1" dirty="0">
                <a:latin typeface="Garamond" pitchFamily="18" charset="0"/>
              </a:rPr>
              <a:t>):  </a:t>
            </a:r>
            <a:r>
              <a:rPr lang="tr-TR" sz="1800" dirty="0">
                <a:latin typeface="Garamond" pitchFamily="18" charset="0"/>
              </a:rPr>
              <a:t>Erkek </a:t>
            </a:r>
            <a:r>
              <a:rPr lang="tr-TR" sz="1800" dirty="0" err="1">
                <a:latin typeface="Garamond" pitchFamily="18" charset="0"/>
              </a:rPr>
              <a:t>üretrası</a:t>
            </a:r>
            <a:r>
              <a:rPr lang="tr-TR" sz="1800" dirty="0">
                <a:latin typeface="Garamond" pitchFamily="18" charset="0"/>
              </a:rPr>
              <a:t>, idrar kesesinden başlar ve penis başında dışa açılır. Boşaltma ve üreme organıdır.</a:t>
            </a:r>
          </a:p>
          <a:p>
            <a:endParaRPr lang="tr-TR" sz="1800" dirty="0">
              <a:latin typeface="Garamond" pitchFamily="18" charset="0"/>
            </a:endParaRPr>
          </a:p>
        </p:txBody>
      </p:sp>
      <p:pic>
        <p:nvPicPr>
          <p:cNvPr id="1027" name="Picture 3" descr="C:\Users\user\Downloads\seminal ke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174" y="908719"/>
            <a:ext cx="2880234" cy="205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atır Belirtme Çizgisi 1 3"/>
          <p:cNvSpPr/>
          <p:nvPr/>
        </p:nvSpPr>
        <p:spPr>
          <a:xfrm>
            <a:off x="8316415" y="2963987"/>
            <a:ext cx="509651" cy="320997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13</a:t>
            </a:r>
          </a:p>
        </p:txBody>
      </p:sp>
      <p:pic>
        <p:nvPicPr>
          <p:cNvPr id="1028" name="Picture 4" descr="C:\Users\user\Downloads\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92976"/>
            <a:ext cx="3461978" cy="172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wnloads\URETRA+MASCULI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208" y="4938741"/>
            <a:ext cx="2278386" cy="134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atır Belirtme Çizgisi 1 4"/>
          <p:cNvSpPr/>
          <p:nvPr/>
        </p:nvSpPr>
        <p:spPr>
          <a:xfrm>
            <a:off x="8316415" y="4797152"/>
            <a:ext cx="432049" cy="36004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14</a:t>
            </a:r>
          </a:p>
        </p:txBody>
      </p:sp>
      <p:sp>
        <p:nvSpPr>
          <p:cNvPr id="6" name="Satır Belirtme Çizgisi 1 5"/>
          <p:cNvSpPr/>
          <p:nvPr/>
        </p:nvSpPr>
        <p:spPr>
          <a:xfrm>
            <a:off x="7122291" y="6309320"/>
            <a:ext cx="546053" cy="373751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753060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b="1" dirty="0">
                <a:latin typeface="Garamond" pitchFamily="18" charset="0"/>
              </a:rPr>
              <a:t>2-SEMPTOM TERİMLERİ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b="1" dirty="0" err="1">
                <a:latin typeface="Garamond" pitchFamily="18" charset="0"/>
              </a:rPr>
              <a:t>Albuminuria</a:t>
            </a:r>
            <a:r>
              <a:rPr lang="tr-TR" sz="1800" b="1" dirty="0">
                <a:latin typeface="Garamond" pitchFamily="18" charset="0"/>
              </a:rPr>
              <a:t>( </a:t>
            </a:r>
            <a:r>
              <a:rPr lang="tr-TR" sz="1800" b="1" dirty="0" err="1">
                <a:latin typeface="Garamond" pitchFamily="18" charset="0"/>
              </a:rPr>
              <a:t>Albuminüri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İdrarda </a:t>
            </a:r>
            <a:r>
              <a:rPr lang="tr-TR" sz="1800" dirty="0" err="1">
                <a:latin typeface="Garamond" pitchFamily="18" charset="0"/>
              </a:rPr>
              <a:t>albumin</a:t>
            </a:r>
            <a:r>
              <a:rPr lang="tr-TR" sz="1800" dirty="0">
                <a:latin typeface="Garamond" pitchFamily="18" charset="0"/>
              </a:rPr>
              <a:t> bulunması.</a:t>
            </a:r>
          </a:p>
          <a:p>
            <a:pPr marL="0" indent="0">
              <a:buNone/>
            </a:pPr>
            <a:endParaRPr lang="tr-TR" sz="1800" b="1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Anuria</a:t>
            </a:r>
            <a:r>
              <a:rPr lang="tr-TR" sz="1800" b="1" dirty="0">
                <a:latin typeface="Garamond" pitchFamily="18" charset="0"/>
              </a:rPr>
              <a:t>(Anüri): </a:t>
            </a:r>
            <a:r>
              <a:rPr lang="tr-TR" sz="1800" dirty="0">
                <a:latin typeface="Garamond" pitchFamily="18" charset="0"/>
              </a:rPr>
              <a:t>Böbrek hastalığı veya </a:t>
            </a:r>
            <a:r>
              <a:rPr lang="tr-TR" sz="1800" dirty="0" err="1">
                <a:latin typeface="Garamond" pitchFamily="18" charset="0"/>
              </a:rPr>
              <a:t>üriner</a:t>
            </a:r>
            <a:r>
              <a:rPr lang="tr-TR" sz="1800" dirty="0">
                <a:latin typeface="Garamond" pitchFamily="18" charset="0"/>
              </a:rPr>
              <a:t> sistem blokajı dolayısıyla idrar yapamama.</a:t>
            </a: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Dysuria</a:t>
            </a:r>
            <a:r>
              <a:rPr lang="tr-TR" sz="1800" b="1" dirty="0">
                <a:latin typeface="Garamond" pitchFamily="18" charset="0"/>
              </a:rPr>
              <a:t>(</a:t>
            </a:r>
            <a:r>
              <a:rPr lang="tr-TR" sz="1800" b="1" dirty="0" err="1">
                <a:latin typeface="Garamond" pitchFamily="18" charset="0"/>
              </a:rPr>
              <a:t>Disüri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Ağrılı idrar yapma.</a:t>
            </a: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>
              <a:latin typeface="Garamond" pitchFamily="18" charset="0"/>
            </a:endParaRPr>
          </a:p>
          <a:p>
            <a:r>
              <a:rPr lang="tr-TR" sz="1800" b="1" dirty="0" err="1">
                <a:latin typeface="Garamond" pitchFamily="18" charset="0"/>
              </a:rPr>
              <a:t>Glycosuria</a:t>
            </a:r>
            <a:r>
              <a:rPr lang="tr-TR" sz="1800" b="1" dirty="0">
                <a:latin typeface="Garamond" pitchFamily="18" charset="0"/>
              </a:rPr>
              <a:t>(Glikozüri): </a:t>
            </a:r>
            <a:r>
              <a:rPr lang="tr-TR" sz="1800" dirty="0">
                <a:latin typeface="Garamond" pitchFamily="18" charset="0"/>
              </a:rPr>
              <a:t>İdrarda şeker bulunması.</a:t>
            </a:r>
          </a:p>
          <a:p>
            <a:endParaRPr lang="tr-TR" sz="1800" dirty="0">
              <a:latin typeface="Garamond" pitchFamily="18" charset="0"/>
            </a:endParaRPr>
          </a:p>
          <a:p>
            <a:endParaRPr lang="tr-TR" sz="1800" dirty="0"/>
          </a:p>
          <a:p>
            <a:r>
              <a:rPr lang="tr-TR" sz="1800" dirty="0"/>
              <a:t> </a:t>
            </a:r>
            <a:r>
              <a:rPr lang="tr-TR" sz="1800" b="1" dirty="0">
                <a:latin typeface="Garamond" pitchFamily="18" charset="0"/>
              </a:rPr>
              <a:t>Renal </a:t>
            </a:r>
            <a:r>
              <a:rPr lang="tr-TR" sz="1800" b="1" dirty="0" err="1">
                <a:latin typeface="Garamond" pitchFamily="18" charset="0"/>
              </a:rPr>
              <a:t>Pain</a:t>
            </a:r>
            <a:r>
              <a:rPr lang="tr-TR" sz="1800" b="1" dirty="0">
                <a:latin typeface="Garamond" pitchFamily="18" charset="0"/>
              </a:rPr>
              <a:t>(Renal </a:t>
            </a:r>
            <a:r>
              <a:rPr lang="tr-TR" sz="1800" b="1" dirty="0" err="1">
                <a:latin typeface="Garamond" pitchFamily="18" charset="0"/>
              </a:rPr>
              <a:t>Pein</a:t>
            </a:r>
            <a:r>
              <a:rPr lang="tr-TR" sz="1800" b="1" dirty="0">
                <a:latin typeface="Garamond" pitchFamily="18" charset="0"/>
              </a:rPr>
              <a:t>): </a:t>
            </a:r>
            <a:r>
              <a:rPr lang="tr-TR" sz="1800" dirty="0">
                <a:latin typeface="Garamond" pitchFamily="18" charset="0"/>
              </a:rPr>
              <a:t>Böbrekle ilgili </a:t>
            </a:r>
            <a:r>
              <a:rPr lang="tr-TR" sz="1800" dirty="0" err="1">
                <a:latin typeface="Garamond" pitchFamily="18" charset="0"/>
              </a:rPr>
              <a:t>lumbal</a:t>
            </a:r>
            <a:r>
              <a:rPr lang="tr-TR" sz="1800" dirty="0">
                <a:latin typeface="Garamond" pitchFamily="18" charset="0"/>
              </a:rPr>
              <a:t> bölgede ağrı. </a:t>
            </a:r>
          </a:p>
          <a:p>
            <a:endParaRPr lang="tr-TR" sz="1800" dirty="0"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368" y="2708920"/>
            <a:ext cx="2326605" cy="178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ağ Ok 3"/>
          <p:cNvSpPr/>
          <p:nvPr/>
        </p:nvSpPr>
        <p:spPr>
          <a:xfrm>
            <a:off x="4283968" y="3429000"/>
            <a:ext cx="115212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atır Belirtme Çizgisi 1 4"/>
          <p:cNvSpPr/>
          <p:nvPr/>
        </p:nvSpPr>
        <p:spPr>
          <a:xfrm>
            <a:off x="7884973" y="4493403"/>
            <a:ext cx="431443" cy="375757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2386040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1683</Words>
  <Application>Microsoft Office PowerPoint</Application>
  <PresentationFormat>Ekran Gösterisi (4:3)</PresentationFormat>
  <Paragraphs>377</Paragraphs>
  <Slides>31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6" baseType="lpstr">
      <vt:lpstr>Arial</vt:lpstr>
      <vt:lpstr>Arial</vt:lpstr>
      <vt:lpstr>Calibri</vt:lpstr>
      <vt:lpstr>Garamond</vt:lpstr>
      <vt:lpstr>Ofis Teması</vt:lpstr>
      <vt:lpstr>ÜRİNER SİSTEM TERMİNOLOJİSİ</vt:lpstr>
      <vt:lpstr>1-ANATOMİK TERİMLER</vt:lpstr>
      <vt:lpstr>1-ANATOMİK TERİMLER</vt:lpstr>
      <vt:lpstr>1-ANATOMİK TERİMLER</vt:lpstr>
      <vt:lpstr>1-ANATOMİK TERİMLER</vt:lpstr>
      <vt:lpstr>1-ANATOMİK TERİMLER</vt:lpstr>
      <vt:lpstr>1-ANATOMİK TERİMLER</vt:lpstr>
      <vt:lpstr>1-ANATOMİK TERİMLER</vt:lpstr>
      <vt:lpstr>2-SEMPTOM TERİMLERİ</vt:lpstr>
      <vt:lpstr>2-SEMPTOM TERİMLERİ</vt:lpstr>
      <vt:lpstr>2-SEMPTOM TERİMLERİ</vt:lpstr>
      <vt:lpstr>2-SEMPTOM TERİMLERİ</vt:lpstr>
      <vt:lpstr>2-SEMPTOM TERİMLERİ</vt:lpstr>
      <vt:lpstr>2-SEMPTOM TERİMLERİ</vt:lpstr>
      <vt:lpstr>2-SEMPTOM TERİMLERİ</vt:lpstr>
      <vt:lpstr>2-SEMPTOM TERİMLERİ</vt:lpstr>
      <vt:lpstr>3-AMELİYAT TERİMLERİ</vt:lpstr>
      <vt:lpstr>3-AMELİYAT TERİMLERİ</vt:lpstr>
      <vt:lpstr>3-AMELİYAT TERİMLERİ</vt:lpstr>
      <vt:lpstr>3-AMELİYAT TERİMLERİ </vt:lpstr>
      <vt:lpstr>3-AMELİYAT TERİMLERİ</vt:lpstr>
      <vt:lpstr>4-TANI TERİMLERİ</vt:lpstr>
      <vt:lpstr>4-TANI TERİMLERİ</vt:lpstr>
      <vt:lpstr>4-TANI TERİMLERİ</vt:lpstr>
      <vt:lpstr>4-TANI TERİMLERİ</vt:lpstr>
      <vt:lpstr>4-TANI TERİMLERİ</vt:lpstr>
      <vt:lpstr>4-TANI TERİMLERİ</vt:lpstr>
      <vt:lpstr>4-TANI TERİMLERİ</vt:lpstr>
      <vt:lpstr>4-TANI TERİMLERİ</vt:lpstr>
      <vt:lpstr> 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ÜRİNER SİSTEM TERMİNOLOJİSİ</dc:title>
  <dc:creator>user</dc:creator>
  <cp:lastModifiedBy>KILIÇ</cp:lastModifiedBy>
  <cp:revision>100</cp:revision>
  <dcterms:created xsi:type="dcterms:W3CDTF">2018-10-15T09:35:20Z</dcterms:created>
  <dcterms:modified xsi:type="dcterms:W3CDTF">2019-05-09T12:43:18Z</dcterms:modified>
</cp:coreProperties>
</file>